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sldIdLst>
    <p:sldId id="1019" r:id="rId3"/>
    <p:sldId id="627" r:id="rId4"/>
    <p:sldId id="522" r:id="rId5"/>
    <p:sldId id="1032" r:id="rId6"/>
    <p:sldId id="1025" r:id="rId7"/>
    <p:sldId id="1013" r:id="rId8"/>
    <p:sldId id="700" r:id="rId9"/>
    <p:sldId id="1012" r:id="rId10"/>
    <p:sldId id="986" r:id="rId11"/>
    <p:sldId id="1031" r:id="rId12"/>
    <p:sldId id="982" r:id="rId13"/>
    <p:sldId id="1028" r:id="rId14"/>
    <p:sldId id="745" r:id="rId15"/>
    <p:sldId id="1026" r:id="rId16"/>
    <p:sldId id="984" r:id="rId17"/>
    <p:sldId id="1008" r:id="rId18"/>
    <p:sldId id="261" r:id="rId19"/>
    <p:sldId id="1007" r:id="rId20"/>
    <p:sldId id="1016" r:id="rId21"/>
    <p:sldId id="1029" r:id="rId22"/>
    <p:sldId id="737" r:id="rId23"/>
    <p:sldId id="704" r:id="rId24"/>
    <p:sldId id="705" r:id="rId25"/>
    <p:sldId id="983" r:id="rId26"/>
    <p:sldId id="560" r:id="rId27"/>
    <p:sldId id="1014" r:id="rId28"/>
    <p:sldId id="836" r:id="rId29"/>
    <p:sldId id="1015" r:id="rId30"/>
    <p:sldId id="1027" r:id="rId31"/>
    <p:sldId id="1034" r:id="rId32"/>
    <p:sldId id="494" r:id="rId33"/>
    <p:sldId id="1009" r:id="rId34"/>
    <p:sldId id="486" r:id="rId35"/>
    <p:sldId id="487" r:id="rId36"/>
    <p:sldId id="748" r:id="rId37"/>
    <p:sldId id="1030" r:id="rId38"/>
    <p:sldId id="555" r:id="rId39"/>
    <p:sldId id="1035" r:id="rId40"/>
    <p:sldId id="583" r:id="rId41"/>
    <p:sldId id="1018" r:id="rId42"/>
    <p:sldId id="586" r:id="rId43"/>
    <p:sldId id="481" r:id="rId44"/>
    <p:sldId id="483" r:id="rId45"/>
    <p:sldId id="633" r:id="rId46"/>
    <p:sldId id="584" r:id="rId47"/>
    <p:sldId id="585" r:id="rId48"/>
    <p:sldId id="256" r:id="rId49"/>
    <p:sldId id="1017" r:id="rId50"/>
    <p:sldId id="556" r:id="rId51"/>
    <p:sldId id="497" r:id="rId52"/>
    <p:sldId id="990" r:id="rId53"/>
    <p:sldId id="654"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3AE10C-2288-435F-9CDD-FA3EAC6990D4}" v="230" dt="2026-03-19T00:03:16.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94660"/>
  </p:normalViewPr>
  <p:slideViewPr>
    <p:cSldViewPr snapToGrid="0">
      <p:cViewPr varScale="1">
        <p:scale>
          <a:sx n="82" d="100"/>
          <a:sy n="82" d="100"/>
        </p:scale>
        <p:origin x="672" y="28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b="1" dirty="0">
                <a:solidFill>
                  <a:srgbClr val="FFFF00"/>
                </a:solidFill>
              </a:rPr>
              <a:t>There is an Inverse</a:t>
            </a:r>
            <a:r>
              <a:rPr lang="en-US" sz="2800" b="1" baseline="0" dirty="0">
                <a:solidFill>
                  <a:srgbClr val="FFFF00"/>
                </a:solidFill>
              </a:rPr>
              <a:t> </a:t>
            </a:r>
            <a:r>
              <a:rPr lang="en-US" sz="2800" b="1" dirty="0">
                <a:solidFill>
                  <a:srgbClr val="FFFF00"/>
                </a:solidFill>
              </a:rPr>
              <a:t>Relationship</a:t>
            </a:r>
            <a:r>
              <a:rPr lang="en-US" sz="2800" b="1" baseline="0" dirty="0">
                <a:solidFill>
                  <a:srgbClr val="FFFF00"/>
                </a:solidFill>
              </a:rPr>
              <a:t> Between Whining/</a:t>
            </a:r>
            <a:r>
              <a:rPr lang="en-US" sz="2800" b="1" baseline="0" dirty="0" err="1">
                <a:solidFill>
                  <a:srgbClr val="FFFF00"/>
                </a:solidFill>
              </a:rPr>
              <a:t>Whinging</a:t>
            </a:r>
            <a:r>
              <a:rPr lang="en-US" sz="2800" b="1" baseline="0" dirty="0">
                <a:solidFill>
                  <a:srgbClr val="FFFF00"/>
                </a:solidFill>
              </a:rPr>
              <a:t> and Positive Outcomes</a:t>
            </a:r>
            <a:endParaRPr lang="en-US" sz="2800" b="1" dirty="0">
              <a:solidFill>
                <a:srgbClr val="FFFF00"/>
              </a:solidFill>
            </a:endParaRPr>
          </a:p>
        </c:rich>
      </c:tx>
      <c:layout>
        <c:manualLayout>
          <c:xMode val="edge"/>
          <c:yMode val="edge"/>
          <c:x val="0.17822078974585401"/>
          <c:y val="1.894501933287012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312710061446756"/>
          <c:y val="0.17745847676077628"/>
          <c:w val="0.85513016732283464"/>
          <c:h val="0.74648779562849066"/>
        </c:manualLayout>
      </c:layout>
      <c:lineChart>
        <c:grouping val="standard"/>
        <c:varyColors val="0"/>
        <c:ser>
          <c:idx val="0"/>
          <c:order val="0"/>
          <c:tx>
            <c:strRef>
              <c:f>Sheet1!$B$1</c:f>
              <c:strCache>
                <c:ptCount val="1"/>
                <c:pt idx="0">
                  <c:v>Whining/Whinging</c:v>
                </c:pt>
              </c:strCache>
            </c:strRef>
          </c:tx>
          <c:spPr>
            <a:ln w="28575" cap="rnd">
              <a:solidFill>
                <a:srgbClr val="FF0000"/>
              </a:solidFill>
              <a:round/>
            </a:ln>
            <a:effectLst/>
          </c:spPr>
          <c:marker>
            <c:symbol val="circle"/>
            <c:size val="5"/>
            <c:spPr>
              <a:solidFill>
                <a:schemeClr val="accent1"/>
              </a:solidFill>
              <a:ln w="9525">
                <a:solidFill>
                  <a:schemeClr val="accent1"/>
                </a:solidFill>
              </a:ln>
              <a:effectLst/>
            </c:spPr>
          </c:marker>
          <c:cat>
            <c:numRef>
              <c:f>Sheet1!$A$2:$A$18</c:f>
              <c:numCache>
                <c:formatCode>General</c:formatCode>
                <c:ptCount val="17"/>
              </c:numCache>
            </c:numRef>
          </c:cat>
          <c:val>
            <c:numRef>
              <c:f>Sheet1!$B$2:$B$18</c:f>
              <c:numCache>
                <c:formatCode>General</c:formatCode>
                <c:ptCount val="17"/>
                <c:pt idx="0">
                  <c:v>100</c:v>
                </c:pt>
                <c:pt idx="1">
                  <c:v>78</c:v>
                </c:pt>
                <c:pt idx="2">
                  <c:v>80</c:v>
                </c:pt>
                <c:pt idx="3">
                  <c:v>64</c:v>
                </c:pt>
                <c:pt idx="4">
                  <c:v>67</c:v>
                </c:pt>
                <c:pt idx="5">
                  <c:v>53</c:v>
                </c:pt>
                <c:pt idx="6">
                  <c:v>50</c:v>
                </c:pt>
                <c:pt idx="7">
                  <c:v>47</c:v>
                </c:pt>
                <c:pt idx="8">
                  <c:v>28</c:v>
                </c:pt>
                <c:pt idx="9">
                  <c:v>22</c:v>
                </c:pt>
                <c:pt idx="10">
                  <c:v>17</c:v>
                </c:pt>
                <c:pt idx="11">
                  <c:v>15</c:v>
                </c:pt>
                <c:pt idx="12">
                  <c:v>9</c:v>
                </c:pt>
                <c:pt idx="13">
                  <c:v>5</c:v>
                </c:pt>
                <c:pt idx="14">
                  <c:v>2</c:v>
                </c:pt>
                <c:pt idx="15">
                  <c:v>2</c:v>
                </c:pt>
                <c:pt idx="16">
                  <c:v>0</c:v>
                </c:pt>
              </c:numCache>
            </c:numRef>
          </c:val>
          <c:smooth val="0"/>
          <c:extLst>
            <c:ext xmlns:c16="http://schemas.microsoft.com/office/drawing/2014/chart" uri="{C3380CC4-5D6E-409C-BE32-E72D297353CC}">
              <c16:uniqueId val="{00000000-5239-47AD-8BAA-C512CA5B365D}"/>
            </c:ext>
          </c:extLst>
        </c:ser>
        <c:ser>
          <c:idx val="1"/>
          <c:order val="1"/>
          <c:tx>
            <c:strRef>
              <c:f>Sheet1!$C$1</c:f>
              <c:strCache>
                <c:ptCount val="1"/>
                <c:pt idx="0">
                  <c:v>Positive Outcomes</c:v>
                </c:pt>
              </c:strCache>
            </c:strRef>
          </c:tx>
          <c:spPr>
            <a:ln w="28575" cap="rnd">
              <a:solidFill>
                <a:srgbClr val="FFC000"/>
              </a:solidFill>
              <a:round/>
            </a:ln>
            <a:effectLst/>
          </c:spPr>
          <c:marker>
            <c:symbol val="circle"/>
            <c:size val="5"/>
            <c:spPr>
              <a:solidFill>
                <a:srgbClr val="002060"/>
              </a:solidFill>
              <a:ln w="9525">
                <a:solidFill>
                  <a:schemeClr val="accent2"/>
                </a:solidFill>
              </a:ln>
              <a:effectLst/>
            </c:spPr>
          </c:marker>
          <c:cat>
            <c:numRef>
              <c:f>Sheet1!$A$2:$A$18</c:f>
              <c:numCache>
                <c:formatCode>General</c:formatCode>
                <c:ptCount val="17"/>
              </c:numCache>
            </c:numRef>
          </c:cat>
          <c:val>
            <c:numRef>
              <c:f>Sheet1!$C$2:$C$18</c:f>
              <c:numCache>
                <c:formatCode>General</c:formatCode>
                <c:ptCount val="17"/>
                <c:pt idx="0">
                  <c:v>0</c:v>
                </c:pt>
                <c:pt idx="1">
                  <c:v>2</c:v>
                </c:pt>
                <c:pt idx="2">
                  <c:v>2</c:v>
                </c:pt>
                <c:pt idx="3">
                  <c:v>5</c:v>
                </c:pt>
                <c:pt idx="4">
                  <c:v>9</c:v>
                </c:pt>
                <c:pt idx="5">
                  <c:v>15</c:v>
                </c:pt>
                <c:pt idx="6">
                  <c:v>17</c:v>
                </c:pt>
                <c:pt idx="7">
                  <c:v>22</c:v>
                </c:pt>
                <c:pt idx="8">
                  <c:v>28</c:v>
                </c:pt>
                <c:pt idx="9">
                  <c:v>47</c:v>
                </c:pt>
                <c:pt idx="10">
                  <c:v>50</c:v>
                </c:pt>
                <c:pt idx="11">
                  <c:v>53</c:v>
                </c:pt>
                <c:pt idx="12">
                  <c:v>67</c:v>
                </c:pt>
                <c:pt idx="13">
                  <c:v>64</c:v>
                </c:pt>
                <c:pt idx="14">
                  <c:v>80</c:v>
                </c:pt>
                <c:pt idx="15">
                  <c:v>78</c:v>
                </c:pt>
                <c:pt idx="16">
                  <c:v>100</c:v>
                </c:pt>
              </c:numCache>
            </c:numRef>
          </c:val>
          <c:smooth val="0"/>
          <c:extLst>
            <c:ext xmlns:c16="http://schemas.microsoft.com/office/drawing/2014/chart" uri="{C3380CC4-5D6E-409C-BE32-E72D297353CC}">
              <c16:uniqueId val="{00000000-612E-404F-B049-94F2B770A96D}"/>
            </c:ext>
          </c:extLst>
        </c:ser>
        <c:dLbls>
          <c:showLegendKey val="0"/>
          <c:showVal val="0"/>
          <c:showCatName val="0"/>
          <c:showSerName val="0"/>
          <c:showPercent val="0"/>
          <c:showBubbleSize val="0"/>
        </c:dLbls>
        <c:marker val="1"/>
        <c:smooth val="0"/>
        <c:axId val="1374993488"/>
        <c:axId val="1374994448"/>
      </c:lineChart>
      <c:catAx>
        <c:axId val="1374993488"/>
        <c:scaling>
          <c:orientation val="minMax"/>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800" b="1" dirty="0"/>
                  <a:t>Frequency</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374994448"/>
        <c:crossesAt val="0"/>
        <c:auto val="1"/>
        <c:lblAlgn val="ctr"/>
        <c:lblOffset val="100"/>
        <c:noMultiLvlLbl val="0"/>
      </c:catAx>
      <c:valAx>
        <c:axId val="1374994448"/>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400" b="1" dirty="0"/>
                  <a:t>Intensity</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74993488"/>
        <c:crosses val="autoZero"/>
        <c:crossBetween val="between"/>
      </c:valAx>
      <c:spPr>
        <a:solidFill>
          <a:schemeClr val="bg2">
            <a:lumMod val="60000"/>
            <a:lumOff val="40000"/>
          </a:schemeClr>
        </a:solidFill>
        <a:ln>
          <a:noFill/>
        </a:ln>
        <a:effectLst/>
      </c:spPr>
    </c:plotArea>
    <c:legend>
      <c:legendPos val="r"/>
      <c:layout>
        <c:manualLayout>
          <c:xMode val="edge"/>
          <c:yMode val="edge"/>
          <c:x val="0.75553063484251981"/>
          <c:y val="0.5094595613295676"/>
          <c:w val="0.19759436515748033"/>
          <c:h val="7.787075122984894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00B0F0"/>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4560351173865848"/>
          <c:y val="0.19281857293135624"/>
          <c:w val="0.51260957461019618"/>
          <c:h val="0.71756489463679518"/>
        </c:manualLayout>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layout>
        <c:manualLayout>
          <c:xMode val="edge"/>
          <c:yMode val="edge"/>
          <c:x val="0"/>
          <c:y val="0.13694095513528246"/>
          <c:w val="0.50467206187459857"/>
          <c:h val="0.759022718415193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0.06672</cdr:x>
      <cdr:y>0.14684</cdr:y>
    </cdr:from>
    <cdr:to>
      <cdr:x>0.87744</cdr:x>
      <cdr:y>0.395</cdr:y>
    </cdr:to>
    <cdr:sp macro="" textlink="">
      <cdr:nvSpPr>
        <cdr:cNvPr id="2" name="TextBox 1"/>
        <cdr:cNvSpPr txBox="1"/>
      </cdr:nvSpPr>
      <cdr:spPr>
        <a:xfrm xmlns:a="http://schemas.openxmlformats.org/drawingml/2006/main">
          <a:off x="359391" y="541029"/>
          <a:ext cx="4367284"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0.05658</cdr:x>
      <cdr:y>0.08962</cdr:y>
    </cdr:from>
    <cdr:to>
      <cdr:x>0.22633</cdr:x>
      <cdr:y>0.33779</cdr:y>
    </cdr:to>
    <cdr:sp macro="" textlink="">
      <cdr:nvSpPr>
        <cdr:cNvPr id="3" name="TextBox 2"/>
        <cdr:cNvSpPr txBox="1"/>
      </cdr:nvSpPr>
      <cdr:spPr>
        <a:xfrm xmlns:a="http://schemas.openxmlformats.org/drawingml/2006/main">
          <a:off x="304800" y="330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0.02477</cdr:y>
    </cdr:from>
    <cdr:to>
      <cdr:x>0.16974</cdr:x>
      <cdr:y>1</cdr:y>
    </cdr:to>
    <cdr:sp macro="" textlink="">
      <cdr:nvSpPr>
        <cdr:cNvPr id="4" name="TextBox 3"/>
        <cdr:cNvSpPr txBox="1"/>
      </cdr:nvSpPr>
      <cdr:spPr>
        <a:xfrm xmlns:a="http://schemas.openxmlformats.org/drawingml/2006/main">
          <a:off x="0" y="91280"/>
          <a:ext cx="914400" cy="3593308"/>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600" b="1" dirty="0">
              <a:solidFill>
                <a:schemeClr val="tx1"/>
              </a:solidFill>
              <a:effectLst>
                <a:outerShdw blurRad="38100" dist="38100" dir="2700000" algn="tl">
                  <a:srgbClr val="000000">
                    <a:alpha val="43137"/>
                  </a:srgbClr>
                </a:outerShdw>
              </a:effectLst>
            </a:rPr>
            <a:t>21 years old (now 25)</a:t>
          </a:r>
        </a:p>
        <a:p xmlns:a="http://schemas.openxmlformats.org/drawingml/2006/main">
          <a:pPr defTabSz="569913"/>
          <a:endParaRPr lang="en-US" sz="1600" b="1" dirty="0">
            <a:solidFill>
              <a:srgbClr val="FFFF00"/>
            </a:solidFill>
            <a:effectLst>
              <a:outerShdw blurRad="38100" dist="38100" dir="2700000" algn="tl">
                <a:srgbClr val="000000">
                  <a:alpha val="43137"/>
                </a:srgbClr>
              </a:outerShdw>
            </a:effectLst>
          </a:endParaRPr>
        </a:p>
        <a:p xmlns:a="http://schemas.openxmlformats.org/drawingml/2006/main">
          <a:pPr defTabSz="569913"/>
          <a:r>
            <a:rPr lang="en-US" sz="1600" b="1" dirty="0">
              <a:solidFill>
                <a:schemeClr val="tx1"/>
              </a:solidFill>
              <a:effectLst>
                <a:outerShdw blurRad="38100" dist="38100" dir="2700000" algn="tl">
                  <a:srgbClr val="000000">
                    <a:alpha val="43137"/>
                  </a:srgbClr>
                </a:outerShdw>
              </a:effectLst>
            </a:rPr>
            <a:t>General</a:t>
          </a:r>
          <a:r>
            <a:rPr lang="en-US" sz="1600" b="1" dirty="0">
              <a:solidFill>
                <a:srgbClr val="FFFF00"/>
              </a:solidFill>
              <a:effectLst>
                <a:outerShdw blurRad="38100" dist="38100" dir="2700000" algn="tl">
                  <a:srgbClr val="000000">
                    <a:alpha val="43137"/>
                  </a:srgbClr>
                </a:outerShdw>
              </a:effectLst>
            </a:rPr>
            <a:t>	Identified with ASD prior to injury</a:t>
          </a:r>
        </a:p>
        <a:p xmlns:a="http://schemas.openxmlformats.org/drawingml/2006/main">
          <a:pPr defTabSz="569913"/>
          <a:r>
            <a:rPr lang="en-US" sz="1600" b="1" dirty="0">
              <a:solidFill>
                <a:schemeClr val="tx1"/>
              </a:solidFill>
              <a:effectLst>
                <a:outerShdw blurRad="38100" dist="38100" dir="2700000" algn="tl">
                  <a:srgbClr val="000000">
                    <a:alpha val="43137"/>
                  </a:srgbClr>
                </a:outerShdw>
              </a:effectLst>
            </a:rPr>
            <a:t>Info:</a:t>
          </a:r>
          <a:r>
            <a:rPr lang="en-US" sz="1600" b="1" dirty="0">
              <a:solidFill>
                <a:srgbClr val="FFFF00"/>
              </a:solidFill>
              <a:effectLst>
                <a:outerShdw blurRad="38100" dist="38100" dir="2700000" algn="tl">
                  <a:srgbClr val="000000">
                    <a:alpha val="43137"/>
                  </a:srgbClr>
                </a:outerShdw>
              </a:effectLst>
            </a:rPr>
            <a:t>		Severe Brain Injury</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a:t>
          </a:r>
        </a:p>
        <a:p xmlns:a="http://schemas.openxmlformats.org/drawingml/2006/main">
          <a:pPr defTabSz="569913"/>
          <a:r>
            <a:rPr lang="en-US" sz="1600" b="1" dirty="0">
              <a:solidFill>
                <a:schemeClr val="tx1"/>
              </a:solidFill>
              <a:effectLst>
                <a:outerShdw blurRad="38100" dist="38100" dir="2700000" algn="tl">
                  <a:srgbClr val="000000">
                    <a:alpha val="43137"/>
                  </a:srgbClr>
                </a:outerShdw>
              </a:effectLst>
            </a:rPr>
            <a:t>Prior:	</a:t>
          </a:r>
          <a:r>
            <a:rPr lang="en-US" sz="1600" b="1" dirty="0">
              <a:solidFill>
                <a:srgbClr val="FFFF00"/>
              </a:solidFill>
              <a:effectLst>
                <a:outerShdw blurRad="38100" dist="38100" dir="2700000" algn="tl">
                  <a:srgbClr val="000000">
                    <a:alpha val="43137"/>
                  </a:srgbClr>
                </a:outerShdw>
              </a:effectLst>
            </a:rPr>
            <a:t>	Intensive behavior programs – “Did OK”</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Escalating behavior problems</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FBAs &amp; multiple contingency programs</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Residential treatment – returned </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unsuccessful</a:t>
          </a:r>
        </a:p>
        <a:p xmlns:a="http://schemas.openxmlformats.org/drawingml/2006/main">
          <a:pPr defTabSz="569913"/>
          <a:endParaRPr lang="en-US" sz="1600" b="1" dirty="0">
            <a:solidFill>
              <a:srgbClr val="FFFF00"/>
            </a:solidFill>
            <a:effectLst>
              <a:outerShdw blurRad="38100" dist="38100" dir="2700000" algn="tl">
                <a:srgbClr val="000000">
                  <a:alpha val="43137"/>
                </a:srgbClr>
              </a:outerShdw>
            </a:effectLst>
          </a:endParaRPr>
        </a:p>
        <a:p xmlns:a="http://schemas.openxmlformats.org/drawingml/2006/main">
          <a:pPr defTabSz="569913"/>
          <a:r>
            <a:rPr lang="en-US" sz="1600" b="1" dirty="0">
              <a:solidFill>
                <a:schemeClr val="tx1"/>
              </a:solidFill>
              <a:effectLst>
                <a:outerShdw blurRad="38100" dist="38100" dir="2700000" algn="tl">
                  <a:srgbClr val="000000">
                    <a:alpha val="43137"/>
                  </a:srgbClr>
                </a:outerShdw>
              </a:effectLst>
            </a:rPr>
            <a:t>Vision:</a:t>
          </a:r>
          <a:r>
            <a:rPr lang="en-US" sz="1600" b="1" dirty="0">
              <a:solidFill>
                <a:srgbClr val="FFFF00"/>
              </a:solidFill>
              <a:effectLst>
                <a:outerShdw blurRad="38100" dist="38100" dir="2700000" algn="tl">
                  <a:srgbClr val="000000">
                    <a:alpha val="43137"/>
                  </a:srgbClr>
                </a:outerShdw>
              </a:effectLst>
            </a:rPr>
            <a:t>	“I want to be a good guy and have my</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family be proud of me.”</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Go to college and be an engineer</a:t>
          </a:r>
        </a:p>
        <a:p xmlns:a="http://schemas.openxmlformats.org/drawingml/2006/main">
          <a:pPr defTabSz="569913"/>
          <a:r>
            <a:rPr lang="en-US" sz="1600" b="1" dirty="0">
              <a:solidFill>
                <a:srgbClr val="FFFF00"/>
              </a:solidFill>
              <a:effectLst>
                <a:outerShdw blurRad="38100" dist="38100" dir="2700000" algn="tl">
                  <a:srgbClr val="000000">
                    <a:alpha val="43137"/>
                  </a:srgbClr>
                </a:outerShdw>
              </a:effectLst>
            </a:rPr>
            <a:t>		Have a lot of pets</a:t>
          </a:r>
        </a:p>
        <a:p xmlns:a="http://schemas.openxmlformats.org/drawingml/2006/main">
          <a:pPr defTabSz="569913"/>
          <a:endParaRPr lang="en-US" sz="1600" dirty="0"/>
        </a:p>
        <a:p xmlns:a="http://schemas.openxmlformats.org/drawingml/2006/main">
          <a:pPr defTabSz="569913"/>
          <a:endParaRPr lang="en-US" sz="1600" dirty="0"/>
        </a:p>
        <a:p xmlns:a="http://schemas.openxmlformats.org/drawingml/2006/main">
          <a:pPr defTabSz="569913"/>
          <a:r>
            <a:rPr lang="en-US" sz="1600" dirty="0"/>
            <a:t>		</a:t>
          </a:r>
        </a:p>
        <a:p xmlns:a="http://schemas.openxmlformats.org/drawingml/2006/main">
          <a:pPr defTabSz="569913"/>
          <a:endParaRPr lang="en-US" sz="1600" dirty="0"/>
        </a:p>
        <a:p xmlns:a="http://schemas.openxmlformats.org/drawingml/2006/main">
          <a:pPr defTabSz="569913"/>
          <a:endParaRPr lang="en-US" sz="1600" dirty="0"/>
        </a:p>
        <a:p xmlns:a="http://schemas.openxmlformats.org/drawingml/2006/main">
          <a:r>
            <a:rPr lang="en-US" sz="1600" dirty="0"/>
            <a:t>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54A449-7DAD-4720-89E5-DDF3A5249512}"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ECC981-575C-457A-AD0F-648B191661A5}" type="slidenum">
              <a:rPr lang="en-US" smtClean="0"/>
              <a:t>‹#›</a:t>
            </a:fld>
            <a:endParaRPr lang="en-US"/>
          </a:p>
        </p:txBody>
      </p:sp>
    </p:spTree>
    <p:extLst>
      <p:ext uri="{BB962C8B-B14F-4D97-AF65-F5344CB8AC3E}">
        <p14:creationId xmlns:p14="http://schemas.microsoft.com/office/powerpoint/2010/main" val="480969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t>
            </a:r>
          </a:p>
        </p:txBody>
      </p:sp>
      <p:sp>
        <p:nvSpPr>
          <p:cNvPr id="4" name="Slide Number Placeholder 3"/>
          <p:cNvSpPr>
            <a:spLocks noGrp="1"/>
          </p:cNvSpPr>
          <p:nvPr>
            <p:ph type="sldNum" sz="quarter" idx="5"/>
          </p:nvPr>
        </p:nvSpPr>
        <p:spPr/>
        <p:txBody>
          <a:bodyPr/>
          <a:lstStyle/>
          <a:p>
            <a:fld id="{83ECC981-575C-457A-AD0F-648B191661A5}" type="slidenum">
              <a:rPr lang="en-US" smtClean="0"/>
              <a:t>15</a:t>
            </a:fld>
            <a:endParaRPr lang="en-US"/>
          </a:p>
        </p:txBody>
      </p:sp>
    </p:spTree>
    <p:extLst>
      <p:ext uri="{BB962C8B-B14F-4D97-AF65-F5344CB8AC3E}">
        <p14:creationId xmlns:p14="http://schemas.microsoft.com/office/powerpoint/2010/main" val="1956631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27E4AD9-BAE0-46B5-B5C9-B207828D877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297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marL="0" marR="0" lvl="0" indent="0" algn="r" defTabSz="931863" rtl="0" eaLnBrk="1" fontAlgn="auto" latinLnBrk="0" hangingPunct="1">
              <a:lnSpc>
                <a:spcPct val="100000"/>
              </a:lnSpc>
              <a:spcBef>
                <a:spcPts val="0"/>
              </a:spcBef>
              <a:spcAft>
                <a:spcPts val="0"/>
              </a:spcAft>
              <a:buClrTx/>
              <a:buSzTx/>
              <a:buFontTx/>
              <a:buNone/>
              <a:tabLst/>
              <a:defRPr/>
            </a:pPr>
            <a:fld id="{1CF804C3-A2B3-42A3-A997-83115F39109A}"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ＭＳ Ｐゴシック" panose="020B0600070205080204" pitchFamily="34" charset="-128"/>
                <a:cs typeface="+mn-cs"/>
              </a:rPr>
              <a:pPr marL="0" marR="0" lvl="0" indent="0" algn="r" defTabSz="931863" rtl="0" eaLnBrk="1" fontAlgn="auto" latinLnBrk="0" hangingPunct="1">
                <a:lnSpc>
                  <a:spcPct val="100000"/>
                </a:lnSpc>
                <a:spcBef>
                  <a:spcPts val="0"/>
                </a:spcBef>
                <a:spcAft>
                  <a:spcPts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ＭＳ Ｐゴシック" panose="020B0600070205080204" pitchFamily="34" charset="-128"/>
              <a:cs typeface="+mn-cs"/>
            </a:endParaRPr>
          </a:p>
        </p:txBody>
      </p:sp>
      <p:sp>
        <p:nvSpPr>
          <p:cNvPr id="143363" name="Rectangle 2"/>
          <p:cNvSpPr>
            <a:spLocks noGrp="1" noRot="1" noChangeAspect="1" noChangeArrowheads="1" noTextEdit="1"/>
          </p:cNvSpPr>
          <p:nvPr>
            <p:ph type="sldImg"/>
          </p:nvPr>
        </p:nvSpPr>
        <p:spPr>
          <a:xfrm>
            <a:off x="409575" y="696913"/>
            <a:ext cx="6196013" cy="3486150"/>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92403" tIns="46202" rIns="92403" bIns="46202"/>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3192027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Arial" panose="020B0604020202020204" pitchFamily="34" charset="0"/>
                <a:ea typeface="ＭＳ Ｐゴシック" panose="020B0600070205080204" pitchFamily="34" charset="-128"/>
              </a:defRPr>
            </a:lvl1pPr>
            <a:lvl2pPr marL="38333363" indent="-37871400" defTabSz="931863">
              <a:defRPr b="1">
                <a:solidFill>
                  <a:schemeClr val="tx1"/>
                </a:solidFill>
                <a:latin typeface="Arial" panose="020B0604020202020204" pitchFamily="34" charset="0"/>
                <a:ea typeface="ＭＳ Ｐゴシック" panose="020B0600070205080204" pitchFamily="34" charset="-128"/>
              </a:defRPr>
            </a:lvl2pPr>
            <a:lvl3pPr marL="1154113" indent="-230188" defTabSz="931863">
              <a:defRPr b="1">
                <a:solidFill>
                  <a:schemeClr val="tx1"/>
                </a:solidFill>
                <a:latin typeface="Arial" panose="020B0604020202020204" pitchFamily="34" charset="0"/>
                <a:ea typeface="ＭＳ Ｐゴシック" panose="020B0600070205080204" pitchFamily="34" charset="-128"/>
              </a:defRPr>
            </a:lvl3pPr>
            <a:lvl4pPr marL="1616075" indent="-230188" defTabSz="931863">
              <a:defRPr b="1">
                <a:solidFill>
                  <a:schemeClr val="tx1"/>
                </a:solidFill>
                <a:latin typeface="Arial" panose="020B0604020202020204" pitchFamily="34" charset="0"/>
                <a:ea typeface="ＭＳ Ｐゴシック" panose="020B0600070205080204" pitchFamily="34" charset="-128"/>
              </a:defRPr>
            </a:lvl4pPr>
            <a:lvl5pPr marL="2078038" indent="-230188" defTabSz="931863">
              <a:defRPr b="1">
                <a:solidFill>
                  <a:schemeClr val="tx1"/>
                </a:solidFill>
                <a:latin typeface="Arial" panose="020B0604020202020204" pitchFamily="34" charset="0"/>
                <a:ea typeface="ＭＳ Ｐゴシック" panose="020B0600070205080204" pitchFamily="34" charset="-128"/>
              </a:defRPr>
            </a:lvl5pPr>
            <a:lvl6pPr marL="25352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924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496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906838" indent="-230188" defTabSz="9318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marL="0" marR="0" lvl="0" indent="0" algn="r" defTabSz="931863" rtl="0" eaLnBrk="1" fontAlgn="auto" latinLnBrk="0" hangingPunct="1">
              <a:lnSpc>
                <a:spcPct val="100000"/>
              </a:lnSpc>
              <a:spcBef>
                <a:spcPts val="0"/>
              </a:spcBef>
              <a:spcAft>
                <a:spcPts val="0"/>
              </a:spcAft>
              <a:buClrTx/>
              <a:buSzTx/>
              <a:buFontTx/>
              <a:buNone/>
              <a:tabLst/>
              <a:defRPr/>
            </a:pPr>
            <a:fld id="{C858BAF4-05A3-46F1-9F4A-EFB35AD0645B}"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ＭＳ Ｐゴシック" panose="020B0600070205080204" pitchFamily="34" charset="-128"/>
                <a:cs typeface="+mn-cs"/>
              </a:rPr>
              <a:pPr marL="0" marR="0" lvl="0" indent="0" algn="r" defTabSz="931863" rtl="0" eaLnBrk="1" fontAlgn="auto" latinLnBrk="0" hangingPunct="1">
                <a:lnSpc>
                  <a:spcPct val="100000"/>
                </a:lnSpc>
                <a:spcBef>
                  <a:spcPts val="0"/>
                </a:spcBef>
                <a:spcAft>
                  <a:spcPts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ＭＳ Ｐゴシック" panose="020B0600070205080204" pitchFamily="34" charset="-128"/>
              <a:cs typeface="+mn-cs"/>
            </a:endParaRPr>
          </a:p>
        </p:txBody>
      </p:sp>
      <p:sp>
        <p:nvSpPr>
          <p:cNvPr id="145411" name="Rectangle 2"/>
          <p:cNvSpPr>
            <a:spLocks noGrp="1" noRot="1" noChangeAspect="1" noChangeArrowheads="1" noTextEdit="1"/>
          </p:cNvSpPr>
          <p:nvPr>
            <p:ph type="sldImg"/>
          </p:nvPr>
        </p:nvSpPr>
        <p:spPr>
          <a:xfrm>
            <a:off x="409575" y="696913"/>
            <a:ext cx="6196013" cy="3486150"/>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92403" tIns="46202" rIns="92403" bIns="46202"/>
          <a:lstStyle/>
          <a:p>
            <a:pPr eaLnBrk="1" hangingPunct="1"/>
            <a:endParaRPr lang="en-US" altLang="en-US">
              <a:latin typeface="Times" panose="02020603050405020304" pitchFamily="18" charset="0"/>
              <a:cs typeface="Arial" panose="020B0604020202020204" pitchFamily="34" charset="0"/>
            </a:endParaRPr>
          </a:p>
        </p:txBody>
      </p:sp>
    </p:spTree>
    <p:extLst>
      <p:ext uri="{BB962C8B-B14F-4D97-AF65-F5344CB8AC3E}">
        <p14:creationId xmlns:p14="http://schemas.microsoft.com/office/powerpoint/2010/main" val="1299999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937BA-228E-442F-B27D-5E53BFC8FAB6}" type="slidenum">
              <a:rPr lang="en-US" smtClean="0"/>
              <a:t>51</a:t>
            </a:fld>
            <a:endParaRPr lang="en-US"/>
          </a:p>
        </p:txBody>
      </p:sp>
    </p:spTree>
    <p:extLst>
      <p:ext uri="{BB962C8B-B14F-4D97-AF65-F5344CB8AC3E}">
        <p14:creationId xmlns:p14="http://schemas.microsoft.com/office/powerpoint/2010/main" val="3441047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6413C-98AA-0E9E-E3CD-63825F96DE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BD8412-1561-A2FD-42CA-C0A0121D62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489C9B-9778-5B7B-2313-FED2366728DF}"/>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5" name="Footer Placeholder 4">
            <a:extLst>
              <a:ext uri="{FF2B5EF4-FFF2-40B4-BE49-F238E27FC236}">
                <a16:creationId xmlns:a16="http://schemas.microsoft.com/office/drawing/2014/main" id="{1F538572-2025-0585-DDBB-1248194264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4B669-0CD4-5B27-F894-AA9C68735EE4}"/>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98192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F5B4-42F2-2D87-8356-D232D1CEB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0E1B0F-9070-E040-2A7A-91DDDB40CD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F5F3CF-A392-2B6E-58B3-BA2A58519E0D}"/>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5" name="Footer Placeholder 4">
            <a:extLst>
              <a:ext uri="{FF2B5EF4-FFF2-40B4-BE49-F238E27FC236}">
                <a16:creationId xmlns:a16="http://schemas.microsoft.com/office/drawing/2014/main" id="{DD796292-3785-F678-2A1E-9BDE871C4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B7A357-8745-896E-CE1D-9D5F07595108}"/>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3783366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833F-A8FF-A2E0-2396-95CBAF9C9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F3D5F7-2A43-74CA-5DAF-EF09378368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3BB650-B622-8F06-3CA2-5EB04DA9A67C}"/>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5" name="Footer Placeholder 4">
            <a:extLst>
              <a:ext uri="{FF2B5EF4-FFF2-40B4-BE49-F238E27FC236}">
                <a16:creationId xmlns:a16="http://schemas.microsoft.com/office/drawing/2014/main" id="{AF28E5D9-D170-70E4-8887-A46FD2048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91E28F-8E20-0B26-F70D-DA05863C7270}"/>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1559512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76FC-8C94-859D-C5B7-CA19DBC423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DDF18D-47A9-8490-F2E0-86D0FA2BC9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E9C54C-9E8E-9E39-7AED-DA55F5A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A7665B-038E-AF11-ABD5-72BE7CA88E94}"/>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6" name="Footer Placeholder 5">
            <a:extLst>
              <a:ext uri="{FF2B5EF4-FFF2-40B4-BE49-F238E27FC236}">
                <a16:creationId xmlns:a16="http://schemas.microsoft.com/office/drawing/2014/main" id="{AF5E0BF2-2960-8FCD-A075-F2D22A84C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3D61B9-BFEA-4FA7-2B8B-09FD1D3996B1}"/>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241927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12985-4A0C-1998-412C-E15202837E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A04437-4167-01A2-B34D-776DABF9B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159217-1034-A704-AA5C-569811F6A6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A3C492-2451-BBD0-586C-5C221E4E21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2DFF1B-6CE7-DBA5-A27A-451DD09626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21D2AD-5A46-6832-84F9-56A8E68A406A}"/>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8" name="Footer Placeholder 7">
            <a:extLst>
              <a:ext uri="{FF2B5EF4-FFF2-40B4-BE49-F238E27FC236}">
                <a16:creationId xmlns:a16="http://schemas.microsoft.com/office/drawing/2014/main" id="{20A13259-18C1-2AAA-5BA0-8F3C251D21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4D5E9D-C9C1-999F-E610-D75E9A192F5C}"/>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1445923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EC3A2-0C8C-38DD-8804-E97B7E1253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30E5AB-5A9A-2F8A-DB85-476F804D158D}"/>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4" name="Footer Placeholder 3">
            <a:extLst>
              <a:ext uri="{FF2B5EF4-FFF2-40B4-BE49-F238E27FC236}">
                <a16:creationId xmlns:a16="http://schemas.microsoft.com/office/drawing/2014/main" id="{95171008-4AE7-98A1-452D-ADF024ADA9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D2147D-DDA0-9D99-1C7B-6FC3343090D2}"/>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165437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0C8740-CFD7-251E-DB18-1970E08F3A54}"/>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3" name="Footer Placeholder 2">
            <a:extLst>
              <a:ext uri="{FF2B5EF4-FFF2-40B4-BE49-F238E27FC236}">
                <a16:creationId xmlns:a16="http://schemas.microsoft.com/office/drawing/2014/main" id="{CF872711-4CF8-94AC-670A-404EF16BC9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1E5592-D42E-4B8E-5426-33A3A3D4CF4B}"/>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16484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015B4-F879-0194-B6EA-B15F7BDC84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D7306C-F916-BF3D-1F90-4C66F653AF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1D1CF5-8986-1436-5D7B-16B8D9B24B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5E764D-41DB-3F48-62D7-994A06890A7B}"/>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6" name="Footer Placeholder 5">
            <a:extLst>
              <a:ext uri="{FF2B5EF4-FFF2-40B4-BE49-F238E27FC236}">
                <a16:creationId xmlns:a16="http://schemas.microsoft.com/office/drawing/2014/main" id="{2A92C035-89A3-A795-6FBD-1D42C2F453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EC18F6-85A6-8CD1-2324-D084B1752CC7}"/>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2609165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8CA2-A141-1A04-D7FA-31C2433FDC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EC7E20-4548-F432-3A39-71B77DF63A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291F9D-EE10-5204-5247-71C358EA6E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4DDC06-2E5D-EEBA-97AB-7D1ABE716B78}"/>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6" name="Footer Placeholder 5">
            <a:extLst>
              <a:ext uri="{FF2B5EF4-FFF2-40B4-BE49-F238E27FC236}">
                <a16:creationId xmlns:a16="http://schemas.microsoft.com/office/drawing/2014/main" id="{5BB8D453-DA45-39D2-5771-25812E6C04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BD8EB6-0548-5675-101A-0404F4494DC2}"/>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3129149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9287-CE28-97D3-4E89-99B707EFF1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34078-8C04-8DB8-A50C-480DDED874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9FB9C-9D45-E6E5-3C3F-D57CEE6D7716}"/>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5" name="Footer Placeholder 4">
            <a:extLst>
              <a:ext uri="{FF2B5EF4-FFF2-40B4-BE49-F238E27FC236}">
                <a16:creationId xmlns:a16="http://schemas.microsoft.com/office/drawing/2014/main" id="{6A82370C-7F84-1662-26AA-6D2E791CAC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F3FE5-2EC2-8D95-7B71-A33F5E6C4262}"/>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179432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E5F1EC-AE61-70D3-3C61-BE734341A5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961DB6-B29E-6582-447B-6793197B5F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9FDB0E-3774-D201-02AF-CCC6B09F2A85}"/>
              </a:ext>
            </a:extLst>
          </p:cNvPr>
          <p:cNvSpPr>
            <a:spLocks noGrp="1"/>
          </p:cNvSpPr>
          <p:nvPr>
            <p:ph type="dt" sz="half" idx="10"/>
          </p:nvPr>
        </p:nvSpPr>
        <p:spPr/>
        <p:txBody>
          <a:bodyPr/>
          <a:lstStyle/>
          <a:p>
            <a:fld id="{6C494A84-96C3-478C-BD71-77324D46FA68}" type="datetimeFigureOut">
              <a:rPr lang="en-US" smtClean="0"/>
              <a:t>3/25/2026</a:t>
            </a:fld>
            <a:endParaRPr lang="en-US"/>
          </a:p>
        </p:txBody>
      </p:sp>
      <p:sp>
        <p:nvSpPr>
          <p:cNvPr id="5" name="Footer Placeholder 4">
            <a:extLst>
              <a:ext uri="{FF2B5EF4-FFF2-40B4-BE49-F238E27FC236}">
                <a16:creationId xmlns:a16="http://schemas.microsoft.com/office/drawing/2014/main" id="{D22FFD15-91D0-45A0-3D2B-1D94F3B4B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E4647-B2B4-FDF8-5BE5-068C41143FB0}"/>
              </a:ext>
            </a:extLst>
          </p:cNvPr>
          <p:cNvSpPr>
            <a:spLocks noGrp="1"/>
          </p:cNvSpPr>
          <p:nvPr>
            <p:ph type="sldNum" sz="quarter" idx="12"/>
          </p:nvPr>
        </p:nvSpPr>
        <p:spPr/>
        <p:txBody>
          <a:bodyPr/>
          <a:lstStyle/>
          <a:p>
            <a:fld id="{F92373C1-9E3E-4D70-9B82-394FD6F0C72D}" type="slidenum">
              <a:rPr lang="en-US" smtClean="0"/>
              <a:t>‹#›</a:t>
            </a:fld>
            <a:endParaRPr lang="en-US"/>
          </a:p>
        </p:txBody>
      </p:sp>
    </p:spTree>
    <p:extLst>
      <p:ext uri="{BB962C8B-B14F-4D97-AF65-F5344CB8AC3E}">
        <p14:creationId xmlns:p14="http://schemas.microsoft.com/office/powerpoint/2010/main" val="1250558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9884"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1027" name="Rectangle 67"/>
          <p:cNvSpPr>
            <a:spLocks noGrp="1" noChangeArrowheads="1"/>
          </p:cNvSpPr>
          <p:nvPr>
            <p:ph type="ctrTitle" sz="quarter"/>
          </p:nvPr>
        </p:nvSpPr>
        <p:spPr>
          <a:xfrm>
            <a:off x="607485" y="1920876"/>
            <a:ext cx="10968567" cy="1736725"/>
          </a:xfrm>
        </p:spPr>
        <p:txBody>
          <a:bodyPr anchor="b"/>
          <a:lstStyle>
            <a:lvl1pPr>
              <a:defRPr sz="5400"/>
            </a:lvl1pPr>
          </a:lstStyle>
          <a:p>
            <a:r>
              <a:rPr lang="en-US"/>
              <a:t>Click to edit Master title style</a:t>
            </a:r>
          </a:p>
        </p:txBody>
      </p:sp>
      <p:sp>
        <p:nvSpPr>
          <p:cNvPr id="41028" name="Rectangle 68"/>
          <p:cNvSpPr>
            <a:spLocks noGrp="1" noChangeArrowheads="1"/>
          </p:cNvSpPr>
          <p:nvPr>
            <p:ph type="subTitle" sz="quarter" idx="1"/>
          </p:nvPr>
        </p:nvSpPr>
        <p:spPr>
          <a:xfrm>
            <a:off x="1828800" y="3886200"/>
            <a:ext cx="8534400" cy="1752600"/>
          </a:xfrm>
        </p:spPr>
        <p:txBody>
          <a:bodyPr/>
          <a:lstStyle>
            <a:lvl1pPr marL="0" indent="0" algn="ctr">
              <a:buFont typeface="Wingdings" pitchFamily="-109"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a:lvl1pPr>
          </a:lstStyle>
          <a:p>
            <a:pPr>
              <a:defRPr/>
            </a:pPr>
            <a:endParaRPr lang="en-US">
              <a:solidFill>
                <a:srgbClr val="EAEAEA"/>
              </a:solidFill>
            </a:endParaRPr>
          </a:p>
        </p:txBody>
      </p:sp>
      <p:sp>
        <p:nvSpPr>
          <p:cNvPr id="70" name="Rectangle 70"/>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1" name="Rectangle 71"/>
          <p:cNvSpPr>
            <a:spLocks noGrp="1" noChangeArrowheads="1"/>
          </p:cNvSpPr>
          <p:nvPr>
            <p:ph type="sldNum" sz="quarter" idx="12"/>
          </p:nvPr>
        </p:nvSpPr>
        <p:spPr/>
        <p:txBody>
          <a:bodyPr/>
          <a:lstStyle>
            <a:lvl1pPr>
              <a:defRPr/>
            </a:lvl1pPr>
          </a:lstStyle>
          <a:p>
            <a:pPr>
              <a:defRPr/>
            </a:pPr>
            <a:fld id="{00F83DEF-B93C-43B8-A5D1-E7F4C47846B5}"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203077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78BA838A-A3B7-4EBB-AEBD-A4A4D5C06664}"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878210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E5A2D6AB-AA3A-45C1-86E4-749583450F1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60513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484" y="1598613"/>
            <a:ext cx="538268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598613"/>
            <a:ext cx="5382684"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A99B1A09-5771-47F7-AE12-A060F32F4897}"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4020735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8"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9" name="Rectangle 70"/>
          <p:cNvSpPr>
            <a:spLocks noGrp="1" noChangeArrowheads="1"/>
          </p:cNvSpPr>
          <p:nvPr>
            <p:ph type="sldNum" sz="quarter" idx="12"/>
          </p:nvPr>
        </p:nvSpPr>
        <p:spPr/>
        <p:txBody>
          <a:bodyPr/>
          <a:lstStyle>
            <a:lvl1pPr>
              <a:defRPr/>
            </a:lvl1pPr>
          </a:lstStyle>
          <a:p>
            <a:pPr>
              <a:defRPr/>
            </a:pPr>
            <a:fld id="{E1F74736-B0D8-44FC-BB39-64DCF81A91BA}"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399717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4"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5" name="Rectangle 70"/>
          <p:cNvSpPr>
            <a:spLocks noGrp="1" noChangeArrowheads="1"/>
          </p:cNvSpPr>
          <p:nvPr>
            <p:ph type="sldNum" sz="quarter" idx="12"/>
          </p:nvPr>
        </p:nvSpPr>
        <p:spPr/>
        <p:txBody>
          <a:bodyPr/>
          <a:lstStyle>
            <a:lvl1pPr>
              <a:defRPr/>
            </a:lvl1pPr>
          </a:lstStyle>
          <a:p>
            <a:pPr>
              <a:defRPr/>
            </a:pPr>
            <a:fld id="{364AB040-B2B4-415A-A33E-6DB2F2A224CC}"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343317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3"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4" name="Rectangle 70"/>
          <p:cNvSpPr>
            <a:spLocks noGrp="1" noChangeArrowheads="1"/>
          </p:cNvSpPr>
          <p:nvPr>
            <p:ph type="sldNum" sz="quarter" idx="12"/>
          </p:nvPr>
        </p:nvSpPr>
        <p:spPr/>
        <p:txBody>
          <a:bodyPr/>
          <a:lstStyle>
            <a:lvl1pPr>
              <a:defRPr/>
            </a:lvl1pPr>
          </a:lstStyle>
          <a:p>
            <a:pPr>
              <a:defRPr/>
            </a:pPr>
            <a:fld id="{9DF44A01-5A63-4555-BAA1-066ADA06394E}"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166224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CE2AC28-ED90-42FF-9914-7D819DE2D4AF}"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945984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6"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7" name="Rectangle 70"/>
          <p:cNvSpPr>
            <a:spLocks noGrp="1" noChangeArrowheads="1"/>
          </p:cNvSpPr>
          <p:nvPr>
            <p:ph type="sldNum" sz="quarter" idx="12"/>
          </p:nvPr>
        </p:nvSpPr>
        <p:spPr/>
        <p:txBody>
          <a:bodyPr/>
          <a:lstStyle>
            <a:lvl1pPr>
              <a:defRPr/>
            </a:lvl1pPr>
          </a:lstStyle>
          <a:p>
            <a:pPr>
              <a:defRPr/>
            </a:pPr>
            <a:fld id="{50084CFB-1E37-4D70-BEE3-D172B1710692}"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6731736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8E2E6BE5-44DA-4E53-B8E4-BF8303F7DDA3}"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2162461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967" y="273050"/>
            <a:ext cx="2741084" cy="5822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7484" y="273050"/>
            <a:ext cx="8024283"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p:cNvSpPr>
            <a:spLocks noGrp="1" noChangeArrowheads="1"/>
          </p:cNvSpPr>
          <p:nvPr>
            <p:ph type="dt" sz="half" idx="10"/>
          </p:nvPr>
        </p:nvSpPr>
        <p:spPr/>
        <p:txBody>
          <a:bodyPr/>
          <a:lstStyle>
            <a:lvl1pPr>
              <a:defRPr/>
            </a:lvl1pPr>
          </a:lstStyle>
          <a:p>
            <a:pPr>
              <a:defRPr/>
            </a:pPr>
            <a:endParaRPr lang="en-US">
              <a:solidFill>
                <a:srgbClr val="EAEAEA"/>
              </a:solidFill>
            </a:endParaRPr>
          </a:p>
        </p:txBody>
      </p:sp>
      <p:sp>
        <p:nvSpPr>
          <p:cNvPr id="5" name="Rectangle 69"/>
          <p:cNvSpPr>
            <a:spLocks noGrp="1" noChangeArrowheads="1"/>
          </p:cNvSpPr>
          <p:nvPr>
            <p:ph type="ftr" sz="quarter" idx="11"/>
          </p:nvPr>
        </p:nvSpPr>
        <p:spPr/>
        <p:txBody>
          <a:bodyPr/>
          <a:lstStyle>
            <a:lvl1pPr>
              <a:defRPr/>
            </a:lvl1pPr>
          </a:lstStyle>
          <a:p>
            <a:pPr>
              <a:defRPr/>
            </a:pPr>
            <a:endParaRPr lang="en-US">
              <a:solidFill>
                <a:srgbClr val="EAEAEA"/>
              </a:solidFill>
            </a:endParaRPr>
          </a:p>
        </p:txBody>
      </p:sp>
      <p:sp>
        <p:nvSpPr>
          <p:cNvPr id="6" name="Rectangle 70"/>
          <p:cNvSpPr>
            <a:spLocks noGrp="1" noChangeArrowheads="1"/>
          </p:cNvSpPr>
          <p:nvPr>
            <p:ph type="sldNum" sz="quarter" idx="12"/>
          </p:nvPr>
        </p:nvSpPr>
        <p:spPr/>
        <p:txBody>
          <a:bodyPr/>
          <a:lstStyle>
            <a:lvl1pPr>
              <a:defRPr/>
            </a:lvl1pPr>
          </a:lstStyle>
          <a:p>
            <a:pPr>
              <a:defRPr/>
            </a:pPr>
            <a:fld id="{A7C1A1D9-339D-443F-95E0-CBECDEAA3AD6}" type="slidenum">
              <a:rPr lang="en-US" altLang="en-US">
                <a:solidFill>
                  <a:srgbClr val="EAEAEA"/>
                </a:solidFill>
              </a:rPr>
              <a:pPr>
                <a:defRPr/>
              </a:pPr>
              <a:t>‹#›</a:t>
            </a:fld>
            <a:endParaRPr lang="en-US" altLang="en-US">
              <a:solidFill>
                <a:srgbClr val="EAEAEA"/>
              </a:solidFill>
            </a:endParaRPr>
          </a:p>
        </p:txBody>
      </p:sp>
    </p:spTree>
    <p:extLst>
      <p:ext uri="{BB962C8B-B14F-4D97-AF65-F5344CB8AC3E}">
        <p14:creationId xmlns:p14="http://schemas.microsoft.com/office/powerpoint/2010/main" val="338910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CFFA63-022A-BF84-3D69-C60EA954C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AB63F9-9896-9CBC-BEEC-A429DC5EE4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5B511C-2021-2282-2430-155CA3E090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494A84-96C3-478C-BD71-77324D46FA68}" type="datetimeFigureOut">
              <a:rPr lang="en-US" smtClean="0"/>
              <a:t>3/25/2026</a:t>
            </a:fld>
            <a:endParaRPr lang="en-US"/>
          </a:p>
        </p:txBody>
      </p:sp>
      <p:sp>
        <p:nvSpPr>
          <p:cNvPr id="5" name="Footer Placeholder 4">
            <a:extLst>
              <a:ext uri="{FF2B5EF4-FFF2-40B4-BE49-F238E27FC236}">
                <a16:creationId xmlns:a16="http://schemas.microsoft.com/office/drawing/2014/main" id="{CE26EB18-6662-7EC5-CEBB-5C64859E8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859A4FB-10FA-0089-F0D2-C8C759F4E6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2373C1-9E3E-4D70-9B82-394FD6F0C72D}" type="slidenum">
              <a:rPr lang="en-US" smtClean="0"/>
              <a:t>‹#›</a:t>
            </a:fld>
            <a:endParaRPr lang="en-US"/>
          </a:p>
        </p:txBody>
      </p:sp>
    </p:spTree>
    <p:extLst>
      <p:ext uri="{BB962C8B-B14F-4D97-AF65-F5344CB8AC3E}">
        <p14:creationId xmlns:p14="http://schemas.microsoft.com/office/powerpoint/2010/main" val="3793471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1"/>
            <a:ext cx="12189884" cy="6856413"/>
            <a:chOff x="0" y="0"/>
            <a:chExt cx="5759" cy="4319"/>
          </a:xfrm>
        </p:grpSpPr>
        <p:sp>
          <p:nvSpPr>
            <p:cNvPr id="39939"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33" name="Group 4"/>
            <p:cNvGrpSpPr>
              <a:grpSpLocks/>
            </p:cNvGrpSpPr>
            <p:nvPr userDrawn="1"/>
          </p:nvGrpSpPr>
          <p:grpSpPr bwMode="auto">
            <a:xfrm>
              <a:off x="0" y="0"/>
              <a:ext cx="5759" cy="4319"/>
              <a:chOff x="0" y="0"/>
              <a:chExt cx="5759" cy="4319"/>
            </a:xfrm>
          </p:grpSpPr>
          <p:sp>
            <p:nvSpPr>
              <p:cNvPr id="39941"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2"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3"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4"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5"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6"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7"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8"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49"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0"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1"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2"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3"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4"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5"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6"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7"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8"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59"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0"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1"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2"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3"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4"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5"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nvGrpSpPr>
              <p:cNvPr id="1059" name="Group 30"/>
              <p:cNvGrpSpPr>
                <a:grpSpLocks/>
              </p:cNvGrpSpPr>
              <p:nvPr userDrawn="1"/>
            </p:nvGrpSpPr>
            <p:grpSpPr bwMode="auto">
              <a:xfrm>
                <a:off x="0" y="0"/>
                <a:ext cx="5758" cy="1045"/>
                <a:chOff x="0" y="0"/>
                <a:chExt cx="5758" cy="1045"/>
              </a:xfrm>
            </p:grpSpPr>
            <p:sp>
              <p:nvSpPr>
                <p:cNvPr id="3996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6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7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0" name="Group 46"/>
              <p:cNvGrpSpPr>
                <a:grpSpLocks/>
              </p:cNvGrpSpPr>
              <p:nvPr userDrawn="1"/>
            </p:nvGrpSpPr>
            <p:grpSpPr bwMode="auto">
              <a:xfrm>
                <a:off x="0" y="558"/>
                <a:ext cx="5758" cy="487"/>
                <a:chOff x="0" y="558"/>
                <a:chExt cx="5758" cy="487"/>
              </a:xfrm>
            </p:grpSpPr>
            <p:sp>
              <p:nvSpPr>
                <p:cNvPr id="3998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gradFill rotWithShape="0">
                  <a:gsLst>
                    <a:gs pos="0">
                      <a:schemeClr val="accent1"/>
                    </a:gs>
                    <a:gs pos="100000">
                      <a:schemeClr val="accent1">
                        <a:gamma/>
                        <a:shade val="90980"/>
                        <a:invGamma/>
                      </a:schemeClr>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nvGrpSpPr>
              <p:cNvPr id="1061" name="Group 49"/>
              <p:cNvGrpSpPr>
                <a:grpSpLocks/>
              </p:cNvGrpSpPr>
              <p:nvPr userDrawn="1"/>
            </p:nvGrpSpPr>
            <p:grpSpPr bwMode="auto">
              <a:xfrm>
                <a:off x="264" y="1039"/>
                <a:ext cx="5200" cy="3280"/>
                <a:chOff x="264" y="1039"/>
                <a:chExt cx="5200" cy="3280"/>
              </a:xfrm>
            </p:grpSpPr>
            <p:sp>
              <p:nvSpPr>
                <p:cNvPr id="3998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8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sp>
            <p:nvSpPr>
              <p:cNvPr id="3999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3999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sp>
            <p:nvSpPr>
              <p:cNvPr id="4000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gradFill rotWithShape="0">
                <a:gsLst>
                  <a:gs pos="0">
                    <a:schemeClr val="accent1">
                      <a:gamma/>
                      <a:shade val="87843"/>
                      <a:invGamma/>
                    </a:schemeClr>
                  </a:gs>
                  <a:gs pos="100000">
                    <a:schemeClr val="accent1"/>
                  </a:gs>
                </a:gsLst>
                <a:lin ang="5400000" scaled="1"/>
              </a:gradFill>
              <a:ln w="9525">
                <a:noFill/>
                <a:round/>
                <a:headEnd/>
                <a:tailEnd/>
              </a:ln>
            </p:spPr>
            <p:txBody>
              <a:bodyPr/>
              <a:lstStyle/>
              <a:p>
                <a:pPr eaLnBrk="0" fontAlgn="base" hangingPunct="0">
                  <a:spcBef>
                    <a:spcPct val="0"/>
                  </a:spcBef>
                  <a:spcAft>
                    <a:spcPct val="0"/>
                  </a:spcAft>
                  <a:defRPr/>
                </a:pPr>
                <a:endParaRPr lang="en-US" sz="1800" b="1">
                  <a:solidFill>
                    <a:srgbClr val="EAEAEA"/>
                  </a:solidFill>
                  <a:effectLst>
                    <a:outerShdw blurRad="38100" dist="38100" dir="2700000" algn="tl">
                      <a:srgbClr val="000000">
                        <a:alpha val="43137"/>
                      </a:srgbClr>
                    </a:outerShdw>
                  </a:effectLst>
                  <a:ea typeface="ＭＳ Ｐゴシック" panose="020B0600070205080204" pitchFamily="34" charset="-128"/>
                </a:endParaRPr>
              </a:p>
            </p:txBody>
          </p:sp>
        </p:grpSp>
      </p:grpSp>
      <p:sp>
        <p:nvSpPr>
          <p:cNvPr id="40003" name="Rectangle 67"/>
          <p:cNvSpPr>
            <a:spLocks noGrp="1" noChangeArrowheads="1"/>
          </p:cNvSpPr>
          <p:nvPr>
            <p:ph type="title"/>
          </p:nvPr>
        </p:nvSpPr>
        <p:spPr bwMode="black">
          <a:xfrm>
            <a:off x="607485" y="273050"/>
            <a:ext cx="10968567"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40004" name="Rectangle 68"/>
          <p:cNvSpPr>
            <a:spLocks noGrp="1" noChangeArrowheads="1"/>
          </p:cNvSpPr>
          <p:nvPr>
            <p:ph type="dt" sz="half" idx="2"/>
          </p:nvPr>
        </p:nvSpPr>
        <p:spPr bwMode="black">
          <a:xfrm>
            <a:off x="607485" y="6242051"/>
            <a:ext cx="2840567"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5" name="Rectangle 69"/>
          <p:cNvSpPr>
            <a:spLocks noGrp="1" noChangeArrowheads="1"/>
          </p:cNvSpPr>
          <p:nvPr>
            <p:ph type="ftr" sz="quarter" idx="3"/>
          </p:nvPr>
        </p:nvSpPr>
        <p:spPr bwMode="black">
          <a:xfrm>
            <a:off x="4165600" y="6242051"/>
            <a:ext cx="38608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effectLst>
                  <a:outerShdw blurRad="38100" dist="38100" dir="2700000" algn="tl">
                    <a:srgbClr val="000000"/>
                  </a:outerShdw>
                </a:effectLst>
                <a:latin typeface="Arial" pitchFamily="-109" charset="0"/>
                <a:ea typeface="+mn-ea"/>
              </a:defRPr>
            </a:lvl1pPr>
          </a:lstStyle>
          <a:p>
            <a:pPr fontAlgn="base">
              <a:spcBef>
                <a:spcPct val="0"/>
              </a:spcBef>
              <a:spcAft>
                <a:spcPct val="0"/>
              </a:spcAft>
              <a:defRPr/>
            </a:pPr>
            <a:endParaRPr lang="en-US">
              <a:solidFill>
                <a:srgbClr val="EAEAEA"/>
              </a:solidFill>
            </a:endParaRPr>
          </a:p>
        </p:txBody>
      </p:sp>
      <p:sp>
        <p:nvSpPr>
          <p:cNvPr id="40006" name="Rectangle 70"/>
          <p:cNvSpPr>
            <a:spLocks noGrp="1" noChangeArrowheads="1"/>
          </p:cNvSpPr>
          <p:nvPr>
            <p:ph type="sldNum" sz="quarter" idx="4"/>
          </p:nvPr>
        </p:nvSpPr>
        <p:spPr bwMode="black">
          <a:xfrm>
            <a:off x="8737601" y="6242051"/>
            <a:ext cx="2842684"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effectLst>
                  <a:outerShdw blurRad="38100" dist="38100" dir="2700000" algn="tl">
                    <a:srgbClr val="000000"/>
                  </a:outerShdw>
                </a:effectLst>
              </a:defRPr>
            </a:lvl1pPr>
          </a:lstStyle>
          <a:p>
            <a:pPr fontAlgn="base">
              <a:spcBef>
                <a:spcPct val="0"/>
              </a:spcBef>
              <a:spcAft>
                <a:spcPct val="0"/>
              </a:spcAft>
              <a:defRPr/>
            </a:pPr>
            <a:fld id="{F3547CAD-3522-4EF4-9CFA-C0A7EA4A80EF}" type="slidenum">
              <a:rPr lang="en-US" altLang="en-US">
                <a:solidFill>
                  <a:srgbClr val="EAEAEA"/>
                </a:solidFill>
                <a:ea typeface="ＭＳ Ｐゴシック" panose="020B0600070205080204" pitchFamily="34" charset="-128"/>
              </a:rPr>
              <a:pPr fontAlgn="base">
                <a:spcBef>
                  <a:spcPct val="0"/>
                </a:spcBef>
                <a:spcAft>
                  <a:spcPct val="0"/>
                </a:spcAft>
                <a:defRPr/>
              </a:pPr>
              <a:t>‹#›</a:t>
            </a:fld>
            <a:endParaRPr lang="en-US" altLang="en-US">
              <a:solidFill>
                <a:srgbClr val="EAEAEA"/>
              </a:solidFill>
              <a:ea typeface="ＭＳ Ｐゴシック" panose="020B0600070205080204" pitchFamily="34" charset="-128"/>
            </a:endParaRPr>
          </a:p>
        </p:txBody>
      </p:sp>
      <p:sp>
        <p:nvSpPr>
          <p:cNvPr id="40007" name="Rectangle 71"/>
          <p:cNvSpPr>
            <a:spLocks noGrp="1" noChangeArrowheads="1"/>
          </p:cNvSpPr>
          <p:nvPr>
            <p:ph type="body" idx="1"/>
          </p:nvPr>
        </p:nvSpPr>
        <p:spPr bwMode="black">
          <a:xfrm>
            <a:off x="607485" y="1598613"/>
            <a:ext cx="10968567"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490254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Font typeface="Wingdings" panose="05000000000000000000" pitchFamily="2" charset="2"/>
        <a:buChar char="§"/>
        <a:defRPr sz="2800">
          <a:solidFill>
            <a:schemeClr val="tx1"/>
          </a:solidFill>
          <a:effectLst>
            <a:outerShdw blurRad="38100" dist="38100" dir="2700000" algn="tl">
              <a:srgbClr val="000000"/>
            </a:outerShdw>
          </a:effectLst>
          <a:latin typeface="+mn-lt"/>
          <a:ea typeface="ＭＳ Ｐゴシック" pitchFamily="-109" charset="-128"/>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a:solidFill>
            <a:schemeClr val="tx1"/>
          </a:solidFill>
          <a:effectLst>
            <a:outerShdw blurRad="38100" dist="38100" dir="2700000" algn="tl">
              <a:srgbClr val="000000"/>
            </a:outerShdw>
          </a:effectLst>
          <a:latin typeface="+mn-lt"/>
          <a:ea typeface="ＭＳ Ｐゴシック" pitchFamily="-109" charset="-128"/>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effectLst>
            <a:outerShdw blurRad="38100" dist="38100" dir="2700000" algn="tl">
              <a:srgbClr val="000000"/>
            </a:outerShdw>
          </a:effectLst>
          <a:latin typeface="+mn-lt"/>
          <a:ea typeface="ＭＳ Ｐゴシック" pitchFamily="-109" charset="-128"/>
        </a:defRPr>
      </a:lvl5pPr>
      <a:lvl6pPr marL="25146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6pPr>
      <a:lvl7pPr marL="29718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7pPr>
      <a:lvl8pPr marL="34290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8pPr>
      <a:lvl9pPr marL="3886200" indent="-228600" algn="l" rtl="0" fontAlgn="base">
        <a:spcBef>
          <a:spcPct val="20000"/>
        </a:spcBef>
        <a:spcAft>
          <a:spcPct val="0"/>
        </a:spcAft>
        <a:buClr>
          <a:schemeClr val="tx2"/>
        </a:buClr>
        <a:buSzPct val="115000"/>
        <a:buFont typeface="Wingdings" pitchFamily="-109" charset="2"/>
        <a:buChar char="§"/>
        <a:defRPr sz="2000">
          <a:solidFill>
            <a:schemeClr val="tx1"/>
          </a:solidFill>
          <a:effectLst>
            <a:outerShdw blurRad="38100" dist="38100" dir="2700000" algn="tl">
              <a:srgbClr val="000000"/>
            </a:outerShdw>
          </a:effectLst>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tfeeney@millschoolvt.org" TargetMode="Externa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12D66-1D19-FE1F-A2AC-6AB846B0CF4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4E4C8BB-4FBE-ABB2-2443-60F848B9D609}"/>
              </a:ext>
            </a:extLst>
          </p:cNvPr>
          <p:cNvSpPr txBox="1"/>
          <p:nvPr/>
        </p:nvSpPr>
        <p:spPr>
          <a:xfrm>
            <a:off x="746449" y="738242"/>
            <a:ext cx="10944808" cy="1077218"/>
          </a:xfrm>
          <a:prstGeom prst="rect">
            <a:avLst/>
          </a:prstGeom>
          <a:solidFill>
            <a:schemeClr val="tx2">
              <a:lumMod val="50000"/>
            </a:schemeClr>
          </a:solidFill>
          <a:ln w="38100">
            <a:solidFill>
              <a:schemeClr val="accent4">
                <a:lumMod val="40000"/>
                <a:lumOff val="60000"/>
              </a:schemeClr>
            </a:solidFill>
          </a:ln>
        </p:spPr>
        <p:txBody>
          <a:bodyPr wrap="square">
            <a:spAutoFit/>
          </a:bodyPr>
          <a:lstStyle/>
          <a:p>
            <a:pPr algn="ctr"/>
            <a:r>
              <a:rPr lang="en-US" sz="3600" b="1" dirty="0">
                <a:effectLst>
                  <a:outerShdw blurRad="38100" dist="38100" dir="2700000" algn="tl">
                    <a:srgbClr val="000000">
                      <a:alpha val="43137"/>
                    </a:srgbClr>
                  </a:outerShdw>
                </a:effectLst>
              </a:rPr>
              <a:t>Re-Thinking Rehabilitation: </a:t>
            </a:r>
          </a:p>
          <a:p>
            <a:pPr algn="ctr"/>
            <a:r>
              <a:rPr lang="en-US" sz="2800" b="1" dirty="0">
                <a:effectLst>
                  <a:outerShdw blurRad="38100" dist="38100" dir="2700000" algn="tl">
                    <a:srgbClr val="000000">
                      <a:alpha val="43137"/>
                    </a:srgbClr>
                  </a:outerShdw>
                </a:effectLst>
              </a:rPr>
              <a:t>Structured Flexibility and the Development of  Meaningful Life</a:t>
            </a:r>
          </a:p>
        </p:txBody>
      </p:sp>
      <p:sp>
        <p:nvSpPr>
          <p:cNvPr id="6" name="TextBox 5">
            <a:extLst>
              <a:ext uri="{FF2B5EF4-FFF2-40B4-BE49-F238E27FC236}">
                <a16:creationId xmlns:a16="http://schemas.microsoft.com/office/drawing/2014/main" id="{FC13E3C8-48B4-E57F-A620-DBC2287D7F6E}"/>
              </a:ext>
            </a:extLst>
          </p:cNvPr>
          <p:cNvSpPr txBox="1"/>
          <p:nvPr/>
        </p:nvSpPr>
        <p:spPr>
          <a:xfrm>
            <a:off x="3162341" y="2331770"/>
            <a:ext cx="5867312" cy="1600438"/>
          </a:xfrm>
          <a:prstGeom prst="rect">
            <a:avLst/>
          </a:prstGeom>
          <a:noFill/>
        </p:spPr>
        <p:txBody>
          <a:bodyPr wrap="none" rtlCol="0">
            <a:spAutoFit/>
          </a:bodyPr>
          <a:lstStyle/>
          <a:p>
            <a:pPr algn="ctr"/>
            <a:r>
              <a:rPr lang="en-US" sz="2000" b="1" dirty="0"/>
              <a:t>Tim Feeney, Ph.D.</a:t>
            </a:r>
          </a:p>
          <a:p>
            <a:pPr algn="ctr"/>
            <a:r>
              <a:rPr lang="en-US" sz="2000" b="1" dirty="0"/>
              <a:t>The Mill School and Belvedere Health Services</a:t>
            </a:r>
          </a:p>
          <a:p>
            <a:pPr algn="ctr"/>
            <a:r>
              <a:rPr lang="en-US" sz="2000" b="1" dirty="0"/>
              <a:t>Winooski, VT USA</a:t>
            </a:r>
          </a:p>
          <a:p>
            <a:pPr algn="ctr"/>
            <a:r>
              <a:rPr lang="en-US" sz="2000" b="1" dirty="0">
                <a:hlinkClick r:id="rId2"/>
              </a:rPr>
              <a:t>tfeeney@millschoolvt.org</a:t>
            </a:r>
            <a:endParaRPr lang="en-US" sz="2000" b="1" dirty="0"/>
          </a:p>
          <a:p>
            <a:endParaRPr lang="en-US" dirty="0"/>
          </a:p>
        </p:txBody>
      </p:sp>
      <p:pic>
        <p:nvPicPr>
          <p:cNvPr id="7" name="Picture 6">
            <a:extLst>
              <a:ext uri="{FF2B5EF4-FFF2-40B4-BE49-F238E27FC236}">
                <a16:creationId xmlns:a16="http://schemas.microsoft.com/office/drawing/2014/main" id="{CA26A3EC-EEFB-CDB6-A143-9742F99BB135}"/>
              </a:ext>
            </a:extLst>
          </p:cNvPr>
          <p:cNvPicPr>
            <a:picLocks noChangeAspect="1"/>
          </p:cNvPicPr>
          <p:nvPr/>
        </p:nvPicPr>
        <p:blipFill>
          <a:blip r:embed="rId3"/>
          <a:stretch>
            <a:fillRect/>
          </a:stretch>
        </p:blipFill>
        <p:spPr>
          <a:xfrm>
            <a:off x="4909222" y="4075294"/>
            <a:ext cx="2373549" cy="2227634"/>
          </a:xfrm>
          <a:prstGeom prst="rect">
            <a:avLst/>
          </a:prstGeom>
        </p:spPr>
      </p:pic>
    </p:spTree>
    <p:extLst>
      <p:ext uri="{BB962C8B-B14F-4D97-AF65-F5344CB8AC3E}">
        <p14:creationId xmlns:p14="http://schemas.microsoft.com/office/powerpoint/2010/main" val="4159533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4" y="230846"/>
            <a:ext cx="10968567" cy="1143000"/>
          </a:xfrm>
          <a:solidFill>
            <a:srgbClr val="C00000"/>
          </a:solidFill>
        </p:spPr>
        <p:txBody>
          <a:bodyPr>
            <a:normAutofit fontScale="90000"/>
          </a:bodyPr>
          <a:lstStyle/>
          <a:p>
            <a:br>
              <a:rPr lang="en-US" dirty="0"/>
            </a:br>
            <a:br>
              <a:rPr lang="en-US" dirty="0">
                <a:solidFill>
                  <a:schemeClr val="tx2">
                    <a:lumMod val="50000"/>
                  </a:schemeClr>
                </a:solidFill>
              </a:rPr>
            </a:br>
            <a:r>
              <a:rPr lang="en-US" sz="3600" dirty="0">
                <a:solidFill>
                  <a:srgbClr val="FFFF00"/>
                </a:solidFill>
              </a:rPr>
              <a:t>The Guiding Principles for the Development of Supports that Will Help </a:t>
            </a:r>
            <a:r>
              <a:rPr lang="en-US" sz="3600" i="1" u="sng" dirty="0">
                <a:solidFill>
                  <a:srgbClr val="FFFF00"/>
                </a:solidFill>
              </a:rPr>
              <a:t>Everyone</a:t>
            </a:r>
            <a:r>
              <a:rPr lang="en-US" sz="3600" dirty="0">
                <a:solidFill>
                  <a:srgbClr val="FFFF00"/>
                </a:solidFill>
              </a:rPr>
              <a:t> Create Meaning</a:t>
            </a:r>
            <a:br>
              <a:rPr lang="en-US" dirty="0"/>
            </a:br>
            <a:br>
              <a:rPr lang="en-US" dirty="0"/>
            </a:br>
            <a:endParaRPr lang="en-US" dirty="0"/>
          </a:p>
        </p:txBody>
      </p:sp>
      <p:sp>
        <p:nvSpPr>
          <p:cNvPr id="3" name="Content Placeholder 2"/>
          <p:cNvSpPr>
            <a:spLocks noGrp="1"/>
          </p:cNvSpPr>
          <p:nvPr>
            <p:ph idx="1"/>
          </p:nvPr>
        </p:nvSpPr>
        <p:spPr>
          <a:xfrm>
            <a:off x="607484" y="1736430"/>
            <a:ext cx="10968567" cy="4847250"/>
          </a:xfrm>
        </p:spPr>
        <p:txBody>
          <a:bodyPr>
            <a:normAutofit/>
          </a:bodyPr>
          <a:lstStyle/>
          <a:p>
            <a:r>
              <a:rPr lang="en-US" sz="1800" b="1" dirty="0"/>
              <a:t>We believe that </a:t>
            </a:r>
            <a:r>
              <a:rPr lang="en-US" sz="1800" b="1" i="1" dirty="0">
                <a:solidFill>
                  <a:srgbClr val="FFC000"/>
                </a:solidFill>
              </a:rPr>
              <a:t>structured flexibility</a:t>
            </a:r>
            <a:r>
              <a:rPr lang="en-US" sz="1800" b="1" dirty="0">
                <a:solidFill>
                  <a:srgbClr val="FFC000"/>
                </a:solidFill>
              </a:rPr>
              <a:t> </a:t>
            </a:r>
            <a:r>
              <a:rPr lang="en-US" sz="1800" b="1" dirty="0"/>
              <a:t>is essential to the development of interventions for all students; we will experiment in an organized way and embrace creative, alternative and individualized approaches developed in collaboration with all.</a:t>
            </a:r>
          </a:p>
          <a:p>
            <a:endParaRPr lang="en-US" sz="1800" b="1" dirty="0"/>
          </a:p>
          <a:p>
            <a:r>
              <a:rPr lang="en-US" sz="1800" b="1" dirty="0"/>
              <a:t>We believe that </a:t>
            </a:r>
            <a:r>
              <a:rPr lang="en-US" sz="1800" b="1" i="1" dirty="0">
                <a:solidFill>
                  <a:srgbClr val="FFC000"/>
                </a:solidFill>
              </a:rPr>
              <a:t>change is progressive and iterative </a:t>
            </a:r>
            <a:r>
              <a:rPr lang="en-US" sz="1800" b="1" dirty="0"/>
              <a:t>– we know that real change is incremental; we expect problems will assure that problems do not result in traditional negative discipline.</a:t>
            </a:r>
          </a:p>
          <a:p>
            <a:endParaRPr lang="en-US" sz="1800" b="1" dirty="0"/>
          </a:p>
          <a:p>
            <a:r>
              <a:rPr lang="en-US" sz="1800" b="1" dirty="0"/>
              <a:t>We believe that long term success is dependent on the development of </a:t>
            </a:r>
            <a:r>
              <a:rPr lang="en-US" sz="1800" b="1" i="1" dirty="0">
                <a:solidFill>
                  <a:srgbClr val="FFC000"/>
                </a:solidFill>
              </a:rPr>
              <a:t>social competence</a:t>
            </a:r>
            <a:r>
              <a:rPr lang="en-US" sz="1800" b="1" dirty="0"/>
              <a:t>; we will help the people we support to learn how to be contributors to their communities;</a:t>
            </a:r>
          </a:p>
          <a:p>
            <a:endParaRPr lang="en-US" sz="1800" b="1" dirty="0"/>
          </a:p>
          <a:p>
            <a:r>
              <a:rPr lang="en-US" sz="1800" b="1" dirty="0"/>
              <a:t>We believe that long term success requires that students develop </a:t>
            </a:r>
            <a:r>
              <a:rPr lang="en-US" sz="1800" b="1" i="1" dirty="0">
                <a:solidFill>
                  <a:srgbClr val="FFC000"/>
                </a:solidFill>
              </a:rPr>
              <a:t>positive personal identities</a:t>
            </a:r>
            <a:r>
              <a:rPr lang="en-US" sz="1800" b="1" dirty="0"/>
              <a:t>; we will provide frequent opportunities to participate in personally meaningful activities.</a:t>
            </a:r>
          </a:p>
          <a:p>
            <a:pPr marL="0" indent="0">
              <a:buNone/>
            </a:pPr>
            <a:endParaRPr lang="en-US" sz="1800" b="1" dirty="0"/>
          </a:p>
          <a:p>
            <a:r>
              <a:rPr lang="en-US" sz="1800" b="1" dirty="0"/>
              <a:t>We know that long term success is dependent on the development of </a:t>
            </a:r>
            <a:r>
              <a:rPr lang="en-US" sz="1800" b="1" i="1" dirty="0">
                <a:solidFill>
                  <a:srgbClr val="FFC000"/>
                </a:solidFill>
              </a:rPr>
              <a:t>self-regulation</a:t>
            </a:r>
            <a:r>
              <a:rPr lang="en-US" sz="1800" b="1" dirty="0"/>
              <a:t>, we will assure that all interventions include the opportunity to teach and learn self-regulation.</a:t>
            </a:r>
          </a:p>
        </p:txBody>
      </p:sp>
    </p:spTree>
    <p:extLst>
      <p:ext uri="{BB962C8B-B14F-4D97-AF65-F5344CB8AC3E}">
        <p14:creationId xmlns:p14="http://schemas.microsoft.com/office/powerpoint/2010/main" val="118637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2231" y="1008846"/>
            <a:ext cx="10839073" cy="5478423"/>
          </a:xfrm>
          <a:prstGeom prst="rect">
            <a:avLst/>
          </a:prstGeom>
        </p:spPr>
        <p:txBody>
          <a:bodyPr wrap="square">
            <a:spAutoFit/>
          </a:bodyPr>
          <a:lstStyle/>
          <a:p>
            <a:pPr marL="463550" marR="0" lvl="1" indent="-450850" algn="l" defTabSz="914400" rtl="0" eaLnBrk="1" fontAlgn="b" latinLnBrk="0" hangingPunct="1">
              <a:lnSpc>
                <a:spcPct val="100000"/>
              </a:lnSpc>
              <a:spcBef>
                <a:spcPts val="0"/>
              </a:spcBef>
              <a:spcAft>
                <a:spcPts val="0"/>
              </a:spcAft>
              <a:buClrTx/>
              <a:buSzTx/>
              <a:buFont typeface="Arial" panose="020B0604020202020204" pitchFamily="34" charset="0"/>
              <a:buChar char="•"/>
              <a:tabLst>
                <a:tab pos="395288" algn="l"/>
                <a:tab pos="463550" algn="l"/>
              </a:tabLst>
              <a:defRPr/>
            </a:pPr>
            <a:r>
              <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rPr>
              <a:t>At what point do we shift from focusing on rehabilitation and start talking about helping people figure out how to live a life? (hint: sooner rather than later).</a:t>
            </a:r>
          </a:p>
          <a:p>
            <a:pPr marL="463550" marR="0" lvl="1" indent="-450850" algn="l" defTabSz="914400" rtl="0" eaLnBrk="1" fontAlgn="b" latinLnBrk="0" hangingPunct="1">
              <a:lnSpc>
                <a:spcPct val="100000"/>
              </a:lnSpc>
              <a:spcBef>
                <a:spcPts val="0"/>
              </a:spcBef>
              <a:spcAft>
                <a:spcPts val="0"/>
              </a:spcAft>
              <a:buClrTx/>
              <a:buSzTx/>
              <a:buFont typeface="Arial" panose="020B0604020202020204" pitchFamily="34" charset="0"/>
              <a:buChar char="•"/>
              <a:tabLst>
                <a:tab pos="395288" algn="l"/>
                <a:tab pos="463550" algn="l"/>
              </a:tabLst>
              <a:defRPr/>
            </a:pPr>
            <a:endPar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endParaRPr>
          </a:p>
          <a:p>
            <a:pPr marL="463550" marR="0" lvl="1" indent="-450850" algn="l" defTabSz="914400" rtl="0" eaLnBrk="1" fontAlgn="b" latinLnBrk="0" hangingPunct="1">
              <a:lnSpc>
                <a:spcPct val="100000"/>
              </a:lnSpc>
              <a:spcBef>
                <a:spcPts val="0"/>
              </a:spcBef>
              <a:spcAft>
                <a:spcPts val="0"/>
              </a:spcAft>
              <a:buClrTx/>
              <a:buSzTx/>
              <a:buFont typeface="Arial" panose="020B0604020202020204" pitchFamily="34" charset="0"/>
              <a:buChar char="•"/>
              <a:tabLst>
                <a:tab pos="395288" algn="l"/>
                <a:tab pos="463550" algn="l"/>
              </a:tabLst>
              <a:defRPr/>
            </a:pPr>
            <a:r>
              <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rPr>
              <a:t>It is the job of professionals to find the right </a:t>
            </a:r>
            <a:r>
              <a:rPr lang="en-US" sz="2500" b="1" dirty="0">
                <a:effectLst>
                  <a:outerShdw blurRad="38100" dist="38100" dir="2700000" algn="tl">
                    <a:srgbClr val="000000">
                      <a:alpha val="43137"/>
                    </a:srgbClr>
                  </a:outerShdw>
                </a:effectLst>
              </a:rPr>
              <a:t>balance between supporting short(er) term recovery and preparing for long term living.</a:t>
            </a:r>
            <a:endPar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ndParaRPr>
          </a:p>
          <a:p>
            <a:pPr marL="463550" marR="0" lvl="1" indent="-450850" algn="l" defTabSz="914400" rtl="0" eaLnBrk="1" fontAlgn="b" latinLnBrk="0" hangingPunct="1">
              <a:lnSpc>
                <a:spcPct val="100000"/>
              </a:lnSpc>
              <a:spcBef>
                <a:spcPts val="0"/>
              </a:spcBef>
              <a:spcAft>
                <a:spcPts val="0"/>
              </a:spcAft>
              <a:buClrTx/>
              <a:buSzTx/>
              <a:buFont typeface="Arial" panose="020B0604020202020204" pitchFamily="34" charset="0"/>
              <a:buChar char="•"/>
              <a:tabLst>
                <a:tab pos="395288" algn="l"/>
                <a:tab pos="463550" algn="l"/>
              </a:tabLst>
              <a:defRPr/>
            </a:pPr>
            <a:endPar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endParaRPr>
          </a:p>
          <a:p>
            <a:pPr marL="463550" marR="0" lvl="1" indent="-450850" algn="l" defTabSz="914400" rtl="0" eaLnBrk="1" fontAlgn="b" latinLnBrk="0" hangingPunct="1">
              <a:lnSpc>
                <a:spcPct val="100000"/>
              </a:lnSpc>
              <a:spcBef>
                <a:spcPts val="0"/>
              </a:spcBef>
              <a:spcAft>
                <a:spcPts val="0"/>
              </a:spcAft>
              <a:buClrTx/>
              <a:buSzTx/>
              <a:buFont typeface="Arial" panose="020B0604020202020204" pitchFamily="34" charset="0"/>
              <a:buChar char="•"/>
              <a:tabLst>
                <a:tab pos="395288" algn="l"/>
                <a:tab pos="463550" algn="l"/>
              </a:tabLst>
              <a:defRPr/>
            </a:pPr>
            <a:r>
              <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rPr>
              <a:t>Rehabilitation is really a series of conversations with the person and key others that focuses on what helps and what does not help the person to create a meaningful life.</a:t>
            </a:r>
          </a:p>
          <a:p>
            <a:pPr marL="12700" marR="0" lvl="1" indent="0" algn="l" defTabSz="914400" rtl="0" eaLnBrk="1" fontAlgn="b" latinLnBrk="0" hangingPunct="1">
              <a:lnSpc>
                <a:spcPct val="100000"/>
              </a:lnSpc>
              <a:spcBef>
                <a:spcPts val="0"/>
              </a:spcBef>
              <a:spcAft>
                <a:spcPts val="0"/>
              </a:spcAft>
              <a:buClrTx/>
              <a:buSzTx/>
              <a:buFontTx/>
              <a:buNone/>
              <a:tabLst>
                <a:tab pos="395288" algn="l"/>
                <a:tab pos="463550" algn="l"/>
              </a:tabLst>
              <a:defRPr/>
            </a:pPr>
            <a:endPar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endParaRPr>
          </a:p>
          <a:p>
            <a:pPr marL="463550" marR="0" lvl="1" indent="-450850" algn="l" defTabSz="914400" rtl="0" eaLnBrk="1" fontAlgn="b" latinLnBrk="0" hangingPunct="1">
              <a:lnSpc>
                <a:spcPct val="100000"/>
              </a:lnSpc>
              <a:spcBef>
                <a:spcPts val="0"/>
              </a:spcBef>
              <a:spcAft>
                <a:spcPts val="0"/>
              </a:spcAft>
              <a:buClrTx/>
              <a:buSzTx/>
              <a:buFont typeface="Arial" panose="020B0604020202020204" pitchFamily="34" charset="0"/>
              <a:buChar char="•"/>
              <a:tabLst>
                <a:tab pos="395288" algn="l"/>
                <a:tab pos="463550" algn="l"/>
              </a:tabLst>
              <a:defRPr/>
            </a:pPr>
            <a:r>
              <a:rPr kumimoji="0" lang="en-US" sz="25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rPr>
              <a:t>Success is life results from using what you got, not talking about or evaluating or measuring what you don’t got.</a:t>
            </a:r>
          </a:p>
        </p:txBody>
      </p:sp>
      <p:sp>
        <p:nvSpPr>
          <p:cNvPr id="3" name="Title 1"/>
          <p:cNvSpPr txBox="1">
            <a:spLocks/>
          </p:cNvSpPr>
          <p:nvPr/>
        </p:nvSpPr>
        <p:spPr>
          <a:xfrm>
            <a:off x="607483" y="116378"/>
            <a:ext cx="10968567" cy="740062"/>
          </a:xfrm>
          <a:prstGeom prst="rect">
            <a:avLst/>
          </a:prstGeom>
          <a:solidFill>
            <a:srgbClr val="00B0F0"/>
          </a:solidFill>
          <a:ln>
            <a:solidFill>
              <a:srgbClr val="FF0000"/>
            </a:solidFill>
          </a:ln>
        </p:spPr>
        <p:txBody>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pitchFamily="-109" charset="-128"/>
                <a:cs typeface="ＭＳ Ｐゴシック" pitchFamily="-109"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itchFamily="-109"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kern="0" dirty="0">
                <a:solidFill>
                  <a:srgbClr val="CCECFF"/>
                </a:solidFill>
                <a:latin typeface="Arial"/>
              </a:rPr>
              <a:t>Reimagining </a:t>
            </a:r>
            <a:r>
              <a:rPr kumimoji="0" lang="en-US" sz="36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ＭＳ Ｐゴシック" pitchFamily="-109" charset="-128"/>
              </a:rPr>
              <a:t>Rehabilitation </a:t>
            </a:r>
          </a:p>
        </p:txBody>
      </p:sp>
    </p:spTree>
    <p:extLst>
      <p:ext uri="{BB962C8B-B14F-4D97-AF65-F5344CB8AC3E}">
        <p14:creationId xmlns:p14="http://schemas.microsoft.com/office/powerpoint/2010/main" val="60219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23000">
              <a:srgbClr val="0070C0"/>
            </a:gs>
            <a:gs pos="69000">
              <a:schemeClr val="accent2">
                <a:lumMod val="75000"/>
              </a:schemeClr>
            </a:gs>
            <a:gs pos="97000">
              <a:schemeClr val="accent2">
                <a:lumMod val="70000"/>
              </a:schemeClr>
            </a:gs>
          </a:gsLst>
          <a:path path="circle">
            <a:fillToRect l="50000" t="50000" r="50000" b="50000"/>
          </a:path>
        </a:gradFill>
        <a:effectLst/>
      </p:bgPr>
    </p:bg>
    <p:spTree>
      <p:nvGrpSpPr>
        <p:cNvPr id="1" name="">
          <a:extLst>
            <a:ext uri="{FF2B5EF4-FFF2-40B4-BE49-F238E27FC236}">
              <a16:creationId xmlns:a16="http://schemas.microsoft.com/office/drawing/2014/main" id="{15A4541D-F661-263F-732E-ADA447E4E55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1B1131E-7DE5-31A0-FB06-700FA547E711}"/>
              </a:ext>
            </a:extLst>
          </p:cNvPr>
          <p:cNvSpPr txBox="1"/>
          <p:nvPr/>
        </p:nvSpPr>
        <p:spPr>
          <a:xfrm flipH="1">
            <a:off x="121920" y="1751617"/>
            <a:ext cx="11948160" cy="3354765"/>
          </a:xfrm>
          <a:prstGeom prst="rect">
            <a:avLst/>
          </a:prstGeom>
          <a:solidFill>
            <a:srgbClr val="FFC000"/>
          </a:solidFill>
        </p:spPr>
        <p:txBody>
          <a:bodyPr wrap="square" rtlCol="0" anchor="ctr">
            <a:spAutoFit/>
          </a:bodyPr>
          <a:lstStyle/>
          <a:p>
            <a:pPr algn="ctr"/>
            <a:endParaRPr lang="en-US" sz="4800" b="1" dirty="0">
              <a:solidFill>
                <a:srgbClr val="FF0000"/>
              </a:solidFill>
              <a:effectLst>
                <a:outerShdw blurRad="38100" dist="38100" dir="2700000" algn="tl">
                  <a:srgbClr val="000000">
                    <a:alpha val="43137"/>
                  </a:srgbClr>
                </a:outerShdw>
              </a:effectLst>
            </a:endParaRPr>
          </a:p>
          <a:p>
            <a:pPr algn="ctr"/>
            <a:r>
              <a:rPr lang="en-US" sz="4800" b="1" dirty="0">
                <a:solidFill>
                  <a:srgbClr val="FF0000"/>
                </a:solidFill>
                <a:effectLst>
                  <a:outerShdw blurRad="38100" dist="38100" dir="2700000" algn="tl">
                    <a:srgbClr val="000000">
                      <a:alpha val="43137"/>
                    </a:srgbClr>
                  </a:outerShdw>
                </a:effectLst>
              </a:rPr>
              <a:t>“A GRAND UNIFIED THEORY OF SUCCESS IN LIFE”*</a:t>
            </a:r>
          </a:p>
          <a:p>
            <a:pPr algn="ctr"/>
            <a:endParaRPr lang="en-US" sz="4800" b="1" dirty="0">
              <a:solidFill>
                <a:srgbClr val="FF0000"/>
              </a:solidFill>
              <a:effectLst>
                <a:outerShdw blurRad="38100" dist="38100" dir="2700000" algn="tl">
                  <a:srgbClr val="000000">
                    <a:alpha val="43137"/>
                  </a:srgbClr>
                </a:outerShdw>
              </a:effectLst>
            </a:endParaRPr>
          </a:p>
          <a:p>
            <a:pPr algn="ctr"/>
            <a:endParaRPr lang="en-US" sz="2000" b="1" dirty="0"/>
          </a:p>
        </p:txBody>
      </p:sp>
      <p:sp>
        <p:nvSpPr>
          <p:cNvPr id="2" name="TextBox 1">
            <a:extLst>
              <a:ext uri="{FF2B5EF4-FFF2-40B4-BE49-F238E27FC236}">
                <a16:creationId xmlns:a16="http://schemas.microsoft.com/office/drawing/2014/main" id="{68668A0F-B23B-605D-1FE7-487B1664E02B}"/>
              </a:ext>
            </a:extLst>
          </p:cNvPr>
          <p:cNvSpPr txBox="1"/>
          <p:nvPr/>
        </p:nvSpPr>
        <p:spPr>
          <a:xfrm>
            <a:off x="5070499" y="6274340"/>
            <a:ext cx="7121501" cy="461665"/>
          </a:xfrm>
          <a:prstGeom prst="rect">
            <a:avLst/>
          </a:prstGeom>
          <a:noFill/>
        </p:spPr>
        <p:txBody>
          <a:bodyPr wrap="none" rtlCol="0">
            <a:spAutoFit/>
          </a:bodyPr>
          <a:lstStyle/>
          <a:p>
            <a:r>
              <a:rPr lang="en-US" sz="2400" dirty="0"/>
              <a:t>*apologies to Albert Einstein and Stephen Hawking</a:t>
            </a:r>
          </a:p>
        </p:txBody>
      </p:sp>
    </p:spTree>
    <p:extLst>
      <p:ext uri="{BB962C8B-B14F-4D97-AF65-F5344CB8AC3E}">
        <p14:creationId xmlns:p14="http://schemas.microsoft.com/office/powerpoint/2010/main" val="2504872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23000">
              <a:srgbClr val="0070C0"/>
            </a:gs>
            <a:gs pos="69000">
              <a:schemeClr val="accent2">
                <a:lumMod val="75000"/>
              </a:schemeClr>
            </a:gs>
            <a:gs pos="97000">
              <a:schemeClr val="accent2">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70AD771-010C-89AE-2EE6-A3C70A7FD05D}"/>
              </a:ext>
            </a:extLst>
          </p:cNvPr>
          <p:cNvSpPr txBox="1"/>
          <p:nvPr/>
        </p:nvSpPr>
        <p:spPr>
          <a:xfrm flipH="1">
            <a:off x="121920" y="1382286"/>
            <a:ext cx="11948160" cy="4093428"/>
          </a:xfrm>
          <a:prstGeom prst="rect">
            <a:avLst/>
          </a:prstGeom>
          <a:solidFill>
            <a:srgbClr val="FFC000"/>
          </a:solidFill>
        </p:spPr>
        <p:txBody>
          <a:bodyPr wrap="square" rtlCol="0">
            <a:spAutoFit/>
          </a:bodyPr>
          <a:lstStyle/>
          <a:p>
            <a:pPr algn="ctr"/>
            <a:r>
              <a:rPr lang="en-US" sz="4800" b="1" dirty="0">
                <a:solidFill>
                  <a:srgbClr val="002060"/>
                </a:solidFill>
                <a:effectLst>
                  <a:outerShdw blurRad="38100" dist="38100" dir="2700000" algn="tl">
                    <a:srgbClr val="000000">
                      <a:alpha val="43137"/>
                    </a:srgbClr>
                  </a:outerShdw>
                </a:effectLst>
              </a:rPr>
              <a:t>THERE ARE TWO FOUNDATIONAL PRINCIPLES OF</a:t>
            </a:r>
          </a:p>
          <a:p>
            <a:pPr algn="ctr"/>
            <a:endParaRPr lang="en-US" sz="4800" b="1" dirty="0">
              <a:solidFill>
                <a:srgbClr val="FF0000"/>
              </a:solidFill>
              <a:effectLst>
                <a:outerShdw blurRad="38100" dist="38100" dir="2700000" algn="tl">
                  <a:srgbClr val="000000">
                    <a:alpha val="43137"/>
                  </a:srgbClr>
                </a:outerShdw>
              </a:effectLst>
            </a:endParaRPr>
          </a:p>
          <a:p>
            <a:pPr algn="ctr"/>
            <a:r>
              <a:rPr lang="en-US" sz="4800" b="1" dirty="0">
                <a:solidFill>
                  <a:srgbClr val="FF0000"/>
                </a:solidFill>
                <a:effectLst>
                  <a:outerShdw blurRad="38100" dist="38100" dir="2700000" algn="tl">
                    <a:srgbClr val="000000">
                      <a:alpha val="43137"/>
                    </a:srgbClr>
                  </a:outerShdw>
                </a:effectLst>
              </a:rPr>
              <a:t>“THE GRAND UNIFIED THEORY OF SUCCESS IN LIFE”</a:t>
            </a:r>
          </a:p>
          <a:p>
            <a:pPr algn="ctr"/>
            <a:endParaRPr lang="en-US" sz="2000" b="1" dirty="0"/>
          </a:p>
        </p:txBody>
      </p:sp>
    </p:spTree>
    <p:extLst>
      <p:ext uri="{BB962C8B-B14F-4D97-AF65-F5344CB8AC3E}">
        <p14:creationId xmlns:p14="http://schemas.microsoft.com/office/powerpoint/2010/main" val="3042190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6A49D8-F154-71E8-D56C-13B0AEEAC0DF}"/>
              </a:ext>
            </a:extLst>
          </p:cNvPr>
          <p:cNvSpPr txBox="1"/>
          <p:nvPr/>
        </p:nvSpPr>
        <p:spPr>
          <a:xfrm>
            <a:off x="3978273" y="1274326"/>
            <a:ext cx="4235454" cy="5170646"/>
          </a:xfrm>
          <a:prstGeom prst="rect">
            <a:avLst/>
          </a:prstGeom>
          <a:noFill/>
        </p:spPr>
        <p:txBody>
          <a:bodyPr wrap="none" rtlCol="0">
            <a:spAutoFit/>
          </a:bodyPr>
          <a:lstStyle/>
          <a:p>
            <a:pPr algn="ctr"/>
            <a:r>
              <a:rPr lang="en-US" sz="11000" b="1" dirty="0">
                <a:effectLst>
                  <a:outerShdw blurRad="38100" dist="38100" dir="2700000" algn="tl">
                    <a:srgbClr val="000000">
                      <a:alpha val="43137"/>
                    </a:srgbClr>
                  </a:outerShdw>
                </a:effectLst>
                <a:latin typeface="Britannic Bold" panose="020B0903060703020204" pitchFamily="34" charset="0"/>
              </a:rPr>
              <a:t>NON</a:t>
            </a:r>
          </a:p>
          <a:p>
            <a:pPr algn="ctr"/>
            <a:r>
              <a:rPr lang="en-US" sz="11000" b="1" dirty="0">
                <a:effectLst>
                  <a:outerShdw blurRad="38100" dist="38100" dir="2700000" algn="tl">
                    <a:srgbClr val="000000">
                      <a:alpha val="43137"/>
                    </a:srgbClr>
                  </a:outerShdw>
                </a:effectLst>
                <a:latin typeface="Britannic Bold" panose="020B0903060703020204" pitchFamily="34" charset="0"/>
              </a:rPr>
              <a:t>AGERE</a:t>
            </a:r>
          </a:p>
          <a:p>
            <a:pPr algn="ctr"/>
            <a:r>
              <a:rPr lang="en-US" sz="11000" b="1" dirty="0">
                <a:effectLst>
                  <a:outerShdw blurRad="38100" dist="38100" dir="2700000" algn="tl">
                    <a:srgbClr val="000000">
                      <a:alpha val="43137"/>
                    </a:srgbClr>
                  </a:outerShdw>
                </a:effectLst>
                <a:latin typeface="Britannic Bold" panose="020B0903060703020204" pitchFamily="34" charset="0"/>
              </a:rPr>
              <a:t>CULUS</a:t>
            </a:r>
          </a:p>
        </p:txBody>
      </p:sp>
      <p:sp>
        <p:nvSpPr>
          <p:cNvPr id="2" name="TextBox 1">
            <a:extLst>
              <a:ext uri="{FF2B5EF4-FFF2-40B4-BE49-F238E27FC236}">
                <a16:creationId xmlns:a16="http://schemas.microsoft.com/office/drawing/2014/main" id="{DC0E978E-646B-D474-DE77-5E6268D94B6C}"/>
              </a:ext>
            </a:extLst>
          </p:cNvPr>
          <p:cNvSpPr txBox="1"/>
          <p:nvPr/>
        </p:nvSpPr>
        <p:spPr>
          <a:xfrm flipH="1">
            <a:off x="121919" y="214647"/>
            <a:ext cx="11948160" cy="830997"/>
          </a:xfrm>
          <a:prstGeom prst="rect">
            <a:avLst/>
          </a:prstGeom>
          <a:solidFill>
            <a:srgbClr val="FFC000"/>
          </a:solidFill>
        </p:spPr>
        <p:txBody>
          <a:bodyPr wrap="square" rtlCol="0">
            <a:spAutoFit/>
          </a:bodyPr>
          <a:lstStyle/>
          <a:p>
            <a:pPr algn="ctr"/>
            <a:r>
              <a:rPr lang="en-US" sz="4800" b="1" dirty="0">
                <a:solidFill>
                  <a:srgbClr val="002060"/>
                </a:solidFill>
                <a:effectLst>
                  <a:outerShdw blurRad="38100" dist="38100" dir="2700000" algn="tl">
                    <a:srgbClr val="000000">
                      <a:alpha val="43137"/>
                    </a:srgbClr>
                  </a:outerShdw>
                </a:effectLst>
              </a:rPr>
              <a:t>THE FIRST PRINCIPLE:</a:t>
            </a:r>
          </a:p>
        </p:txBody>
      </p:sp>
    </p:spTree>
    <p:extLst>
      <p:ext uri="{BB962C8B-B14F-4D97-AF65-F5344CB8AC3E}">
        <p14:creationId xmlns:p14="http://schemas.microsoft.com/office/powerpoint/2010/main" val="899476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837" y="143838"/>
            <a:ext cx="11907749" cy="6585735"/>
          </a:xfrm>
          <a:prstGeom prst="rect">
            <a:avLst/>
          </a:prstGeom>
        </p:spPr>
      </p:pic>
    </p:spTree>
    <p:extLst>
      <p:ext uri="{BB962C8B-B14F-4D97-AF65-F5344CB8AC3E}">
        <p14:creationId xmlns:p14="http://schemas.microsoft.com/office/powerpoint/2010/main" val="2993200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ACA9-CE27-26CB-E405-7995328458A2}"/>
              </a:ext>
            </a:extLst>
          </p:cNvPr>
          <p:cNvSpPr>
            <a:spLocks noGrp="1"/>
          </p:cNvSpPr>
          <p:nvPr>
            <p:ph type="title"/>
          </p:nvPr>
        </p:nvSpPr>
        <p:spPr>
          <a:xfrm>
            <a:off x="607485" y="273049"/>
            <a:ext cx="10968567" cy="1325563"/>
          </a:xfrm>
          <a:solidFill>
            <a:srgbClr val="00B050"/>
          </a:solidFill>
        </p:spPr>
        <p:txBody>
          <a:bodyPr/>
          <a:lstStyle/>
          <a:p>
            <a:br>
              <a:rPr lang="en-US" dirty="0"/>
            </a:br>
            <a:r>
              <a:rPr lang="en-US" dirty="0"/>
              <a:t>Don’t Be “Nice” – Be Kind</a:t>
            </a:r>
            <a:br>
              <a:rPr lang="en-US" dirty="0"/>
            </a:br>
            <a:r>
              <a:rPr lang="en-US" sz="2400" dirty="0"/>
              <a:t>(</a:t>
            </a:r>
            <a:r>
              <a:rPr lang="en-US" sz="2400" i="1" dirty="0"/>
              <a:t>see Maimonides’ Eight Levels of Charity</a:t>
            </a:r>
            <a:r>
              <a:rPr lang="en-US" sz="2400" dirty="0"/>
              <a:t>)</a:t>
            </a:r>
            <a:br>
              <a:rPr lang="en-US" dirty="0"/>
            </a:br>
            <a:endParaRPr lang="en-US" dirty="0"/>
          </a:p>
        </p:txBody>
      </p:sp>
      <p:sp>
        <p:nvSpPr>
          <p:cNvPr id="4" name="Content Placeholder 3">
            <a:extLst>
              <a:ext uri="{FF2B5EF4-FFF2-40B4-BE49-F238E27FC236}">
                <a16:creationId xmlns:a16="http://schemas.microsoft.com/office/drawing/2014/main" id="{3AAEDDCC-4090-2576-A17D-C619D594F6BD}"/>
              </a:ext>
            </a:extLst>
          </p:cNvPr>
          <p:cNvSpPr>
            <a:spLocks noGrp="1"/>
          </p:cNvSpPr>
          <p:nvPr>
            <p:ph sz="half" idx="1"/>
          </p:nvPr>
        </p:nvSpPr>
        <p:spPr/>
        <p:txBody>
          <a:bodyPr/>
          <a:lstStyle/>
          <a:p>
            <a:pPr marL="0" indent="0" algn="ctr">
              <a:buNone/>
            </a:pPr>
            <a:r>
              <a:rPr lang="en-US" sz="3600" b="1" dirty="0"/>
              <a:t>Nice (empathic)</a:t>
            </a:r>
          </a:p>
          <a:p>
            <a:r>
              <a:rPr lang="en-US" sz="2400" dirty="0"/>
              <a:t>Acting in a manner to avoid hard or hurt feelings</a:t>
            </a:r>
          </a:p>
          <a:p>
            <a:r>
              <a:rPr lang="en-US" sz="2400" dirty="0"/>
              <a:t>Acting out of sympathy or empathy</a:t>
            </a:r>
          </a:p>
          <a:p>
            <a:r>
              <a:rPr lang="en-US" sz="2400" dirty="0"/>
              <a:t>Seeking emotional connection</a:t>
            </a:r>
          </a:p>
          <a:p>
            <a:r>
              <a:rPr lang="en-US" sz="2400" dirty="0"/>
              <a:t>Increasing biased thoughts</a:t>
            </a:r>
          </a:p>
          <a:p>
            <a:r>
              <a:rPr lang="en-US" sz="2400" dirty="0"/>
              <a:t>Avoiding conflict</a:t>
            </a:r>
          </a:p>
          <a:p>
            <a:r>
              <a:rPr lang="en-US" sz="2400" dirty="0"/>
              <a:t>Enabling</a:t>
            </a:r>
          </a:p>
        </p:txBody>
      </p:sp>
      <p:sp>
        <p:nvSpPr>
          <p:cNvPr id="5" name="Content Placeholder 4">
            <a:extLst>
              <a:ext uri="{FF2B5EF4-FFF2-40B4-BE49-F238E27FC236}">
                <a16:creationId xmlns:a16="http://schemas.microsoft.com/office/drawing/2014/main" id="{41F53D72-D31E-612B-7641-C8F06D6AD9CC}"/>
              </a:ext>
            </a:extLst>
          </p:cNvPr>
          <p:cNvSpPr>
            <a:spLocks noGrp="1"/>
          </p:cNvSpPr>
          <p:nvPr>
            <p:ph sz="half" idx="2"/>
          </p:nvPr>
        </p:nvSpPr>
        <p:spPr/>
        <p:txBody>
          <a:bodyPr/>
          <a:lstStyle/>
          <a:p>
            <a:pPr marL="0" indent="0" algn="ctr">
              <a:buNone/>
            </a:pPr>
            <a:r>
              <a:rPr lang="en-US" sz="3600" b="1" dirty="0"/>
              <a:t>Kind (compassionate)</a:t>
            </a:r>
          </a:p>
          <a:p>
            <a:r>
              <a:rPr lang="en-US" sz="2400" dirty="0"/>
              <a:t>Acting in a manner that moves things forward – even if it hurts</a:t>
            </a:r>
          </a:p>
          <a:p>
            <a:r>
              <a:rPr lang="en-US" sz="2400" dirty="0"/>
              <a:t>Acting in a manner that shows you recognize what others are feeling – but staying above it.</a:t>
            </a:r>
          </a:p>
          <a:p>
            <a:r>
              <a:rPr lang="en-US" sz="2400" dirty="0"/>
              <a:t>Seeking a non-emotional way forward and recognizing biases</a:t>
            </a:r>
          </a:p>
          <a:p>
            <a:r>
              <a:rPr lang="en-US" sz="2400" dirty="0"/>
              <a:t>Accepting difficult conversations are an inevitable part of life</a:t>
            </a:r>
          </a:p>
          <a:p>
            <a:r>
              <a:rPr lang="en-US" sz="2400" dirty="0"/>
              <a:t>Helping</a:t>
            </a:r>
          </a:p>
          <a:p>
            <a:endParaRPr lang="en-US" dirty="0"/>
          </a:p>
        </p:txBody>
      </p:sp>
    </p:spTree>
    <p:extLst>
      <p:ext uri="{BB962C8B-B14F-4D97-AF65-F5344CB8AC3E}">
        <p14:creationId xmlns:p14="http://schemas.microsoft.com/office/powerpoint/2010/main" val="1566080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A86D4A-493B-93BC-138F-89D2408ABFDE}"/>
              </a:ext>
            </a:extLst>
          </p:cNvPr>
          <p:cNvSpPr txBox="1"/>
          <p:nvPr/>
        </p:nvSpPr>
        <p:spPr>
          <a:xfrm>
            <a:off x="630266" y="350702"/>
            <a:ext cx="11066105" cy="1538883"/>
          </a:xfrm>
          <a:prstGeom prst="rect">
            <a:avLst/>
          </a:prstGeom>
          <a:solidFill>
            <a:schemeClr val="bg2">
              <a:lumMod val="20000"/>
              <a:lumOff val="80000"/>
            </a:schemeClr>
          </a:solidFill>
          <a:ln w="53975">
            <a:solidFill>
              <a:srgbClr val="FFC000"/>
            </a:solidFill>
          </a:ln>
        </p:spPr>
        <p:txBody>
          <a:bodyPr wrap="square" rtlCol="0">
            <a:spAutoFit/>
          </a:bodyPr>
          <a:lstStyle/>
          <a:p>
            <a:pPr algn="ctr"/>
            <a:endParaRPr lang="en-US" dirty="0"/>
          </a:p>
          <a:p>
            <a:r>
              <a:rPr lang="en-US" sz="3200" b="1" dirty="0">
                <a:solidFill>
                  <a:schemeClr val="tx1">
                    <a:lumMod val="10000"/>
                  </a:schemeClr>
                </a:solidFill>
                <a:latin typeface="Californian FB" panose="0207040306080B030204" pitchFamily="18" charset="0"/>
              </a:rPr>
              <a:t>A true friend stabs you in the front, not the back.</a:t>
            </a:r>
          </a:p>
          <a:p>
            <a:endParaRPr lang="en-US" sz="2600" b="1" dirty="0">
              <a:solidFill>
                <a:schemeClr val="tx1">
                  <a:lumMod val="10000"/>
                </a:schemeClr>
              </a:solidFill>
              <a:latin typeface="Californian FB" panose="0207040306080B030204" pitchFamily="18" charset="0"/>
            </a:endParaRPr>
          </a:p>
          <a:p>
            <a:pPr algn="ctr"/>
            <a:r>
              <a:rPr lang="en-US" b="1" dirty="0">
                <a:solidFill>
                  <a:schemeClr val="tx1">
                    <a:lumMod val="10000"/>
                  </a:schemeClr>
                </a:solidFill>
                <a:latin typeface="Californian FB" panose="0207040306080B030204" pitchFamily="18" charset="0"/>
              </a:rPr>
              <a:t>					            		               - Oscar Wilde</a:t>
            </a:r>
            <a:endParaRPr lang="en-US" b="1" dirty="0">
              <a:latin typeface="Californian FB" panose="0207040306080B030204" pitchFamily="18" charset="0"/>
            </a:endParaRPr>
          </a:p>
        </p:txBody>
      </p:sp>
      <p:sp>
        <p:nvSpPr>
          <p:cNvPr id="5" name="TextBox 4">
            <a:extLst>
              <a:ext uri="{FF2B5EF4-FFF2-40B4-BE49-F238E27FC236}">
                <a16:creationId xmlns:a16="http://schemas.microsoft.com/office/drawing/2014/main" id="{56EB38ED-544B-819E-3431-2F1A5E2008FC}"/>
              </a:ext>
            </a:extLst>
          </p:cNvPr>
          <p:cNvSpPr txBox="1"/>
          <p:nvPr/>
        </p:nvSpPr>
        <p:spPr>
          <a:xfrm>
            <a:off x="791983" y="2259981"/>
            <a:ext cx="10742673" cy="3477875"/>
          </a:xfrm>
          <a:prstGeom prst="rect">
            <a:avLst/>
          </a:prstGeom>
          <a:noFill/>
        </p:spPr>
        <p:txBody>
          <a:bodyPr wrap="square">
            <a:spAutoFit/>
          </a:bodyPr>
          <a:lstStyle/>
          <a:p>
            <a:endParaRPr lang="en-US" sz="24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It’s important that we have hard conversations.</a:t>
            </a:r>
          </a:p>
          <a:p>
            <a:endParaRPr lang="en-US" sz="28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Hard conversations require preparation, permission, “being ready”, and (frequently) multiple attempts before coming to some resolution.</a:t>
            </a:r>
          </a:p>
          <a:p>
            <a:endParaRPr lang="en-US" sz="28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I love you enough to say “no.”</a:t>
            </a:r>
          </a:p>
        </p:txBody>
      </p:sp>
    </p:spTree>
    <p:extLst>
      <p:ext uri="{BB962C8B-B14F-4D97-AF65-F5344CB8AC3E}">
        <p14:creationId xmlns:p14="http://schemas.microsoft.com/office/powerpoint/2010/main" val="4074063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8D96DE-314E-4093-C9BC-7DD7D4D230B0}"/>
              </a:ext>
            </a:extLst>
          </p:cNvPr>
          <p:cNvSpPr txBox="1"/>
          <p:nvPr/>
        </p:nvSpPr>
        <p:spPr>
          <a:xfrm>
            <a:off x="760243" y="2875002"/>
            <a:ext cx="10961655" cy="1107996"/>
          </a:xfrm>
          <a:prstGeom prst="rect">
            <a:avLst/>
          </a:prstGeom>
          <a:noFill/>
        </p:spPr>
        <p:txBody>
          <a:bodyPr wrap="none" rtlCol="0">
            <a:spAutoFit/>
          </a:bodyPr>
          <a:lstStyle/>
          <a:p>
            <a:r>
              <a:rPr lang="en-US" sz="6600" dirty="0">
                <a:latin typeface="Britannic Bold" panose="020B0903060703020204" pitchFamily="34" charset="0"/>
              </a:rPr>
              <a:t>Reject the Illusion of Control</a:t>
            </a:r>
          </a:p>
        </p:txBody>
      </p:sp>
      <p:sp>
        <p:nvSpPr>
          <p:cNvPr id="3" name="TextBox 2">
            <a:extLst>
              <a:ext uri="{FF2B5EF4-FFF2-40B4-BE49-F238E27FC236}">
                <a16:creationId xmlns:a16="http://schemas.microsoft.com/office/drawing/2014/main" id="{C7D40C6B-7229-A82E-06BB-1A8FB494E0E3}"/>
              </a:ext>
            </a:extLst>
          </p:cNvPr>
          <p:cNvSpPr txBox="1"/>
          <p:nvPr/>
        </p:nvSpPr>
        <p:spPr>
          <a:xfrm flipH="1">
            <a:off x="121919" y="214647"/>
            <a:ext cx="11948160" cy="830997"/>
          </a:xfrm>
          <a:prstGeom prst="rect">
            <a:avLst/>
          </a:prstGeom>
          <a:solidFill>
            <a:srgbClr val="FFC000"/>
          </a:solidFill>
        </p:spPr>
        <p:txBody>
          <a:bodyPr wrap="square" rtlCol="0">
            <a:spAutoFit/>
          </a:bodyPr>
          <a:lstStyle/>
          <a:p>
            <a:pPr algn="ctr"/>
            <a:r>
              <a:rPr lang="en-US" sz="4800" b="1" dirty="0">
                <a:solidFill>
                  <a:srgbClr val="002060"/>
                </a:solidFill>
                <a:effectLst>
                  <a:outerShdw blurRad="38100" dist="38100" dir="2700000" algn="tl">
                    <a:srgbClr val="000000">
                      <a:alpha val="43137"/>
                    </a:srgbClr>
                  </a:outerShdw>
                </a:effectLst>
              </a:rPr>
              <a:t>THE SECOND PRINCIPLE:</a:t>
            </a:r>
          </a:p>
        </p:txBody>
      </p:sp>
    </p:spTree>
    <p:extLst>
      <p:ext uri="{BB962C8B-B14F-4D97-AF65-F5344CB8AC3E}">
        <p14:creationId xmlns:p14="http://schemas.microsoft.com/office/powerpoint/2010/main" val="1261790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DB687-B8C3-AA1C-3359-A2E263B8C551}"/>
              </a:ext>
            </a:extLst>
          </p:cNvPr>
          <p:cNvSpPr>
            <a:spLocks noGrp="1"/>
          </p:cNvSpPr>
          <p:nvPr>
            <p:ph type="title"/>
          </p:nvPr>
        </p:nvSpPr>
        <p:spPr>
          <a:xfrm>
            <a:off x="773649" y="197369"/>
            <a:ext cx="10644702" cy="1506292"/>
          </a:xfrm>
          <a:solidFill>
            <a:schemeClr val="bg2">
              <a:lumMod val="20000"/>
              <a:lumOff val="80000"/>
            </a:schemeClr>
          </a:solidFill>
          <a:ln w="47625">
            <a:solidFill>
              <a:srgbClr val="FFC000"/>
            </a:solidFill>
          </a:ln>
        </p:spPr>
        <p:txBody>
          <a:bodyPr/>
          <a:lstStyle/>
          <a:p>
            <a:pPr algn="l"/>
            <a:br>
              <a:rPr lang="en-US" sz="4000" dirty="0">
                <a:effectLst>
                  <a:outerShdw blurRad="38100" dist="38100" dir="2700000" algn="tl">
                    <a:srgbClr val="000000">
                      <a:alpha val="43137"/>
                    </a:srgbClr>
                  </a:outerShdw>
                </a:effectLst>
              </a:rPr>
            </a:br>
            <a:br>
              <a:rPr lang="en-US" sz="4000" dirty="0">
                <a:effectLst>
                  <a:outerShdw blurRad="38100" dist="38100" dir="2700000" algn="tl">
                    <a:srgbClr val="000000">
                      <a:alpha val="43137"/>
                    </a:srgbClr>
                  </a:outerShdw>
                </a:effectLst>
              </a:rPr>
            </a:br>
            <a:r>
              <a:rPr lang="en-US" sz="3200" dirty="0">
                <a:solidFill>
                  <a:schemeClr val="tx1">
                    <a:lumMod val="10000"/>
                  </a:schemeClr>
                </a:solidFill>
                <a:effectLst/>
                <a:latin typeface="Californian FB" panose="0207040306080B030204" pitchFamily="18" charset="0"/>
              </a:rPr>
              <a:t>The less I try to control things, the more control I have.</a:t>
            </a:r>
            <a:br>
              <a:rPr lang="en-US" sz="3200" dirty="0">
                <a:solidFill>
                  <a:schemeClr val="tx1">
                    <a:lumMod val="10000"/>
                  </a:schemeClr>
                </a:solidFill>
                <a:effectLst/>
                <a:latin typeface="Californian FB" panose="0207040306080B030204" pitchFamily="18" charset="0"/>
              </a:rPr>
            </a:br>
            <a:br>
              <a:rPr lang="en-US" sz="2000" dirty="0">
                <a:solidFill>
                  <a:schemeClr val="tx1">
                    <a:lumMod val="10000"/>
                  </a:schemeClr>
                </a:solidFill>
                <a:effectLst>
                  <a:outerShdw blurRad="38100" dist="38100" dir="2700000" algn="tl">
                    <a:srgbClr val="000000">
                      <a:alpha val="43137"/>
                    </a:srgbClr>
                  </a:outerShdw>
                </a:effectLst>
                <a:latin typeface="Californian FB" panose="0207040306080B030204" pitchFamily="18" charset="0"/>
              </a:rPr>
            </a:br>
            <a:r>
              <a:rPr lang="en-US" sz="2000" dirty="0">
                <a:solidFill>
                  <a:schemeClr val="tx1">
                    <a:lumMod val="10000"/>
                  </a:schemeClr>
                </a:solidFill>
                <a:effectLst>
                  <a:outerShdw blurRad="38100" dist="38100" dir="2700000" algn="tl">
                    <a:srgbClr val="000000">
                      <a:alpha val="43137"/>
                    </a:srgbClr>
                  </a:outerShdw>
                </a:effectLst>
                <a:latin typeface="Californian FB" panose="0207040306080B030204" pitchFamily="18" charset="0"/>
              </a:rPr>
              <a:t>                                                                                                                                                        - Annette Smith</a:t>
            </a:r>
            <a:br>
              <a:rPr lang="en-US" sz="2000" dirty="0">
                <a:solidFill>
                  <a:schemeClr val="tx1">
                    <a:lumMod val="10000"/>
                  </a:schemeClr>
                </a:solidFill>
                <a:effectLst>
                  <a:outerShdw blurRad="38100" dist="38100" dir="2700000" algn="tl">
                    <a:srgbClr val="000000">
                      <a:alpha val="43137"/>
                    </a:srgbClr>
                  </a:outerShdw>
                </a:effectLst>
                <a:latin typeface="Californian FB" panose="0207040306080B030204" pitchFamily="18" charset="0"/>
              </a:rPr>
            </a:br>
            <a:br>
              <a:rPr lang="en-US" sz="4000" dirty="0">
                <a:effectLst>
                  <a:outerShdw blurRad="38100" dist="38100" dir="2700000" algn="tl">
                    <a:srgbClr val="000000">
                      <a:alpha val="43137"/>
                    </a:srgbClr>
                  </a:outerShdw>
                </a:effectLst>
              </a:rPr>
            </a:br>
            <a:endParaRPr lang="en-US" sz="4000"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CAFA4933-EA27-43F4-C916-D2ECAAB85DF7}"/>
              </a:ext>
            </a:extLst>
          </p:cNvPr>
          <p:cNvSpPr txBox="1"/>
          <p:nvPr/>
        </p:nvSpPr>
        <p:spPr>
          <a:xfrm>
            <a:off x="704615" y="2081372"/>
            <a:ext cx="10782770" cy="4124206"/>
          </a:xfrm>
          <a:prstGeom prst="rect">
            <a:avLst/>
          </a:prstGeom>
          <a:noFill/>
        </p:spPr>
        <p:txBody>
          <a:bodyPr wrap="square" rtlCol="0">
            <a:spAutoFit/>
          </a:bodyPr>
          <a:lstStyle/>
          <a:p>
            <a:endParaRPr lang="en-US" sz="10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There are so many variables beyond our control. We need to accept this reality.</a:t>
            </a:r>
          </a:p>
          <a:p>
            <a:endParaRPr lang="en-US" sz="28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We need to stop thinking that we can control people and events - and accept that all we can really do is nudge people in a direction that we think is “good” for them.</a:t>
            </a:r>
          </a:p>
          <a:p>
            <a:endParaRPr lang="en-US" sz="28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This means we need to create options that reflect our lack of control and ensure we have concordance on those options.</a:t>
            </a:r>
          </a:p>
        </p:txBody>
      </p:sp>
    </p:spTree>
    <p:extLst>
      <p:ext uri="{BB962C8B-B14F-4D97-AF65-F5344CB8AC3E}">
        <p14:creationId xmlns:p14="http://schemas.microsoft.com/office/powerpoint/2010/main" val="1706530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2060"/>
            </a:gs>
            <a:gs pos="23000">
              <a:srgbClr val="0070C0"/>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E995F2BF-A760-8187-61C0-DD2B11F7C79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28ED68-FC56-1D3B-B780-A61A6EE16984}"/>
              </a:ext>
            </a:extLst>
          </p:cNvPr>
          <p:cNvSpPr txBox="1"/>
          <p:nvPr/>
        </p:nvSpPr>
        <p:spPr>
          <a:xfrm flipH="1">
            <a:off x="365760" y="1197620"/>
            <a:ext cx="11460480" cy="4462760"/>
          </a:xfrm>
          <a:prstGeom prst="rect">
            <a:avLst/>
          </a:prstGeom>
          <a:solidFill>
            <a:srgbClr val="FFC000"/>
          </a:solidFill>
        </p:spPr>
        <p:txBody>
          <a:bodyPr wrap="square" rtlCol="0">
            <a:spAutoFit/>
          </a:bodyPr>
          <a:lstStyle/>
          <a:p>
            <a:pPr algn="ctr"/>
            <a:r>
              <a:rPr lang="en-US" sz="4400" b="1" dirty="0">
                <a:solidFill>
                  <a:srgbClr val="002060"/>
                </a:solidFill>
                <a:effectLst>
                  <a:outerShdw blurRad="38100" dist="38100" dir="2700000" algn="tl">
                    <a:srgbClr val="000000">
                      <a:alpha val="43137"/>
                    </a:srgbClr>
                  </a:outerShdw>
                </a:effectLst>
              </a:rPr>
              <a:t>A “GRAND UNIFIED THEORY” OF SUCCESS IN LIFE AS IT APPLIES TO REHABILITATION:</a:t>
            </a:r>
          </a:p>
          <a:p>
            <a:pPr algn="ctr"/>
            <a:endParaRPr lang="en-US" sz="2000" b="1" dirty="0"/>
          </a:p>
          <a:p>
            <a:pPr algn="ctr"/>
            <a:r>
              <a:rPr lang="en-US" sz="4400" b="1" dirty="0">
                <a:solidFill>
                  <a:srgbClr val="FF0000"/>
                </a:solidFill>
                <a:effectLst>
                  <a:outerShdw blurRad="38100" dist="38100" dir="2700000" algn="tl">
                    <a:srgbClr val="000000">
                      <a:alpha val="43137"/>
                    </a:srgbClr>
                  </a:outerShdw>
                </a:effectLst>
              </a:rPr>
              <a:t>Any successful intervention requires the participation of the individual and important others</a:t>
            </a:r>
            <a:r>
              <a:rPr lang="en-US" sz="3600" b="1" dirty="0">
                <a:solidFill>
                  <a:srgbClr val="FF000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974180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ABB7A-09F5-12D3-2483-896043F927AA}"/>
              </a:ext>
            </a:extLst>
          </p:cNvPr>
          <p:cNvSpPr>
            <a:spLocks noGrp="1"/>
          </p:cNvSpPr>
          <p:nvPr>
            <p:ph type="title"/>
          </p:nvPr>
        </p:nvSpPr>
        <p:spPr>
          <a:xfrm>
            <a:off x="615950" y="160973"/>
            <a:ext cx="10968567" cy="1143000"/>
          </a:xfrm>
          <a:solidFill>
            <a:srgbClr val="FFC000"/>
          </a:solidFill>
        </p:spPr>
        <p:txBody>
          <a:bodyPr/>
          <a:lstStyle/>
          <a:p>
            <a:r>
              <a:rPr lang="en-US" sz="3600" dirty="0"/>
              <a:t>“I am their leader. I must follow them”*</a:t>
            </a:r>
            <a:br>
              <a:rPr lang="en-US" dirty="0"/>
            </a:br>
            <a:r>
              <a:rPr lang="en-US" sz="2800" dirty="0"/>
              <a:t>“F**k You and Your ‘Rapport’”**</a:t>
            </a:r>
          </a:p>
        </p:txBody>
      </p:sp>
      <p:sp>
        <p:nvSpPr>
          <p:cNvPr id="3" name="Content Placeholder 2">
            <a:extLst>
              <a:ext uri="{FF2B5EF4-FFF2-40B4-BE49-F238E27FC236}">
                <a16:creationId xmlns:a16="http://schemas.microsoft.com/office/drawing/2014/main" id="{DCB25CB6-5A5A-C7C2-E3B5-5CC4CDE905EF}"/>
              </a:ext>
            </a:extLst>
          </p:cNvPr>
          <p:cNvSpPr>
            <a:spLocks noGrp="1"/>
          </p:cNvSpPr>
          <p:nvPr>
            <p:ph idx="1"/>
          </p:nvPr>
        </p:nvSpPr>
        <p:spPr>
          <a:xfrm>
            <a:off x="615950" y="1508760"/>
            <a:ext cx="10968567" cy="5188267"/>
          </a:xfrm>
        </p:spPr>
        <p:txBody>
          <a:bodyPr/>
          <a:lstStyle/>
          <a:p>
            <a:r>
              <a:rPr lang="en-US" sz="2600" b="1" dirty="0"/>
              <a:t>If you’re looking for “buy in” you’re wasting your time.  “Buy in” implies that you’re trying to sell something. If your creating opportunities for collaboration, you’ve got a chance at long-term success because you’re not trying to sell an idea.</a:t>
            </a:r>
          </a:p>
          <a:p>
            <a:pPr marL="0" indent="0">
              <a:buNone/>
            </a:pPr>
            <a:endParaRPr lang="en-US" sz="1200" b="1" dirty="0"/>
          </a:p>
          <a:p>
            <a:r>
              <a:rPr lang="en-US" sz="2600" b="1" dirty="0"/>
              <a:t>Whether you like it or not, the quality of the collaborations that you have with the individual and everyday others will have a significant effect on the success of your intervention:</a:t>
            </a:r>
          </a:p>
          <a:p>
            <a:pPr lvl="1"/>
            <a:r>
              <a:rPr lang="en-US" sz="2000" b="1" dirty="0"/>
              <a:t>Intervention generation</a:t>
            </a:r>
          </a:p>
          <a:p>
            <a:pPr lvl="1"/>
            <a:r>
              <a:rPr lang="en-US" sz="2000" b="1" dirty="0"/>
              <a:t>Fidelity of implementation</a:t>
            </a:r>
          </a:p>
          <a:p>
            <a:pPr lvl="1"/>
            <a:r>
              <a:rPr lang="en-US" sz="2000" b="1" dirty="0"/>
              <a:t>Willingness to try new (and often opposing) ideas</a:t>
            </a:r>
          </a:p>
          <a:p>
            <a:pPr lvl="1"/>
            <a:r>
              <a:rPr lang="en-US" sz="2000" b="1" dirty="0"/>
              <a:t>Openness to feedback</a:t>
            </a:r>
          </a:p>
          <a:p>
            <a:pPr marL="457200" lvl="1" indent="0" algn="r">
              <a:buNone/>
            </a:pPr>
            <a:r>
              <a:rPr lang="en-US" sz="1800" b="1" i="1" dirty="0"/>
              <a:t>*Alexandre Ledru-Rollin</a:t>
            </a:r>
          </a:p>
          <a:p>
            <a:pPr marL="457200" lvl="1" indent="0" algn="r">
              <a:buNone/>
            </a:pPr>
            <a:r>
              <a:rPr lang="en-US" sz="1800" b="1" i="1" dirty="0"/>
              <a:t>**Jason L</a:t>
            </a:r>
            <a:r>
              <a:rPr lang="en-US" sz="2000" b="1" i="1" dirty="0"/>
              <a:t>.</a:t>
            </a:r>
          </a:p>
        </p:txBody>
      </p:sp>
    </p:spTree>
    <p:extLst>
      <p:ext uri="{BB962C8B-B14F-4D97-AF65-F5344CB8AC3E}">
        <p14:creationId xmlns:p14="http://schemas.microsoft.com/office/powerpoint/2010/main" val="2789276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23000">
              <a:srgbClr val="0070C0"/>
            </a:gs>
            <a:gs pos="69000">
              <a:schemeClr val="accent2">
                <a:lumMod val="75000"/>
              </a:schemeClr>
            </a:gs>
            <a:gs pos="97000">
              <a:schemeClr val="accent2">
                <a:lumMod val="70000"/>
              </a:schemeClr>
            </a:gs>
          </a:gsLst>
          <a:path path="circle">
            <a:fillToRect l="50000" t="50000" r="50000" b="50000"/>
          </a:path>
        </a:gradFill>
        <a:effectLst/>
      </p:bgPr>
    </p:bg>
    <p:spTree>
      <p:nvGrpSpPr>
        <p:cNvPr id="1" name="">
          <a:extLst>
            <a:ext uri="{FF2B5EF4-FFF2-40B4-BE49-F238E27FC236}">
              <a16:creationId xmlns:a16="http://schemas.microsoft.com/office/drawing/2014/main" id="{E50E13D9-BEDE-1E95-9231-5247F5D0B88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56D2D1F-8796-BAD5-DEFE-6830D990E530}"/>
              </a:ext>
            </a:extLst>
          </p:cNvPr>
          <p:cNvSpPr txBox="1"/>
          <p:nvPr/>
        </p:nvSpPr>
        <p:spPr>
          <a:xfrm flipH="1">
            <a:off x="1905448" y="1936283"/>
            <a:ext cx="8381104" cy="2985433"/>
          </a:xfrm>
          <a:prstGeom prst="rect">
            <a:avLst/>
          </a:prstGeom>
          <a:solidFill>
            <a:srgbClr val="FFC000"/>
          </a:solidFill>
        </p:spPr>
        <p:txBody>
          <a:bodyPr wrap="square" rtlCol="0">
            <a:spAutoFit/>
          </a:bodyPr>
          <a:lstStyle/>
          <a:p>
            <a:pPr algn="ctr"/>
            <a:r>
              <a:rPr lang="en-US" sz="4800" b="1" dirty="0">
                <a:solidFill>
                  <a:srgbClr val="FF0000"/>
                </a:solidFill>
                <a:effectLst>
                  <a:outerShdw blurRad="38100" dist="38100" dir="2700000" algn="tl">
                    <a:srgbClr val="000000">
                      <a:alpha val="43137"/>
                    </a:srgbClr>
                  </a:outerShdw>
                </a:effectLst>
              </a:rPr>
              <a:t>A IMPORTANT CLAUSE IN THE THEORY:</a:t>
            </a:r>
          </a:p>
          <a:p>
            <a:pPr algn="ctr"/>
            <a:endParaRPr lang="en-US" sz="2000" b="1" dirty="0"/>
          </a:p>
          <a:p>
            <a:pPr algn="ctr"/>
            <a:r>
              <a:rPr lang="en-US" sz="3600" b="1" dirty="0"/>
              <a:t>Hope is an essential element of the development of successful support. </a:t>
            </a:r>
          </a:p>
        </p:txBody>
      </p:sp>
    </p:spTree>
    <p:extLst>
      <p:ext uri="{BB962C8B-B14F-4D97-AF65-F5344CB8AC3E}">
        <p14:creationId xmlns:p14="http://schemas.microsoft.com/office/powerpoint/2010/main" val="907762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C0ABF85-53FB-C3C5-FF17-04043F0B81A4}"/>
              </a:ext>
            </a:extLst>
          </p:cNvPr>
          <p:cNvGraphicFramePr/>
          <p:nvPr>
            <p:extLst>
              <p:ext uri="{D42A27DB-BD31-4B8C-83A1-F6EECF244321}">
                <p14:modId xmlns:p14="http://schemas.microsoft.com/office/powerpoint/2010/main" val="730150576"/>
              </p:ext>
            </p:extLst>
          </p:nvPr>
        </p:nvGraphicFramePr>
        <p:xfrm>
          <a:off x="502024" y="412376"/>
          <a:ext cx="11152094" cy="60332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165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0AEAA5A-15A6-1579-780A-386067521CD8}"/>
              </a:ext>
            </a:extLst>
          </p:cNvPr>
          <p:cNvSpPr txBox="1"/>
          <p:nvPr/>
        </p:nvSpPr>
        <p:spPr>
          <a:xfrm>
            <a:off x="1379131" y="166568"/>
            <a:ext cx="9433738" cy="6524863"/>
          </a:xfrm>
          <a:prstGeom prst="rect">
            <a:avLst/>
          </a:prstGeom>
          <a:noFill/>
        </p:spPr>
        <p:txBody>
          <a:bodyPr wrap="square">
            <a:spAutoFit/>
          </a:bodyPr>
          <a:lstStyle/>
          <a:p>
            <a:pPr algn="l">
              <a:buNone/>
            </a:pPr>
            <a:r>
              <a:rPr lang="en-US" sz="4000" b="1" i="1" dirty="0">
                <a:effectLst>
                  <a:outerShdw blurRad="38100" dist="38100" dir="2700000" algn="tl">
                    <a:srgbClr val="000000">
                      <a:alpha val="43137"/>
                    </a:srgbClr>
                  </a:outerShdw>
                </a:effectLst>
                <a:latin typeface="+mj-lt"/>
              </a:rPr>
              <a:t>Proverbs</a:t>
            </a:r>
          </a:p>
          <a:p>
            <a:pPr algn="l">
              <a:buNone/>
            </a:pPr>
            <a:r>
              <a:rPr lang="en-US" sz="4000" b="1" dirty="0">
                <a:effectLst>
                  <a:outerShdw blurRad="38100" dist="38100" dir="2700000" algn="tl">
                    <a:srgbClr val="000000">
                      <a:alpha val="43137"/>
                    </a:srgbClr>
                  </a:outerShdw>
                </a:effectLst>
                <a:latin typeface="+mj-lt"/>
              </a:rPr>
              <a:t>“There is surely a future hope for you, and your hope will not be cut off.”</a:t>
            </a:r>
          </a:p>
          <a:p>
            <a:pPr algn="l">
              <a:buNone/>
            </a:pPr>
            <a:endParaRPr lang="en-US" sz="4000" b="1" dirty="0">
              <a:effectLst>
                <a:outerShdw blurRad="38100" dist="38100" dir="2700000" algn="tl">
                  <a:srgbClr val="000000">
                    <a:alpha val="43137"/>
                  </a:srgbClr>
                </a:outerShdw>
              </a:effectLst>
              <a:latin typeface="+mj-lt"/>
            </a:endParaRPr>
          </a:p>
          <a:p>
            <a:pPr algn="l">
              <a:buNone/>
            </a:pPr>
            <a:r>
              <a:rPr lang="en-US" sz="4000" b="1" i="1" dirty="0">
                <a:effectLst>
                  <a:outerShdw blurRad="38100" dist="38100" dir="2700000" algn="tl">
                    <a:srgbClr val="000000">
                      <a:alpha val="43137"/>
                    </a:srgbClr>
                  </a:outerShdw>
                </a:effectLst>
                <a:latin typeface="+mj-lt"/>
              </a:rPr>
              <a:t>Torah</a:t>
            </a:r>
          </a:p>
          <a:p>
            <a:pPr algn="l">
              <a:buNone/>
            </a:pPr>
            <a:r>
              <a:rPr lang="en-US" sz="4000" b="1" dirty="0">
                <a:effectLst>
                  <a:outerShdw blurRad="38100" dist="38100" dir="2700000" algn="tl">
                    <a:srgbClr val="000000">
                      <a:alpha val="43137"/>
                    </a:srgbClr>
                  </a:outerShdw>
                </a:effectLst>
                <a:latin typeface="+mj-lt"/>
              </a:rPr>
              <a:t>“. . . our hope is an anchor that is both secure and firm.”</a:t>
            </a:r>
          </a:p>
          <a:p>
            <a:br>
              <a:rPr lang="en-US" sz="4000" b="1" i="0" dirty="0">
                <a:solidFill>
                  <a:srgbClr val="000000"/>
                </a:solidFill>
                <a:effectLst>
                  <a:outerShdw blurRad="38100" dist="38100" dir="2700000" algn="tl">
                    <a:srgbClr val="000000">
                      <a:alpha val="43137"/>
                    </a:srgbClr>
                  </a:outerShdw>
                </a:effectLst>
                <a:latin typeface="+mj-lt"/>
              </a:rPr>
            </a:br>
            <a:r>
              <a:rPr lang="en-US" sz="4000" b="1" i="1" dirty="0">
                <a:effectLst>
                  <a:outerShdw blurRad="38100" dist="38100" dir="2700000" algn="tl">
                    <a:srgbClr val="000000">
                      <a:alpha val="43137"/>
                    </a:srgbClr>
                  </a:outerShdw>
                </a:effectLst>
                <a:latin typeface="+mj-lt"/>
              </a:rPr>
              <a:t>Quran </a:t>
            </a:r>
          </a:p>
          <a:p>
            <a:r>
              <a:rPr lang="en-US" sz="4000" b="1" dirty="0">
                <a:effectLst>
                  <a:outerShdw blurRad="38100" dist="38100" dir="2700000" algn="tl">
                    <a:srgbClr val="000000">
                      <a:alpha val="43137"/>
                    </a:srgbClr>
                  </a:outerShdw>
                </a:effectLst>
                <a:latin typeface="+mj-lt"/>
              </a:rPr>
              <a:t>“</a:t>
            </a:r>
            <a:r>
              <a:rPr lang="en-US" sz="4000" b="1" i="0" dirty="0">
                <a:effectLst>
                  <a:outerShdw blurRad="38100" dist="38100" dir="2700000" algn="tl">
                    <a:srgbClr val="000000">
                      <a:alpha val="43137"/>
                    </a:srgbClr>
                  </a:outerShdw>
                </a:effectLst>
                <a:latin typeface="+mj-lt"/>
              </a:rPr>
              <a:t>Do not lose hope, nor be sad.”</a:t>
            </a:r>
            <a:endParaRPr lang="en-US" sz="4000" b="1" i="0" dirty="0">
              <a:solidFill>
                <a:srgbClr val="000000"/>
              </a:solidFill>
              <a:effectLst>
                <a:outerShdw blurRad="38100" dist="38100" dir="2700000" algn="tl">
                  <a:srgbClr val="000000">
                    <a:alpha val="43137"/>
                  </a:srgbClr>
                </a:outerShdw>
              </a:effectLst>
              <a:latin typeface="+mj-lt"/>
            </a:endParaRPr>
          </a:p>
          <a:p>
            <a:pPr>
              <a:buNone/>
            </a:pPr>
            <a:endParaRPr lang="en-US" dirty="0"/>
          </a:p>
        </p:txBody>
      </p:sp>
    </p:spTree>
    <p:extLst>
      <p:ext uri="{BB962C8B-B14F-4D97-AF65-F5344CB8AC3E}">
        <p14:creationId xmlns:p14="http://schemas.microsoft.com/office/powerpoint/2010/main" val="1021894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79EF97-2A84-C4BF-2245-4A1398FE86CB}"/>
              </a:ext>
            </a:extLst>
          </p:cNvPr>
          <p:cNvSpPr>
            <a:spLocks noGrp="1"/>
          </p:cNvSpPr>
          <p:nvPr>
            <p:ph type="title"/>
          </p:nvPr>
        </p:nvSpPr>
        <p:spPr>
          <a:xfrm>
            <a:off x="965790" y="2764260"/>
            <a:ext cx="10515600" cy="1080217"/>
          </a:xfrm>
          <a:solidFill>
            <a:srgbClr val="C00000"/>
          </a:solidFill>
        </p:spPr>
        <p:txBody>
          <a:bodyPr>
            <a:normAutofit/>
          </a:bodyPr>
          <a:lstStyle/>
          <a:p>
            <a:pPr algn="ctr"/>
            <a:r>
              <a:rPr lang="en-US" sz="4400" b="1" dirty="0">
                <a:solidFill>
                  <a:srgbClr val="FFFF00"/>
                </a:solidFill>
                <a:latin typeface="Arial" panose="020B0604020202020204" pitchFamily="34" charset="0"/>
                <a:cs typeface="Arial" panose="020B0604020202020204" pitchFamily="34" charset="0"/>
              </a:rPr>
              <a:t>“Hope is a Discipline”</a:t>
            </a:r>
            <a:r>
              <a:rPr lang="en-US" sz="4400" b="1" dirty="0">
                <a:solidFill>
                  <a:srgbClr val="00B0F0"/>
                </a:solidFill>
                <a:latin typeface="Arial" panose="020B0604020202020204" pitchFamily="34" charset="0"/>
                <a:cs typeface="Arial" panose="020B0604020202020204" pitchFamily="34" charset="0"/>
              </a:rPr>
              <a:t> </a:t>
            </a:r>
            <a:endParaRPr lang="en-US" dirty="0"/>
          </a:p>
        </p:txBody>
      </p:sp>
    </p:spTree>
    <p:extLst>
      <p:ext uri="{BB962C8B-B14F-4D97-AF65-F5344CB8AC3E}">
        <p14:creationId xmlns:p14="http://schemas.microsoft.com/office/powerpoint/2010/main" val="701630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925FB-6AB1-3BD7-994C-5DFE6A1A1C1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1B412CD-ADB1-58FC-877C-24971075E5F2}"/>
              </a:ext>
            </a:extLst>
          </p:cNvPr>
          <p:cNvSpPr/>
          <p:nvPr/>
        </p:nvSpPr>
        <p:spPr>
          <a:xfrm>
            <a:off x="334029" y="304800"/>
            <a:ext cx="11270751" cy="3003175"/>
          </a:xfrm>
          <a:prstGeom prst="rect">
            <a:avLst/>
          </a:prstGeom>
          <a:solidFill>
            <a:schemeClr val="tx2">
              <a:lumMod val="10000"/>
              <a:lumOff val="90000"/>
            </a:schemeClr>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E0DFDEB8-149A-8F08-E70E-2D5D210A841D}"/>
              </a:ext>
            </a:extLst>
          </p:cNvPr>
          <p:cNvSpPr txBox="1"/>
          <p:nvPr/>
        </p:nvSpPr>
        <p:spPr>
          <a:xfrm>
            <a:off x="807682" y="556899"/>
            <a:ext cx="10323444" cy="5986254"/>
          </a:xfrm>
          <a:prstGeom prst="rect">
            <a:avLst/>
          </a:prstGeom>
          <a:noFill/>
        </p:spPr>
        <p:txBody>
          <a:bodyPr wrap="square">
            <a:spAutoFit/>
          </a:bodyPr>
          <a:lstStyle/>
          <a:p>
            <a:pPr marL="0" marR="0" lvl="0" indent="0" defTabSz="914400" rtl="0" eaLnBrk="1" fontAlgn="base" latinLnBrk="0" hangingPunct="1">
              <a:lnSpc>
                <a:spcPct val="100000"/>
              </a:lnSpc>
              <a:spcBef>
                <a:spcPts val="0"/>
              </a:spcBef>
              <a:spcAft>
                <a:spcPts val="15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fornian FB" panose="0207040306080B030204" pitchFamily="18" charset="0"/>
                <a:cs typeface="Arial" panose="020B0604020202020204" pitchFamily="34" charset="0"/>
              </a:rPr>
              <a:t>Hope is . . . “less about ‘how you feel,’ and more about the practice of making a decision every day, that you’re still </a:t>
            </a:r>
            <a:r>
              <a:rPr kumimoji="0" lang="en-US" sz="2800" b="1" i="0" u="none" strike="noStrike" kern="1200" cap="none" spc="0" normalizeH="0" baseline="0" noProof="0" dirty="0" err="1">
                <a:ln>
                  <a:noFill/>
                </a:ln>
                <a:solidFill>
                  <a:prstClr val="black"/>
                </a:solidFill>
                <a:effectLst/>
                <a:uLnTx/>
                <a:uFillTx/>
                <a:latin typeface="Californian FB" panose="0207040306080B030204" pitchFamily="18" charset="0"/>
                <a:cs typeface="Arial" panose="020B0604020202020204" pitchFamily="34" charset="0"/>
              </a:rPr>
              <a:t>gonna</a:t>
            </a:r>
            <a:r>
              <a:rPr kumimoji="0" lang="en-US" sz="2800" b="1" i="0" u="none" strike="noStrike" kern="1200" cap="none" spc="0" normalizeH="0" baseline="0" noProof="0" dirty="0">
                <a:ln>
                  <a:noFill/>
                </a:ln>
                <a:solidFill>
                  <a:prstClr val="black"/>
                </a:solidFill>
                <a:effectLst/>
                <a:uLnTx/>
                <a:uFillTx/>
                <a:latin typeface="Californian FB" panose="0207040306080B030204" pitchFamily="18" charset="0"/>
                <a:cs typeface="Arial" panose="020B0604020202020204" pitchFamily="34" charset="0"/>
              </a:rPr>
              <a:t> put one foot in front of the other, that you’re still going to get up in the morning. It’s work to be hopeful.”   	       </a:t>
            </a:r>
          </a:p>
          <a:p>
            <a:pPr marL="0" marR="0" lvl="0" indent="0" algn="r" defTabSz="914400" rtl="0" eaLnBrk="1" fontAlgn="base" latinLnBrk="0" hangingPunct="1">
              <a:lnSpc>
                <a:spcPct val="100000"/>
              </a:lnSpc>
              <a:spcBef>
                <a:spcPts val="0"/>
              </a:spcBef>
              <a:spcAft>
                <a:spcPts val="15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fornian FB" panose="0207040306080B030204" pitchFamily="18" charset="0"/>
                <a:cs typeface="Arial" panose="020B0604020202020204" pitchFamily="34" charset="0"/>
              </a:rPr>
              <a:t>      </a:t>
            </a:r>
            <a:r>
              <a:rPr kumimoji="0" lang="en-US" sz="1800" b="1" i="0" u="none" strike="noStrike" kern="1200" cap="none" spc="0" normalizeH="0" baseline="0" noProof="0" dirty="0">
                <a:ln>
                  <a:noFill/>
                </a:ln>
                <a:solidFill>
                  <a:prstClr val="black"/>
                </a:solidFill>
                <a:effectLst/>
                <a:uLnTx/>
                <a:uFillTx/>
                <a:latin typeface="Californian FB" panose="0207040306080B030204" pitchFamily="18" charset="0"/>
              </a:rPr>
              <a:t>- Mariame Kaba</a:t>
            </a:r>
            <a:endParaRPr kumimoji="0" lang="en-US" sz="1800" b="1" i="0" u="none" strike="noStrike" kern="1200" cap="none" spc="0" normalizeH="0" baseline="0" noProof="0" dirty="0">
              <a:ln>
                <a:noFill/>
              </a:ln>
              <a:solidFill>
                <a:prstClr val="black"/>
              </a:solidFill>
              <a:effectLst/>
              <a:uLnTx/>
              <a:uFillTx/>
              <a:latin typeface="Californian FB" panose="0207040306080B030204" pitchFamily="18" charset="0"/>
              <a:cs typeface="Arial" panose="020B0604020202020204" pitchFamily="34" charset="0"/>
            </a:endParaRPr>
          </a:p>
          <a:p>
            <a:pPr marL="0" marR="0" lvl="0" indent="0" algn="l" defTabSz="914400" rtl="0" eaLnBrk="1" fontAlgn="base" latinLnBrk="0" hangingPunct="1">
              <a:lnSpc>
                <a:spcPct val="100000"/>
              </a:lnSpc>
              <a:spcBef>
                <a:spcPts val="0"/>
              </a:spcBef>
              <a:spcAft>
                <a:spcPts val="150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150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Active Hope is a practice. </a:t>
            </a: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Requiring: </a:t>
            </a:r>
          </a:p>
          <a:p>
            <a:pPr marL="0" marR="0" lvl="0" indent="0" algn="l" defTabSz="914400" rtl="0" eaLnBrk="1" fontAlgn="base" latinLnBrk="0" hangingPunct="1">
              <a:lnSpc>
                <a:spcPct val="100000"/>
              </a:lnSpc>
              <a:spcBef>
                <a:spcPts val="0"/>
              </a:spcBef>
              <a:spcAft>
                <a:spcPts val="15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clear view of reality; </a:t>
            </a:r>
          </a:p>
          <a:p>
            <a:pPr marL="0" marR="0" lvl="0" indent="0" algn="l" defTabSz="914400" rtl="0" eaLnBrk="1" fontAlgn="base" latinLnBrk="0" hangingPunct="1">
              <a:lnSpc>
                <a:spcPct val="100000"/>
              </a:lnSpc>
              <a:spcBef>
                <a:spcPts val="0"/>
              </a:spcBef>
              <a:spcAft>
                <a:spcPts val="15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identification of what we hope for - the direction we’d like things to move;</a:t>
            </a:r>
          </a:p>
          <a:p>
            <a:pPr marL="0" marR="0" lvl="0" indent="0" algn="l" defTabSz="914400" rtl="0" eaLnBrk="1" fontAlgn="base" latinLnBrk="0" hangingPunct="1">
              <a:lnSpc>
                <a:spcPct val="100000"/>
              </a:lnSpc>
              <a:spcBef>
                <a:spcPts val="0"/>
              </a:spcBef>
              <a:spcAft>
                <a:spcPts val="15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Taking steps to move ourselves in that direction. </a:t>
            </a:r>
          </a:p>
        </p:txBody>
      </p:sp>
    </p:spTree>
    <p:extLst>
      <p:ext uri="{BB962C8B-B14F-4D97-AF65-F5344CB8AC3E}">
        <p14:creationId xmlns:p14="http://schemas.microsoft.com/office/powerpoint/2010/main" val="2522854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B515E4-065F-5FFD-63D0-0EE52EACDBA3}"/>
              </a:ext>
            </a:extLst>
          </p:cNvPr>
          <p:cNvPicPr>
            <a:picLocks noChangeAspect="1"/>
          </p:cNvPicPr>
          <p:nvPr/>
        </p:nvPicPr>
        <p:blipFill>
          <a:blip r:embed="rId2"/>
          <a:srcRect l="13501" r="21437" b="11292"/>
          <a:stretch>
            <a:fillRect/>
          </a:stretch>
        </p:blipFill>
        <p:spPr>
          <a:xfrm>
            <a:off x="8456430" y="2211285"/>
            <a:ext cx="3193386" cy="3935452"/>
          </a:xfrm>
          <a:prstGeom prst="rect">
            <a:avLst/>
          </a:prstGeom>
        </p:spPr>
      </p:pic>
      <p:pic>
        <p:nvPicPr>
          <p:cNvPr id="5" name="Picture 4">
            <a:extLst>
              <a:ext uri="{FF2B5EF4-FFF2-40B4-BE49-F238E27FC236}">
                <a16:creationId xmlns:a16="http://schemas.microsoft.com/office/drawing/2014/main" id="{3F576923-03E2-E661-67DC-F34273C90FC2}"/>
              </a:ext>
            </a:extLst>
          </p:cNvPr>
          <p:cNvPicPr>
            <a:picLocks noChangeAspect="1"/>
          </p:cNvPicPr>
          <p:nvPr/>
        </p:nvPicPr>
        <p:blipFill>
          <a:blip r:embed="rId3"/>
          <a:stretch>
            <a:fillRect/>
          </a:stretch>
        </p:blipFill>
        <p:spPr>
          <a:xfrm>
            <a:off x="985701" y="5048120"/>
            <a:ext cx="840781" cy="1098617"/>
          </a:xfrm>
          <a:prstGeom prst="rect">
            <a:avLst/>
          </a:prstGeom>
        </p:spPr>
      </p:pic>
      <p:pic>
        <p:nvPicPr>
          <p:cNvPr id="6" name="Picture 5">
            <a:extLst>
              <a:ext uri="{FF2B5EF4-FFF2-40B4-BE49-F238E27FC236}">
                <a16:creationId xmlns:a16="http://schemas.microsoft.com/office/drawing/2014/main" id="{00ED5550-5B22-4A3A-962F-C0533CF1EB23}"/>
              </a:ext>
            </a:extLst>
          </p:cNvPr>
          <p:cNvPicPr>
            <a:picLocks noChangeAspect="1"/>
          </p:cNvPicPr>
          <p:nvPr/>
        </p:nvPicPr>
        <p:blipFill>
          <a:blip r:embed="rId3"/>
          <a:stretch>
            <a:fillRect/>
          </a:stretch>
        </p:blipFill>
        <p:spPr>
          <a:xfrm>
            <a:off x="4374666" y="3492588"/>
            <a:ext cx="2151219" cy="2654149"/>
          </a:xfrm>
          <a:prstGeom prst="rect">
            <a:avLst/>
          </a:prstGeom>
        </p:spPr>
      </p:pic>
      <p:sp>
        <p:nvSpPr>
          <p:cNvPr id="10" name="TextBox 9">
            <a:extLst>
              <a:ext uri="{FF2B5EF4-FFF2-40B4-BE49-F238E27FC236}">
                <a16:creationId xmlns:a16="http://schemas.microsoft.com/office/drawing/2014/main" id="{3EC024A9-0BFE-7560-C061-83DF8B893611}"/>
              </a:ext>
            </a:extLst>
          </p:cNvPr>
          <p:cNvSpPr txBox="1"/>
          <p:nvPr/>
        </p:nvSpPr>
        <p:spPr>
          <a:xfrm>
            <a:off x="-67631" y="2817432"/>
            <a:ext cx="3193386" cy="1754326"/>
          </a:xfrm>
          <a:prstGeom prst="rect">
            <a:avLst/>
          </a:prstGeom>
          <a:noFill/>
        </p:spPr>
        <p:txBody>
          <a:bodyPr wrap="square" rtlCol="0">
            <a:spAutoFit/>
          </a:bodyPr>
          <a:lstStyle/>
          <a:p>
            <a:pPr algn="ctr"/>
            <a:r>
              <a:rPr lang="en-US" b="1" i="1" dirty="0">
                <a:solidFill>
                  <a:srgbClr val="FFFF00"/>
                </a:solidFill>
                <a:effectLst>
                  <a:outerShdw blurRad="38100" dist="38100" dir="2700000" algn="tl">
                    <a:srgbClr val="000000">
                      <a:alpha val="43137"/>
                    </a:srgbClr>
                  </a:outerShdw>
                </a:effectLst>
              </a:rPr>
              <a:t>People who:</a:t>
            </a:r>
          </a:p>
          <a:p>
            <a:pPr algn="ctr"/>
            <a:r>
              <a:rPr lang="en-US" b="1" dirty="0"/>
              <a:t>Collaborate</a:t>
            </a:r>
          </a:p>
          <a:p>
            <a:pPr algn="ctr"/>
            <a:r>
              <a:rPr lang="en-US" b="1" dirty="0"/>
              <a:t>Have a sense of humor</a:t>
            </a:r>
          </a:p>
          <a:p>
            <a:pPr algn="ctr"/>
            <a:r>
              <a:rPr lang="en-US" b="1" dirty="0"/>
              <a:t>Accept when they’re wrong</a:t>
            </a:r>
          </a:p>
          <a:p>
            <a:pPr algn="ctr"/>
            <a:r>
              <a:rPr lang="en-US" b="1" dirty="0"/>
              <a:t>Are interested</a:t>
            </a:r>
          </a:p>
          <a:p>
            <a:pPr algn="ctr"/>
            <a:r>
              <a:rPr lang="en-US" b="1" dirty="0"/>
              <a:t>Are experimental</a:t>
            </a:r>
          </a:p>
        </p:txBody>
      </p:sp>
      <p:sp>
        <p:nvSpPr>
          <p:cNvPr id="12" name="TextBox 11">
            <a:extLst>
              <a:ext uri="{FF2B5EF4-FFF2-40B4-BE49-F238E27FC236}">
                <a16:creationId xmlns:a16="http://schemas.microsoft.com/office/drawing/2014/main" id="{24B42405-84FB-7141-24B4-378D801E2A3A}"/>
              </a:ext>
            </a:extLst>
          </p:cNvPr>
          <p:cNvSpPr txBox="1"/>
          <p:nvPr/>
        </p:nvSpPr>
        <p:spPr>
          <a:xfrm>
            <a:off x="3248393" y="1334122"/>
            <a:ext cx="4403771" cy="1754326"/>
          </a:xfrm>
          <a:prstGeom prst="rect">
            <a:avLst/>
          </a:prstGeom>
          <a:noFill/>
        </p:spPr>
        <p:txBody>
          <a:bodyPr wrap="none" rtlCol="0">
            <a:spAutoFit/>
          </a:bodyPr>
          <a:lstStyle/>
          <a:p>
            <a:pPr algn="ctr"/>
            <a:r>
              <a:rPr lang="en-US" b="1" i="1" dirty="0">
                <a:solidFill>
                  <a:srgbClr val="FFFF00"/>
                </a:solidFill>
                <a:effectLst>
                  <a:outerShdw blurRad="38100" dist="38100" dir="2700000" algn="tl">
                    <a:srgbClr val="000000">
                      <a:alpha val="43137"/>
                    </a:srgbClr>
                  </a:outerShdw>
                </a:effectLst>
              </a:rPr>
              <a:t>People who:</a:t>
            </a:r>
          </a:p>
          <a:p>
            <a:pPr algn="ctr"/>
            <a:r>
              <a:rPr lang="en-US" b="1" dirty="0"/>
              <a:t>Collaborate under pressure</a:t>
            </a:r>
          </a:p>
          <a:p>
            <a:pPr algn="ctr"/>
            <a:r>
              <a:rPr lang="en-US" b="1" dirty="0"/>
              <a:t>Can find humor</a:t>
            </a:r>
          </a:p>
          <a:p>
            <a:pPr algn="ctr"/>
            <a:r>
              <a:rPr lang="en-US" b="1" dirty="0"/>
              <a:t>Have a hard time saying they’re wrong</a:t>
            </a:r>
          </a:p>
          <a:p>
            <a:pPr algn="ctr"/>
            <a:r>
              <a:rPr lang="en-US" b="1" dirty="0"/>
              <a:t>Are cautious and guarded</a:t>
            </a:r>
          </a:p>
          <a:p>
            <a:pPr algn="ctr"/>
            <a:r>
              <a:rPr lang="en-US" b="1" dirty="0"/>
              <a:t>Worry about experiments – but will</a:t>
            </a:r>
          </a:p>
        </p:txBody>
      </p:sp>
      <p:sp>
        <p:nvSpPr>
          <p:cNvPr id="13" name="TextBox 12">
            <a:extLst>
              <a:ext uri="{FF2B5EF4-FFF2-40B4-BE49-F238E27FC236}">
                <a16:creationId xmlns:a16="http://schemas.microsoft.com/office/drawing/2014/main" id="{3E033B87-D46F-358C-37A3-6A9D24573589}"/>
              </a:ext>
            </a:extLst>
          </p:cNvPr>
          <p:cNvSpPr txBox="1"/>
          <p:nvPr/>
        </p:nvSpPr>
        <p:spPr>
          <a:xfrm>
            <a:off x="7652164" y="280764"/>
            <a:ext cx="4608955" cy="1754326"/>
          </a:xfrm>
          <a:prstGeom prst="rect">
            <a:avLst/>
          </a:prstGeom>
          <a:noFill/>
        </p:spPr>
        <p:txBody>
          <a:bodyPr wrap="none" rtlCol="0">
            <a:spAutoFit/>
          </a:bodyPr>
          <a:lstStyle/>
          <a:p>
            <a:pPr algn="ctr"/>
            <a:r>
              <a:rPr lang="en-US" b="1" i="1" dirty="0">
                <a:solidFill>
                  <a:srgbClr val="FFFF00"/>
                </a:solidFill>
                <a:effectLst>
                  <a:outerShdw blurRad="38100" dist="38100" dir="2700000" algn="tl">
                    <a:srgbClr val="000000">
                      <a:alpha val="43137"/>
                    </a:srgbClr>
                  </a:outerShdw>
                </a:effectLst>
              </a:rPr>
              <a:t>People who:</a:t>
            </a:r>
          </a:p>
          <a:p>
            <a:pPr algn="ctr"/>
            <a:r>
              <a:rPr lang="en-US" b="1" dirty="0"/>
              <a:t>Avoid collaboration</a:t>
            </a:r>
          </a:p>
          <a:p>
            <a:pPr algn="ctr"/>
            <a:r>
              <a:rPr lang="en-US" b="1" dirty="0"/>
              <a:t>Use demeaning humor</a:t>
            </a:r>
          </a:p>
          <a:p>
            <a:pPr algn="ctr"/>
            <a:r>
              <a:rPr lang="en-US" b="1" dirty="0"/>
              <a:t>Think that they’re right about everything</a:t>
            </a:r>
          </a:p>
          <a:p>
            <a:pPr algn="ctr"/>
            <a:r>
              <a:rPr lang="en-US" b="1" dirty="0"/>
              <a:t>Are aggressive (or really passive)</a:t>
            </a:r>
          </a:p>
          <a:p>
            <a:pPr algn="ctr"/>
            <a:r>
              <a:rPr lang="en-US" b="1" dirty="0"/>
              <a:t>Refuse to experiment</a:t>
            </a:r>
          </a:p>
        </p:txBody>
      </p:sp>
      <p:sp>
        <p:nvSpPr>
          <p:cNvPr id="14" name="TextBox 13">
            <a:extLst>
              <a:ext uri="{FF2B5EF4-FFF2-40B4-BE49-F238E27FC236}">
                <a16:creationId xmlns:a16="http://schemas.microsoft.com/office/drawing/2014/main" id="{91C32BFF-FC18-4E46-CBE5-EBC4CCC09E04}"/>
              </a:ext>
            </a:extLst>
          </p:cNvPr>
          <p:cNvSpPr txBox="1"/>
          <p:nvPr/>
        </p:nvSpPr>
        <p:spPr>
          <a:xfrm>
            <a:off x="762325" y="6322932"/>
            <a:ext cx="1287532" cy="369332"/>
          </a:xfrm>
          <a:prstGeom prst="rect">
            <a:avLst/>
          </a:prstGeom>
          <a:noFill/>
        </p:spPr>
        <p:txBody>
          <a:bodyPr wrap="none" rtlCol="0">
            <a:spAutoFit/>
          </a:bodyPr>
          <a:lstStyle/>
          <a:p>
            <a:r>
              <a:rPr lang="en-US" b="1" dirty="0">
                <a:solidFill>
                  <a:schemeClr val="accent6">
                    <a:lumMod val="60000"/>
                    <a:lumOff val="40000"/>
                  </a:schemeClr>
                </a:solidFill>
              </a:rPr>
              <a:t>HOPEFUL</a:t>
            </a:r>
          </a:p>
        </p:txBody>
      </p:sp>
      <p:sp>
        <p:nvSpPr>
          <p:cNvPr id="15" name="TextBox 14">
            <a:extLst>
              <a:ext uri="{FF2B5EF4-FFF2-40B4-BE49-F238E27FC236}">
                <a16:creationId xmlns:a16="http://schemas.microsoft.com/office/drawing/2014/main" id="{E2FA50F3-1E91-E3FF-86AF-C54FBBBC1131}"/>
              </a:ext>
            </a:extLst>
          </p:cNvPr>
          <p:cNvSpPr txBox="1"/>
          <p:nvPr/>
        </p:nvSpPr>
        <p:spPr>
          <a:xfrm>
            <a:off x="4466674" y="6322932"/>
            <a:ext cx="1967205" cy="369332"/>
          </a:xfrm>
          <a:prstGeom prst="rect">
            <a:avLst/>
          </a:prstGeom>
          <a:noFill/>
        </p:spPr>
        <p:txBody>
          <a:bodyPr wrap="none" rtlCol="0">
            <a:spAutoFit/>
          </a:bodyPr>
          <a:lstStyle/>
          <a:p>
            <a:r>
              <a:rPr lang="en-US" b="1" dirty="0">
                <a:solidFill>
                  <a:srgbClr val="FFFF00"/>
                </a:solidFill>
              </a:rPr>
              <a:t>OPTIMISTIC-</a:t>
            </a:r>
            <a:r>
              <a:rPr lang="en-US" b="1" i="1" dirty="0">
                <a:solidFill>
                  <a:srgbClr val="FFFF00"/>
                </a:solidFill>
              </a:rPr>
              <a:t>ISH</a:t>
            </a:r>
            <a:endParaRPr lang="en-US" b="1" dirty="0">
              <a:solidFill>
                <a:srgbClr val="FFFF00"/>
              </a:solidFill>
            </a:endParaRPr>
          </a:p>
        </p:txBody>
      </p:sp>
      <p:sp>
        <p:nvSpPr>
          <p:cNvPr id="16" name="TextBox 15">
            <a:extLst>
              <a:ext uri="{FF2B5EF4-FFF2-40B4-BE49-F238E27FC236}">
                <a16:creationId xmlns:a16="http://schemas.microsoft.com/office/drawing/2014/main" id="{9B06747A-B83F-3867-0FCD-1B967EE2ED0B}"/>
              </a:ext>
            </a:extLst>
          </p:cNvPr>
          <p:cNvSpPr txBox="1"/>
          <p:nvPr/>
        </p:nvSpPr>
        <p:spPr>
          <a:xfrm>
            <a:off x="9357312" y="6322932"/>
            <a:ext cx="1428596" cy="369332"/>
          </a:xfrm>
          <a:prstGeom prst="rect">
            <a:avLst/>
          </a:prstGeom>
          <a:noFill/>
        </p:spPr>
        <p:txBody>
          <a:bodyPr wrap="none" rtlCol="0">
            <a:spAutoFit/>
          </a:bodyPr>
          <a:lstStyle/>
          <a:p>
            <a:r>
              <a:rPr lang="en-US" b="1" dirty="0">
                <a:solidFill>
                  <a:srgbClr val="FF0000"/>
                </a:solidFill>
              </a:rPr>
              <a:t>HOPELESS</a:t>
            </a:r>
          </a:p>
        </p:txBody>
      </p:sp>
      <p:sp>
        <p:nvSpPr>
          <p:cNvPr id="2" name="TextBox 1">
            <a:extLst>
              <a:ext uri="{FF2B5EF4-FFF2-40B4-BE49-F238E27FC236}">
                <a16:creationId xmlns:a16="http://schemas.microsoft.com/office/drawing/2014/main" id="{F42DB8A3-A696-BEFD-D6CC-AB528C66C560}"/>
              </a:ext>
            </a:extLst>
          </p:cNvPr>
          <p:cNvSpPr txBox="1"/>
          <p:nvPr/>
        </p:nvSpPr>
        <p:spPr>
          <a:xfrm>
            <a:off x="690466" y="345778"/>
            <a:ext cx="5552930" cy="461665"/>
          </a:xfrm>
          <a:prstGeom prst="rect">
            <a:avLst/>
          </a:prstGeom>
          <a:solidFill>
            <a:schemeClr val="accent2">
              <a:lumMod val="75000"/>
            </a:schemeClr>
          </a:solidFill>
        </p:spPr>
        <p:txBody>
          <a:bodyPr wrap="none" rtlCol="0">
            <a:spAutoFit/>
          </a:bodyPr>
          <a:lstStyle/>
          <a:p>
            <a:r>
              <a:rPr lang="en-US" sz="2400" b="1" dirty="0"/>
              <a:t>A Continuum of Hope and Optimism</a:t>
            </a:r>
          </a:p>
        </p:txBody>
      </p:sp>
    </p:spTree>
    <p:extLst>
      <p:ext uri="{BB962C8B-B14F-4D97-AF65-F5344CB8AC3E}">
        <p14:creationId xmlns:p14="http://schemas.microsoft.com/office/powerpoint/2010/main" val="1970218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23000">
              <a:srgbClr val="0070C0"/>
            </a:gs>
            <a:gs pos="69000">
              <a:schemeClr val="accent2">
                <a:lumMod val="75000"/>
              </a:schemeClr>
            </a:gs>
            <a:gs pos="97000">
              <a:schemeClr val="accent2">
                <a:lumMod val="70000"/>
              </a:schemeClr>
            </a:gs>
          </a:gsLst>
          <a:path path="circle">
            <a:fillToRect l="50000" t="50000" r="50000" b="50000"/>
          </a:path>
        </a:gradFill>
        <a:effectLst/>
      </p:bgPr>
    </p:bg>
    <p:spTree>
      <p:nvGrpSpPr>
        <p:cNvPr id="1" name="">
          <a:extLst>
            <a:ext uri="{FF2B5EF4-FFF2-40B4-BE49-F238E27FC236}">
              <a16:creationId xmlns:a16="http://schemas.microsoft.com/office/drawing/2014/main" id="{51CF779A-582A-8FF4-56C4-CC165A1D950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A24A284-FA40-C3FF-DEFF-7D8885EE3B06}"/>
              </a:ext>
            </a:extLst>
          </p:cNvPr>
          <p:cNvSpPr txBox="1"/>
          <p:nvPr/>
        </p:nvSpPr>
        <p:spPr>
          <a:xfrm flipH="1">
            <a:off x="1060372" y="921193"/>
            <a:ext cx="10071256" cy="4832092"/>
          </a:xfrm>
          <a:prstGeom prst="rect">
            <a:avLst/>
          </a:prstGeom>
          <a:solidFill>
            <a:srgbClr val="FFC000"/>
          </a:solidFill>
        </p:spPr>
        <p:txBody>
          <a:bodyPr wrap="square" rtlCol="0">
            <a:spAutoFit/>
          </a:bodyPr>
          <a:lstStyle/>
          <a:p>
            <a:pPr algn="ctr"/>
            <a:r>
              <a:rPr lang="en-US" sz="4800" b="1" dirty="0">
                <a:solidFill>
                  <a:srgbClr val="002060"/>
                </a:solidFill>
                <a:effectLst>
                  <a:outerShdw blurRad="38100" dist="38100" dir="2700000" algn="tl">
                    <a:srgbClr val="000000">
                      <a:alpha val="43137"/>
                    </a:srgbClr>
                  </a:outerShdw>
                </a:effectLst>
              </a:rPr>
              <a:t>APPLYING</a:t>
            </a:r>
          </a:p>
          <a:p>
            <a:pPr algn="ctr"/>
            <a:endParaRPr lang="en-US" sz="4800" b="1" dirty="0">
              <a:solidFill>
                <a:srgbClr val="FF0000"/>
              </a:solidFill>
              <a:effectLst>
                <a:outerShdw blurRad="38100" dist="38100" dir="2700000" algn="tl">
                  <a:srgbClr val="000000">
                    <a:alpha val="43137"/>
                  </a:srgbClr>
                </a:outerShdw>
              </a:effectLst>
            </a:endParaRPr>
          </a:p>
          <a:p>
            <a:pPr algn="ctr"/>
            <a:r>
              <a:rPr lang="en-US" sz="4800" b="1" dirty="0">
                <a:solidFill>
                  <a:srgbClr val="FF0000"/>
                </a:solidFill>
                <a:effectLst>
                  <a:outerShdw blurRad="38100" dist="38100" dir="2700000" algn="tl">
                    <a:srgbClr val="000000">
                      <a:alpha val="43137"/>
                    </a:srgbClr>
                  </a:outerShdw>
                </a:effectLst>
              </a:rPr>
              <a:t>“THE GRAND UNIFIED THEORY OF SUCCESS IN LIFE”</a:t>
            </a:r>
          </a:p>
          <a:p>
            <a:pPr algn="ctr"/>
            <a:r>
              <a:rPr lang="en-US" sz="4800" b="1" dirty="0">
                <a:solidFill>
                  <a:srgbClr val="FF0000"/>
                </a:solidFill>
                <a:effectLst>
                  <a:outerShdw blurRad="38100" dist="38100" dir="2700000" algn="tl">
                    <a:srgbClr val="000000">
                      <a:alpha val="43137"/>
                    </a:srgbClr>
                  </a:outerShdw>
                </a:effectLst>
              </a:rPr>
              <a:t> TO WORKING WITH PEOPLE WHO STRUGGLE WITH LIFE</a:t>
            </a:r>
          </a:p>
          <a:p>
            <a:pPr algn="ctr"/>
            <a:endParaRPr lang="en-US" sz="2000" b="1" dirty="0"/>
          </a:p>
        </p:txBody>
      </p:sp>
    </p:spTree>
    <p:extLst>
      <p:ext uri="{BB962C8B-B14F-4D97-AF65-F5344CB8AC3E}">
        <p14:creationId xmlns:p14="http://schemas.microsoft.com/office/powerpoint/2010/main" val="111910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2772" y="158750"/>
            <a:ext cx="11387470" cy="1117158"/>
          </a:xfrm>
          <a:solidFill>
            <a:srgbClr val="0070C0"/>
          </a:solidFill>
          <a:ln>
            <a:solidFill>
              <a:srgbClr val="FF0000"/>
            </a:solidFill>
          </a:ln>
        </p:spPr>
        <p:txBody>
          <a:bodyPr/>
          <a:lstStyle/>
          <a:p>
            <a:pPr>
              <a:defRPr/>
            </a:pPr>
            <a:r>
              <a:rPr lang="en-US" sz="2800" dirty="0">
                <a:ln>
                  <a:solidFill>
                    <a:srgbClr val="FF0000"/>
                  </a:solidFill>
                </a:ln>
                <a:solidFill>
                  <a:srgbClr val="FFFF00"/>
                </a:solidFill>
              </a:rPr>
              <a:t>A FRAMEWORK FOR INQUIRY</a:t>
            </a:r>
            <a:br>
              <a:rPr lang="en-US" sz="2800" dirty="0">
                <a:solidFill>
                  <a:srgbClr val="FF0000"/>
                </a:solidFill>
              </a:rPr>
            </a:br>
            <a:r>
              <a:rPr lang="en-US" sz="2800" dirty="0">
                <a:solidFill>
                  <a:schemeClr val="tx1"/>
                </a:solidFill>
              </a:rPr>
              <a:t>Approaching Difficult Situations with Structured Flexibility</a:t>
            </a:r>
          </a:p>
        </p:txBody>
      </p:sp>
      <p:sp>
        <p:nvSpPr>
          <p:cNvPr id="5" name="Content Placeholder 4"/>
          <p:cNvSpPr>
            <a:spLocks noGrp="1"/>
          </p:cNvSpPr>
          <p:nvPr>
            <p:ph idx="1"/>
          </p:nvPr>
        </p:nvSpPr>
        <p:spPr>
          <a:xfrm>
            <a:off x="448389" y="1523521"/>
            <a:ext cx="10968567" cy="4497387"/>
          </a:xfrm>
        </p:spPr>
        <p:txBody>
          <a:bodyPr/>
          <a:lstStyle/>
          <a:p>
            <a:pPr>
              <a:defRPr/>
            </a:pPr>
            <a:r>
              <a:rPr lang="en-US" altLang="en-US" sz="2800" b="1" dirty="0">
                <a:solidFill>
                  <a:srgbClr val="FFFF00"/>
                </a:solidFill>
                <a:ea typeface="ＭＳ Ｐゴシック" panose="020B0600070205080204" pitchFamily="34" charset="-128"/>
              </a:rPr>
              <a:t>What’s the meaning? Where’s the meaning?</a:t>
            </a:r>
          </a:p>
          <a:p>
            <a:pPr>
              <a:defRPr/>
            </a:pPr>
            <a:r>
              <a:rPr lang="en-US" altLang="en-US" sz="2800" b="1" dirty="0">
                <a:solidFill>
                  <a:srgbClr val="FFFF00"/>
                </a:solidFill>
                <a:ea typeface="ＭＳ Ｐゴシック" panose="020B0600070205080204" pitchFamily="34" charset="-128"/>
              </a:rPr>
              <a:t>What is the reason to get out of bed in the morning?</a:t>
            </a:r>
          </a:p>
          <a:p>
            <a:pPr>
              <a:defRPr/>
            </a:pPr>
            <a:r>
              <a:rPr lang="en-US" altLang="en-US" sz="2800" b="1" dirty="0">
                <a:solidFill>
                  <a:srgbClr val="FFFF00"/>
                </a:solidFill>
                <a:ea typeface="ＭＳ Ｐゴシック" panose="020B0600070205080204" pitchFamily="34" charset="-128"/>
              </a:rPr>
              <a:t>Is this a can’t do? A don’t do? A won’t do?</a:t>
            </a:r>
          </a:p>
          <a:p>
            <a:pPr>
              <a:defRPr/>
            </a:pPr>
            <a:r>
              <a:rPr lang="en-US" altLang="en-US" sz="2800" b="1" dirty="0">
                <a:solidFill>
                  <a:srgbClr val="FFFF00"/>
                </a:solidFill>
                <a:ea typeface="ＭＳ Ｐゴシック" panose="020B0600070205080204" pitchFamily="34" charset="-128"/>
              </a:rPr>
              <a:t>What’s the valued outcome – a life defined as a “good life”?</a:t>
            </a:r>
            <a:r>
              <a:rPr lang="en-US" altLang="en-US" sz="2800" b="1" i="1" dirty="0">
                <a:solidFill>
                  <a:srgbClr val="FFFF00"/>
                </a:solidFill>
                <a:ea typeface="ＭＳ Ｐゴシック" panose="020B0600070205080204" pitchFamily="34" charset="-128"/>
              </a:rPr>
              <a:t> Then </a:t>
            </a:r>
            <a:r>
              <a:rPr lang="en-US" altLang="en-US" sz="2800" b="1" dirty="0">
                <a:solidFill>
                  <a:srgbClr val="FFFF00"/>
                </a:solidFill>
                <a:ea typeface="ＭＳ Ｐゴシック" panose="020B0600070205080204" pitchFamily="34" charset="-128"/>
              </a:rPr>
              <a:t>what are the goals?</a:t>
            </a:r>
          </a:p>
          <a:p>
            <a:pPr>
              <a:defRPr/>
            </a:pPr>
            <a:r>
              <a:rPr lang="en-US" altLang="en-US" sz="2800" b="1" dirty="0">
                <a:solidFill>
                  <a:srgbClr val="FFFF00"/>
                </a:solidFill>
                <a:ea typeface="ＭＳ Ｐゴシック" panose="020B0600070205080204" pitchFamily="34" charset="-128"/>
              </a:rPr>
              <a:t>How can be best define what help will look like? In the short-term? In the long-term?</a:t>
            </a:r>
          </a:p>
          <a:p>
            <a:pPr>
              <a:defRPr/>
            </a:pPr>
            <a:r>
              <a:rPr lang="en-US" altLang="en-US" sz="2800" b="1" dirty="0">
                <a:solidFill>
                  <a:srgbClr val="FFFF00"/>
                </a:solidFill>
                <a:ea typeface="ＭＳ Ｐゴシック" panose="020B0600070205080204" pitchFamily="34" charset="-128"/>
              </a:rPr>
              <a:t>How do we help an individual create a stable identity?</a:t>
            </a:r>
          </a:p>
          <a:p>
            <a:pPr>
              <a:defRPr/>
            </a:pPr>
            <a:r>
              <a:rPr lang="en-US" altLang="en-US" sz="2800" b="1" dirty="0">
                <a:solidFill>
                  <a:srgbClr val="FFFF00"/>
                </a:solidFill>
                <a:ea typeface="ＭＳ Ｐゴシック" panose="020B0600070205080204" pitchFamily="34" charset="-128"/>
              </a:rPr>
              <a:t>What do we want to do? What can we actually do?</a:t>
            </a:r>
          </a:p>
          <a:p>
            <a:pPr>
              <a:defRPr/>
            </a:pPr>
            <a:endParaRPr lang="en-US" altLang="en-US" sz="2800" b="1" dirty="0">
              <a:solidFill>
                <a:srgbClr val="FFFF00"/>
              </a:solidFill>
              <a:ea typeface="ＭＳ Ｐゴシック" panose="020B0600070205080204" pitchFamily="34" charset="-128"/>
            </a:endParaRPr>
          </a:p>
        </p:txBody>
      </p:sp>
    </p:spTree>
    <p:extLst>
      <p:ext uri="{BB962C8B-B14F-4D97-AF65-F5344CB8AC3E}">
        <p14:creationId xmlns:p14="http://schemas.microsoft.com/office/powerpoint/2010/main" val="3197896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2996" y="410043"/>
            <a:ext cx="9325031" cy="1527615"/>
          </a:xfrm>
          <a:solidFill>
            <a:srgbClr val="0070C0"/>
          </a:solidFill>
        </p:spPr>
        <p:txBody>
          <a:bodyPr/>
          <a:lstStyle/>
          <a:p>
            <a:pPr>
              <a:defRPr/>
            </a:pPr>
            <a:r>
              <a:rPr lang="en-US" altLang="en-US" dirty="0">
                <a:solidFill>
                  <a:srgbClr val="FFFF00"/>
                </a:solidFill>
                <a:ea typeface="ＭＳ Ｐゴシック" panose="020B0600070205080204" pitchFamily="34" charset="-128"/>
              </a:rPr>
              <a:t>Your Theory – My Theory</a:t>
            </a:r>
            <a:br>
              <a:rPr lang="en-US" altLang="en-US" dirty="0">
                <a:solidFill>
                  <a:srgbClr val="FFFF00"/>
                </a:solidFill>
                <a:ea typeface="ＭＳ Ｐゴシック" panose="020B0600070205080204" pitchFamily="34" charset="-128"/>
              </a:rPr>
            </a:br>
            <a:r>
              <a:rPr lang="en-US" altLang="en-US" sz="3200" dirty="0">
                <a:ea typeface="ＭＳ Ｐゴシック" panose="020B0600070205080204" pitchFamily="34" charset="-128"/>
              </a:rPr>
              <a:t>A General Approach to Any Problem</a:t>
            </a:r>
          </a:p>
        </p:txBody>
      </p:sp>
      <p:sp>
        <p:nvSpPr>
          <p:cNvPr id="294915" name="TextBox 2"/>
          <p:cNvSpPr txBox="1">
            <a:spLocks noChangeArrowheads="1"/>
          </p:cNvSpPr>
          <p:nvPr/>
        </p:nvSpPr>
        <p:spPr bwMode="auto">
          <a:xfrm>
            <a:off x="715923" y="2667664"/>
            <a:ext cx="11282290" cy="3539430"/>
          </a:xfrm>
          <a:prstGeom prst="rect">
            <a:avLst/>
          </a:prstGeom>
          <a:noFill/>
          <a:ln w="9525">
            <a:noFill/>
            <a:miter lim="800000"/>
            <a:headEnd/>
            <a:tailEnd/>
          </a:ln>
        </p:spPr>
        <p:txBody>
          <a:bodyPr wrap="squar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sz="3200" dirty="0">
                <a:effectLst>
                  <a:outerShdw blurRad="38100" dist="38100" dir="2700000" algn="tl">
                    <a:srgbClr val="000000"/>
                  </a:outerShdw>
                </a:effectLst>
              </a:rPr>
              <a:t>You’ve got an idea, I’ve got an idea, either one might work. Let’s test them out! </a:t>
            </a:r>
          </a:p>
          <a:p>
            <a:pPr>
              <a:defRPr/>
            </a:pPr>
            <a:endParaRPr lang="en-US" altLang="en-US" sz="3200" dirty="0">
              <a:effectLst>
                <a:outerShdw blurRad="38100" dist="38100" dir="2700000" algn="tl">
                  <a:srgbClr val="000000"/>
                </a:outerShdw>
              </a:effectLst>
            </a:endParaRPr>
          </a:p>
          <a:p>
            <a:pPr>
              <a:defRPr/>
            </a:pPr>
            <a:r>
              <a:rPr lang="en-US" altLang="en-US" sz="3200" dirty="0">
                <a:effectLst>
                  <a:outerShdw blurRad="38100" dist="38100" dir="2700000" algn="tl">
                    <a:srgbClr val="000000"/>
                  </a:outerShdw>
                </a:effectLst>
              </a:rPr>
              <a:t>Before we start, how will we know if something is working or not?</a:t>
            </a:r>
          </a:p>
          <a:p>
            <a:pPr>
              <a:defRPr/>
            </a:pPr>
            <a:endParaRPr lang="en-US" altLang="en-US" sz="3200" dirty="0">
              <a:effectLst>
                <a:outerShdw blurRad="38100" dist="38100" dir="2700000" algn="tl">
                  <a:srgbClr val="000000"/>
                </a:outerShdw>
              </a:effectLst>
            </a:endParaRPr>
          </a:p>
          <a:p>
            <a:pPr>
              <a:defRPr/>
            </a:pPr>
            <a:r>
              <a:rPr lang="en-US" altLang="en-US" sz="3200" dirty="0">
                <a:effectLst>
                  <a:outerShdw blurRad="38100" dist="38100" dir="2700000" algn="tl">
                    <a:srgbClr val="000000"/>
                  </a:outerShdw>
                </a:effectLst>
              </a:rPr>
              <a:t>We’ll stick with the winners and get rid of the losers</a:t>
            </a:r>
          </a:p>
        </p:txBody>
      </p:sp>
    </p:spTree>
    <p:extLst>
      <p:ext uri="{BB962C8B-B14F-4D97-AF65-F5344CB8AC3E}">
        <p14:creationId xmlns:p14="http://schemas.microsoft.com/office/powerpoint/2010/main" val="41327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591" y="344729"/>
            <a:ext cx="9325031" cy="1527615"/>
          </a:xfrm>
          <a:solidFill>
            <a:srgbClr val="0070C0"/>
          </a:solidFill>
        </p:spPr>
        <p:txBody>
          <a:bodyPr/>
          <a:lstStyle/>
          <a:p>
            <a:pPr>
              <a:defRPr/>
            </a:pPr>
            <a:r>
              <a:rPr lang="en-US" altLang="en-US" dirty="0">
                <a:solidFill>
                  <a:srgbClr val="FFFF00"/>
                </a:solidFill>
                <a:ea typeface="ＭＳ Ｐゴシック" panose="020B0600070205080204" pitchFamily="34" charset="-128"/>
              </a:rPr>
              <a:t>Your Theory – My Theory</a:t>
            </a:r>
            <a:br>
              <a:rPr lang="en-US" altLang="en-US" dirty="0">
                <a:solidFill>
                  <a:srgbClr val="FFFF00"/>
                </a:solidFill>
                <a:ea typeface="ＭＳ Ｐゴシック" panose="020B0600070205080204" pitchFamily="34" charset="-128"/>
              </a:rPr>
            </a:br>
            <a:r>
              <a:rPr lang="en-US" altLang="en-US" sz="3200" dirty="0">
                <a:solidFill>
                  <a:srgbClr val="00B0F0"/>
                </a:solidFill>
                <a:ea typeface="ＭＳ Ｐゴシック" panose="020B0600070205080204" pitchFamily="34" charset="-128"/>
              </a:rPr>
              <a:t>A Script for Theory Assessment</a:t>
            </a:r>
          </a:p>
        </p:txBody>
      </p:sp>
      <p:sp>
        <p:nvSpPr>
          <p:cNvPr id="294915" name="TextBox 2"/>
          <p:cNvSpPr txBox="1">
            <a:spLocks noChangeArrowheads="1"/>
          </p:cNvSpPr>
          <p:nvPr/>
        </p:nvSpPr>
        <p:spPr bwMode="auto">
          <a:xfrm>
            <a:off x="576775" y="2286001"/>
            <a:ext cx="10944665" cy="4154984"/>
          </a:xfrm>
          <a:prstGeom prst="rect">
            <a:avLst/>
          </a:prstGeom>
          <a:noFill/>
          <a:ln w="9525">
            <a:noFill/>
            <a:miter lim="800000"/>
            <a:headEnd/>
            <a:tailEnd/>
          </a:ln>
        </p:spPr>
        <p:txBody>
          <a:bodyPr wrap="squar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r>
              <a:rPr lang="en-US" altLang="en-US" dirty="0">
                <a:effectLst>
                  <a:outerShdw blurRad="38100" dist="38100" dir="2700000" algn="tl">
                    <a:srgbClr val="000000"/>
                  </a:outerShdw>
                </a:effectLst>
              </a:rPr>
              <a:t>Identify the “theory” – why do you think this is happening? How did it get this way?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Are you ready to hear my theory? Can you tell me your theory?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How did </a:t>
            </a:r>
            <a:r>
              <a:rPr lang="en-US" altLang="en-US" i="1" dirty="0">
                <a:effectLst>
                  <a:outerShdw blurRad="38100" dist="38100" dir="2700000" algn="tl">
                    <a:srgbClr val="000000"/>
                  </a:outerShdw>
                </a:effectLst>
              </a:rPr>
              <a:t>you</a:t>
            </a:r>
            <a:r>
              <a:rPr lang="en-US" altLang="en-US" dirty="0">
                <a:effectLst>
                  <a:outerShdw blurRad="38100" dist="38100" dir="2700000" algn="tl">
                    <a:srgbClr val="000000"/>
                  </a:outerShdw>
                </a:effectLst>
              </a:rPr>
              <a:t> reach this theory? Any evidence? What’s “good” about your theory?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How did </a:t>
            </a:r>
            <a:r>
              <a:rPr lang="en-US" altLang="en-US" i="1" dirty="0">
                <a:effectLst>
                  <a:outerShdw blurRad="38100" dist="38100" dir="2700000" algn="tl">
                    <a:srgbClr val="000000"/>
                  </a:outerShdw>
                </a:effectLst>
              </a:rPr>
              <a:t>I</a:t>
            </a:r>
            <a:r>
              <a:rPr lang="en-US" altLang="en-US" dirty="0">
                <a:effectLst>
                  <a:outerShdw blurRad="38100" dist="38100" dir="2700000" algn="tl">
                    <a:srgbClr val="000000"/>
                  </a:outerShdw>
                </a:effectLst>
              </a:rPr>
              <a:t> reach this theory? My evidence? What’s wrong with my theory?</a:t>
            </a:r>
          </a:p>
          <a:p>
            <a:pPr>
              <a:defRPr/>
            </a:pPr>
            <a:endParaRPr lang="en-US" altLang="en-US" dirty="0">
              <a:effectLst>
                <a:outerShdw blurRad="38100" dist="38100" dir="2700000" algn="tl">
                  <a:srgbClr val="000000"/>
                </a:outerShdw>
              </a:effectLst>
            </a:endParaRPr>
          </a:p>
          <a:p>
            <a:pPr>
              <a:defRPr/>
            </a:pPr>
            <a:r>
              <a:rPr lang="en-US" altLang="en-US" dirty="0">
                <a:effectLst>
                  <a:outerShdw blurRad="38100" dist="38100" dir="2700000" algn="tl">
                    <a:srgbClr val="000000"/>
                  </a:outerShdw>
                </a:effectLst>
              </a:rPr>
              <a:t>How can we test your theory? My theory?</a:t>
            </a:r>
          </a:p>
        </p:txBody>
      </p:sp>
    </p:spTree>
    <p:extLst>
      <p:ext uri="{BB962C8B-B14F-4D97-AF65-F5344CB8AC3E}">
        <p14:creationId xmlns:p14="http://schemas.microsoft.com/office/powerpoint/2010/main" val="1313329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14AB85-B0C1-81C6-F6B5-EE325A3604B7}"/>
              </a:ext>
            </a:extLst>
          </p:cNvPr>
          <p:cNvSpPr txBox="1"/>
          <p:nvPr/>
        </p:nvSpPr>
        <p:spPr>
          <a:xfrm>
            <a:off x="623870" y="1764390"/>
            <a:ext cx="11125200" cy="4339650"/>
          </a:xfrm>
          <a:prstGeom prst="rect">
            <a:avLst/>
          </a:prstGeom>
          <a:noFill/>
        </p:spPr>
        <p:txBody>
          <a:bodyPr wrap="square" rtlCol="0">
            <a:spAutoFit/>
          </a:bodyPr>
          <a:lstStyle/>
          <a:p>
            <a:endParaRPr lang="en-US" sz="24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When someone – anyone – is acting out of emotion, our job is to shut up and listen and wait. Our job is not to help them reflect and respond.</a:t>
            </a:r>
          </a:p>
          <a:p>
            <a:endParaRPr lang="en-US" sz="28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We cannot logic emotions – doing so will likely make things worse.</a:t>
            </a:r>
          </a:p>
          <a:p>
            <a:endParaRPr lang="en-US" sz="2800" b="1" dirty="0">
              <a:effectLst>
                <a:outerShdw blurRad="38100" dist="38100" dir="2700000" algn="tl">
                  <a:srgbClr val="000000">
                    <a:alpha val="43137"/>
                  </a:srgbClr>
                </a:outerShdw>
              </a:effectLst>
            </a:endParaRPr>
          </a:p>
          <a:p>
            <a:r>
              <a:rPr lang="en-US" sz="2800" b="1" dirty="0">
                <a:effectLst>
                  <a:outerShdw blurRad="38100" dist="38100" dir="2700000" algn="tl">
                    <a:srgbClr val="000000">
                      <a:alpha val="43137"/>
                    </a:srgbClr>
                  </a:outerShdw>
                </a:effectLst>
              </a:rPr>
              <a:t>We need to avoid the trap of offering solutions during times of upset. And wait.</a:t>
            </a:r>
          </a:p>
        </p:txBody>
      </p:sp>
      <p:sp>
        <p:nvSpPr>
          <p:cNvPr id="2" name="TextBox 1">
            <a:extLst>
              <a:ext uri="{FF2B5EF4-FFF2-40B4-BE49-F238E27FC236}">
                <a16:creationId xmlns:a16="http://schemas.microsoft.com/office/drawing/2014/main" id="{DAF2D791-CAAB-79D2-6163-26B2255288D2}"/>
              </a:ext>
            </a:extLst>
          </p:cNvPr>
          <p:cNvSpPr txBox="1"/>
          <p:nvPr/>
        </p:nvSpPr>
        <p:spPr>
          <a:xfrm>
            <a:off x="623870" y="133174"/>
            <a:ext cx="10944259" cy="1631216"/>
          </a:xfrm>
          <a:prstGeom prst="rect">
            <a:avLst/>
          </a:prstGeom>
          <a:solidFill>
            <a:schemeClr val="tx1"/>
          </a:solidFill>
          <a:ln w="50800">
            <a:solidFill>
              <a:srgbClr val="FFC000"/>
            </a:solidFill>
          </a:ln>
        </p:spPr>
        <p:txBody>
          <a:bodyPr wrap="square" rtlCol="0">
            <a:spAutoFit/>
          </a:bodyPr>
          <a:lstStyle/>
          <a:p>
            <a:endParaRPr lang="en-US" dirty="0">
              <a:latin typeface="Californian FB" panose="0207040306080B030204" pitchFamily="18" charset="0"/>
            </a:endParaRPr>
          </a:p>
          <a:p>
            <a:r>
              <a:rPr lang="en-US" sz="3200" b="1" dirty="0">
                <a:solidFill>
                  <a:schemeClr val="tx1">
                    <a:lumMod val="10000"/>
                  </a:schemeClr>
                </a:solidFill>
                <a:latin typeface="Californian FB" panose="0207040306080B030204" pitchFamily="18" charset="0"/>
              </a:rPr>
              <a:t>Fighting emotion with logic is like bringing a calculator to</a:t>
            </a:r>
          </a:p>
          <a:p>
            <a:r>
              <a:rPr lang="en-US" sz="3200" b="1" dirty="0">
                <a:solidFill>
                  <a:schemeClr val="tx1">
                    <a:lumMod val="10000"/>
                  </a:schemeClr>
                </a:solidFill>
                <a:latin typeface="Californian FB" panose="0207040306080B030204" pitchFamily="18" charset="0"/>
              </a:rPr>
              <a:t>a knife fight.</a:t>
            </a:r>
          </a:p>
          <a:p>
            <a:r>
              <a:rPr lang="en-US" dirty="0">
                <a:solidFill>
                  <a:schemeClr val="tx1">
                    <a:lumMod val="10000"/>
                  </a:schemeClr>
                </a:solidFill>
                <a:latin typeface="Californian FB" panose="0207040306080B030204" pitchFamily="18" charset="0"/>
              </a:rPr>
              <a:t>										- Josh Sundquist</a:t>
            </a:r>
          </a:p>
        </p:txBody>
      </p:sp>
    </p:spTree>
    <p:extLst>
      <p:ext uri="{BB962C8B-B14F-4D97-AF65-F5344CB8AC3E}">
        <p14:creationId xmlns:p14="http://schemas.microsoft.com/office/powerpoint/2010/main" val="126980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0516" y="-15430"/>
            <a:ext cx="9642764"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AEAEA"/>
              </a:solidFill>
              <a:effectLst>
                <a:outerShdw blurRad="50800" dist="38100" dir="2700000" algn="tl" rotWithShape="0">
                  <a:srgbClr val="000000">
                    <a:alpha val="43000"/>
                  </a:srgbClr>
                </a:outerShdw>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FFFF00"/>
                </a:solid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p:txBody>
      </p:sp>
      <p:sp>
        <p:nvSpPr>
          <p:cNvPr id="3" name="Title 2">
            <a:extLst>
              <a:ext uri="{FF2B5EF4-FFF2-40B4-BE49-F238E27FC236}">
                <a16:creationId xmlns:a16="http://schemas.microsoft.com/office/drawing/2014/main" id="{4CAC97BC-A43F-0C1A-B89D-23CA9A3773AA}"/>
              </a:ext>
            </a:extLst>
          </p:cNvPr>
          <p:cNvSpPr>
            <a:spLocks noGrp="1"/>
          </p:cNvSpPr>
          <p:nvPr>
            <p:ph type="title"/>
          </p:nvPr>
        </p:nvSpPr>
        <p:spPr>
          <a:xfrm>
            <a:off x="611716" y="190500"/>
            <a:ext cx="10968567" cy="1143000"/>
          </a:xfrm>
          <a:solidFill>
            <a:srgbClr val="FFC000"/>
          </a:solidFill>
        </p:spPr>
        <p:txBody>
          <a:bodyPr/>
          <a:lstStyle/>
          <a:p>
            <a:pPr marL="0" marR="0" lvl="0" indent="0" defTabSz="914400" rtl="0" eaLnBrk="1" fontAlgn="auto" latinLnBrk="0" hangingPunct="1">
              <a:lnSpc>
                <a:spcPct val="100000"/>
              </a:lnSpc>
              <a:spcBef>
                <a:spcPts val="0"/>
              </a:spcBef>
              <a:spcAft>
                <a:spcPts val="0"/>
              </a:spcAft>
              <a:tabLst/>
              <a:defRPr/>
            </a:pPr>
            <a:r>
              <a:rPr kumimoji="0" lang="en-US" sz="28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Foundational Assumptions About the Purpose of Professional Involvement in the Lives of People with Brain Injury:</a:t>
            </a:r>
            <a:endParaRPr lang="en-US" sz="2800" dirty="0">
              <a:solidFill>
                <a:schemeClr val="tx1"/>
              </a:solidFill>
            </a:endParaRPr>
          </a:p>
        </p:txBody>
      </p:sp>
      <p:sp>
        <p:nvSpPr>
          <p:cNvPr id="4" name="Content Placeholder 3">
            <a:extLst>
              <a:ext uri="{FF2B5EF4-FFF2-40B4-BE49-F238E27FC236}">
                <a16:creationId xmlns:a16="http://schemas.microsoft.com/office/drawing/2014/main" id="{D77059BF-213C-52B4-93E5-B01942291DC1}"/>
              </a:ext>
            </a:extLst>
          </p:cNvPr>
          <p:cNvSpPr>
            <a:spLocks noGrp="1"/>
          </p:cNvSpPr>
          <p:nvPr>
            <p:ph idx="1"/>
          </p:nvPr>
        </p:nvSpPr>
        <p:spPr>
          <a:xfrm>
            <a:off x="432824" y="1598613"/>
            <a:ext cx="10968567" cy="4497387"/>
          </a:xfrm>
        </p:spPr>
        <p: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rPr>
              <a:t>We need to do more than help people return or improve functions, we need to support people to figure out how to live life meaningfully</a:t>
            </a:r>
            <a:r>
              <a:rPr lang="en-US" sz="2400" b="1" kern="1200" dirty="0">
                <a:solidFill>
                  <a:srgbClr val="EAEAEA"/>
                </a:solidFill>
                <a:effectLst/>
                <a:latin typeface="Arial" pitchFamily="-110" charset="0"/>
                <a:ea typeface="+mn-ea"/>
                <a:cs typeface="+mn-cs"/>
              </a:rPr>
              <a:t>.</a:t>
            </a:r>
            <a:endPar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1200" dirty="0">
              <a:solidFill>
                <a:srgbClr val="EAEAEA"/>
              </a:solidFill>
              <a:effectLst/>
              <a:latin typeface="Arial" pitchFamily="-110" charset="0"/>
              <a:ea typeface="+mn-ea"/>
              <a:cs typeface="+mn-cs"/>
            </a:endParaRPr>
          </a:p>
          <a:p>
            <a:pPr marL="457200" indent="-457200" eaLnBrk="1" fontAlgn="auto" hangingPunct="1">
              <a:spcBef>
                <a:spcPts val="0"/>
              </a:spcBef>
              <a:spcAft>
                <a:spcPts val="0"/>
              </a:spcAft>
              <a:buClrTx/>
              <a:buSzTx/>
              <a:buFont typeface="Arial" panose="020B0604020202020204" pitchFamily="34" charset="0"/>
              <a:buChar char="•"/>
              <a:defRPr/>
            </a:pPr>
            <a:r>
              <a:rPr lang="en-US" sz="2400" b="1" kern="1200" dirty="0">
                <a:solidFill>
                  <a:srgbClr val="EAEAEA"/>
                </a:solidFill>
                <a:effectLst/>
                <a:latin typeface="Arial" pitchFamily="-110" charset="0"/>
                <a:ea typeface="+mn-ea"/>
                <a:cs typeface="+mn-cs"/>
              </a:rPr>
              <a:t>We professionals are just a tiny part of a larger life so we should behave with that fact in mind.</a:t>
            </a:r>
            <a:endPar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rPr>
              <a:t>As professionals our relationships are asymmetrical and nearly always short-term; therefore, it is critical to establish a respectful relationship that is sensitive to the reality that our job is to prepare people for life long after we’re out of the picture.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rPr>
              <a:t>In other words: Our jobs are to teach people how to figure out ways live a life of meaning - using whatever individual competencies and interpersonal supports that they’ve got.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endParaRPr lang="en-US" dirty="0"/>
          </a:p>
        </p:txBody>
      </p:sp>
    </p:spTree>
    <p:extLst>
      <p:ext uri="{BB962C8B-B14F-4D97-AF65-F5344CB8AC3E}">
        <p14:creationId xmlns:p14="http://schemas.microsoft.com/office/powerpoint/2010/main" val="511046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0516" y="0"/>
            <a:ext cx="9642764"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AEAEA"/>
              </a:solidFill>
              <a:effectLst>
                <a:outerShdw blurRad="50800" dist="38100" dir="2700000" algn="tl" rotWithShape="0">
                  <a:srgbClr val="000000">
                    <a:alpha val="43000"/>
                  </a:srgbClr>
                </a:outerShdw>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FFFF00"/>
                </a:solid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p:txBody>
      </p:sp>
      <p:sp>
        <p:nvSpPr>
          <p:cNvPr id="3" name="Title 2">
            <a:extLst>
              <a:ext uri="{FF2B5EF4-FFF2-40B4-BE49-F238E27FC236}">
                <a16:creationId xmlns:a16="http://schemas.microsoft.com/office/drawing/2014/main" id="{4CAC97BC-A43F-0C1A-B89D-23CA9A3773AA}"/>
              </a:ext>
            </a:extLst>
          </p:cNvPr>
          <p:cNvSpPr>
            <a:spLocks noGrp="1"/>
          </p:cNvSpPr>
          <p:nvPr>
            <p:ph type="title"/>
          </p:nvPr>
        </p:nvSpPr>
        <p:spPr>
          <a:xfrm>
            <a:off x="611716" y="260128"/>
            <a:ext cx="10968567" cy="1143000"/>
          </a:xfrm>
          <a:solidFill>
            <a:srgbClr val="FFC000"/>
          </a:solidFill>
        </p:spPr>
        <p:txBody>
          <a:bodyPr/>
          <a:lstStyle/>
          <a:p>
            <a:pPr marL="0" marR="0" lvl="0" indent="0" defTabSz="914400" rtl="0" eaLnBrk="1" fontAlgn="auto" latinLnBrk="0" hangingPunct="1">
              <a:lnSpc>
                <a:spcPct val="100000"/>
              </a:lnSpc>
              <a:spcBef>
                <a:spcPts val="0"/>
              </a:spcBef>
              <a:spcAft>
                <a:spcPts val="0"/>
              </a:spcAft>
              <a:tabLst/>
              <a:defRPr/>
            </a:pPr>
            <a:r>
              <a:rPr lang="en-US" sz="3600" kern="1200" dirty="0">
                <a:solidFill>
                  <a:schemeClr val="tx1"/>
                </a:solidFill>
                <a:effectLst>
                  <a:outerShdw blurRad="50800" dist="38100" dir="2700000" algn="tl" rotWithShape="0">
                    <a:srgbClr val="000000">
                      <a:alpha val="43000"/>
                    </a:srgbClr>
                  </a:outerShdw>
                </a:effectLst>
                <a:latin typeface="Arial" pitchFamily="-110" charset="0"/>
                <a:ea typeface="+mn-ea"/>
                <a:cs typeface="+mn-cs"/>
              </a:rPr>
              <a:t>Implication</a:t>
            </a:r>
            <a:r>
              <a:rPr kumimoji="0" lang="en-US" sz="36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s:</a:t>
            </a:r>
            <a:br>
              <a:rPr kumimoji="0" lang="en-US" sz="36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br>
            <a:r>
              <a:rPr kumimoji="0" lang="en-US" sz="20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a:t>
            </a:r>
            <a:r>
              <a:rPr lang="en-US" sz="2000" kern="1200" dirty="0">
                <a:solidFill>
                  <a:schemeClr val="tx1"/>
                </a:solidFill>
                <a:effectLst>
                  <a:outerShdw blurRad="50800" dist="38100" dir="2700000" algn="tl" rotWithShape="0">
                    <a:srgbClr val="000000">
                      <a:alpha val="43000"/>
                    </a:srgbClr>
                  </a:outerShdw>
                </a:effectLst>
                <a:latin typeface="Arial" pitchFamily="-110" charset="0"/>
                <a:ea typeface="+mn-ea"/>
                <a:cs typeface="+mn-cs"/>
              </a:rPr>
              <a:t>These will </a:t>
            </a:r>
            <a:r>
              <a:rPr kumimoji="0" lang="en-US" sz="20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likely make some folks in this room pretty f***</a:t>
            </a:r>
            <a:r>
              <a:rPr kumimoji="0" lang="en-US" sz="2000" b="1" i="0" u="none" strike="noStrike" kern="1200" cap="none" spc="0" normalizeH="0" baseline="0" noProof="0" dirty="0" err="1">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kng</a:t>
            </a:r>
            <a:r>
              <a:rPr kumimoji="0" lang="en-US" sz="20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 angry)</a:t>
            </a:r>
            <a:endParaRPr lang="en-US" sz="2000" dirty="0">
              <a:solidFill>
                <a:schemeClr val="tx1"/>
              </a:solidFill>
            </a:endParaRPr>
          </a:p>
        </p:txBody>
      </p:sp>
      <p:sp>
        <p:nvSpPr>
          <p:cNvPr id="4" name="Content Placeholder 3">
            <a:extLst>
              <a:ext uri="{FF2B5EF4-FFF2-40B4-BE49-F238E27FC236}">
                <a16:creationId xmlns:a16="http://schemas.microsoft.com/office/drawing/2014/main" id="{D77059BF-213C-52B4-93E5-B01942291DC1}"/>
              </a:ext>
            </a:extLst>
          </p:cNvPr>
          <p:cNvSpPr>
            <a:spLocks noGrp="1"/>
          </p:cNvSpPr>
          <p:nvPr>
            <p:ph idx="1"/>
          </p:nvPr>
        </p:nvSpPr>
        <p:spPr>
          <a:xfrm>
            <a:off x="408702" y="1663256"/>
            <a:ext cx="10968567" cy="2409183"/>
          </a:xfrm>
        </p:spPr>
        <p:txBody>
          <a:bodyPr/>
          <a:lstStyle/>
          <a:p>
            <a:pPr marL="0" indent="0">
              <a:buNone/>
            </a:pPr>
            <a:r>
              <a:rPr lang="en-US" sz="3400" b="1" kern="1200" dirty="0">
                <a:solidFill>
                  <a:srgbClr val="FFFF00"/>
                </a:solidFill>
                <a:effectLst/>
                <a:latin typeface="Arial" pitchFamily="-110" charset="0"/>
                <a:ea typeface="+mn-ea"/>
                <a:cs typeface="+mn-cs"/>
              </a:rPr>
              <a:t>For Professionals</a:t>
            </a:r>
            <a:r>
              <a:rPr lang="en-US" sz="3400" b="1" kern="1200" dirty="0">
                <a:solidFill>
                  <a:srgbClr val="EAEAEA"/>
                </a:solidFill>
                <a:effectLst/>
                <a:latin typeface="Arial" pitchFamily="-110" charset="0"/>
                <a:ea typeface="+mn-ea"/>
                <a:cs typeface="+mn-cs"/>
              </a:rPr>
              <a:t>: </a:t>
            </a:r>
            <a:r>
              <a:rPr kumimoji="0" lang="en-US" sz="3400" b="1" i="0" u="none" strike="noStrike" kern="1200" cap="none" spc="0" normalizeH="0" baseline="0" noProof="0" dirty="0">
                <a:ln>
                  <a:noFill/>
                </a:ln>
                <a:solidFill>
                  <a:srgbClr val="EAEAEA"/>
                </a:solidFill>
                <a:effectLst/>
                <a:uLnTx/>
                <a:uFillTx/>
                <a:latin typeface="Arial" pitchFamily="-110" charset="0"/>
                <a:ea typeface="+mn-ea"/>
                <a:cs typeface="+mn-cs"/>
              </a:rPr>
              <a:t>The quality of the relationships that you have with the individual and the people who are helping the person </a:t>
            </a:r>
            <a:r>
              <a:rPr lang="en-US" sz="3400" b="1" kern="1200" dirty="0">
                <a:solidFill>
                  <a:srgbClr val="EAEAEA"/>
                </a:solidFill>
                <a:effectLst/>
                <a:latin typeface="Arial" pitchFamily="-110" charset="0"/>
                <a:ea typeface="+mn-ea"/>
                <a:cs typeface="+mn-cs"/>
              </a:rPr>
              <a:t>are</a:t>
            </a:r>
            <a:r>
              <a:rPr kumimoji="0" lang="en-US" sz="3400" b="1" i="0" u="none" strike="noStrike" kern="1200" cap="none" spc="0" normalizeH="0" baseline="0" noProof="0" dirty="0">
                <a:ln>
                  <a:noFill/>
                </a:ln>
                <a:solidFill>
                  <a:srgbClr val="EAEAEA"/>
                </a:solidFill>
                <a:effectLst/>
                <a:uLnTx/>
                <a:uFillTx/>
                <a:latin typeface="Arial" pitchFamily="-110" charset="0"/>
                <a:ea typeface="+mn-ea"/>
                <a:cs typeface="+mn-cs"/>
              </a:rPr>
              <a:t> far more important than the quality of your</a:t>
            </a:r>
            <a:r>
              <a:rPr lang="en-US" sz="3400" b="1" kern="1200" dirty="0">
                <a:solidFill>
                  <a:srgbClr val="EAEAEA"/>
                </a:solidFill>
                <a:effectLst/>
                <a:latin typeface="Arial" pitchFamily="-110" charset="0"/>
                <a:ea typeface="+mn-ea"/>
                <a:cs typeface="+mn-cs"/>
              </a:rPr>
              <a:t> clinical education,</a:t>
            </a:r>
            <a:r>
              <a:rPr kumimoji="0" lang="en-US" sz="3400" b="1" i="0" u="none" strike="noStrike" kern="1200" cap="none" spc="0" normalizeH="0" baseline="0" noProof="0" dirty="0">
                <a:ln>
                  <a:noFill/>
                </a:ln>
                <a:solidFill>
                  <a:srgbClr val="EAEAEA"/>
                </a:solidFill>
                <a:effectLst/>
                <a:uLnTx/>
                <a:uFillTx/>
                <a:latin typeface="Arial" pitchFamily="-110" charset="0"/>
                <a:ea typeface="+mn-ea"/>
                <a:cs typeface="+mn-cs"/>
              </a:rPr>
              <a:t> clinical insights and intervention ideas. If you don’t act with humility and respect you </a:t>
            </a:r>
            <a:r>
              <a:rPr kumimoji="0" lang="en-US" sz="3400" b="1" i="0" u="none" strike="noStrike" kern="1200" cap="none" spc="0" normalizeH="0" baseline="0" noProof="0" dirty="0" err="1">
                <a:ln>
                  <a:noFill/>
                </a:ln>
                <a:solidFill>
                  <a:srgbClr val="EAEAEA"/>
                </a:solidFill>
                <a:effectLst/>
                <a:uLnTx/>
                <a:uFillTx/>
                <a:latin typeface="Arial" pitchFamily="-110" charset="0"/>
                <a:ea typeface="+mn-ea"/>
                <a:cs typeface="+mn-cs"/>
              </a:rPr>
              <a:t>kinda</a:t>
            </a:r>
            <a:r>
              <a:rPr kumimoji="0" lang="en-US" sz="3400" b="1" i="0" u="none" strike="noStrike" kern="1200" cap="none" spc="0" normalizeH="0" baseline="0" noProof="0" dirty="0">
                <a:ln>
                  <a:noFill/>
                </a:ln>
                <a:solidFill>
                  <a:srgbClr val="EAEAEA"/>
                </a:solidFill>
                <a:effectLst/>
                <a:uLnTx/>
                <a:uFillTx/>
                <a:latin typeface="Arial" pitchFamily="-110" charset="0"/>
                <a:ea typeface="+mn-ea"/>
                <a:cs typeface="+mn-cs"/>
              </a:rPr>
              <a:t> suck and will likely have minimal impact.</a:t>
            </a:r>
          </a:p>
          <a:p>
            <a:pPr marL="0" indent="0">
              <a:buNone/>
            </a:pPr>
            <a:endParaRPr lang="en-US" sz="1800" dirty="0">
              <a:effectLst/>
            </a:endParaRPr>
          </a:p>
          <a:p>
            <a:pPr marL="0" indent="0">
              <a:buNone/>
            </a:pPr>
            <a:r>
              <a:rPr lang="en-US" sz="1800" dirty="0">
                <a:effectLst/>
              </a:rPr>
              <a:t>Barber, J. P., Sharpless, B. A., Klostermann, S., &amp; McCarthy, K. S. (2007). Assessing intervention competence and its relation to therapy outcome: A selected review derived from the outcome literature. </a:t>
            </a:r>
            <a:r>
              <a:rPr lang="en-US" sz="1800" i="1" dirty="0">
                <a:effectLst/>
              </a:rPr>
              <a:t>Professional Psychology: Research and Practice</a:t>
            </a:r>
            <a:r>
              <a:rPr lang="en-US" sz="1800" dirty="0">
                <a:effectLst/>
              </a:rPr>
              <a:t>, </a:t>
            </a:r>
            <a:r>
              <a:rPr lang="en-US" sz="1800" i="1" dirty="0">
                <a:effectLst/>
              </a:rPr>
              <a:t>38</a:t>
            </a:r>
            <a:r>
              <a:rPr lang="en-US" sz="1800" dirty="0">
                <a:effectLst/>
              </a:rPr>
              <a:t>(5), 493.</a:t>
            </a:r>
            <a:endParaRPr kumimoji="0" lang="en-US" sz="1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lvl="0" indent="-457200" eaLnBrk="1" fontAlgn="auto" hangingPunct="1">
              <a:spcBef>
                <a:spcPts val="0"/>
              </a:spcBef>
              <a:spcAft>
                <a:spcPts val="0"/>
              </a:spcAft>
              <a:buClrTx/>
              <a:buSzTx/>
              <a:buFont typeface="Arial" panose="020B0604020202020204" pitchFamily="34" charset="0"/>
              <a:buChar char="•"/>
              <a:defRPr/>
            </a:pPr>
            <a:endParaRPr lang="en-US" sz="2800" b="1" kern="1200" dirty="0">
              <a:solidFill>
                <a:srgbClr val="FFFF00"/>
              </a:solidFill>
              <a:effectLst/>
              <a:latin typeface="Arial" pitchFamily="-110" charset="0"/>
              <a:ea typeface="+mn-ea"/>
              <a:cs typeface="+mn-cs"/>
            </a:endParaRPr>
          </a:p>
        </p:txBody>
      </p:sp>
    </p:spTree>
    <p:extLst>
      <p:ext uri="{BB962C8B-B14F-4D97-AF65-F5344CB8AC3E}">
        <p14:creationId xmlns:p14="http://schemas.microsoft.com/office/powerpoint/2010/main" val="3390042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AC97BC-A43F-0C1A-B89D-23CA9A3773AA}"/>
              </a:ext>
            </a:extLst>
          </p:cNvPr>
          <p:cNvSpPr>
            <a:spLocks noGrp="1"/>
          </p:cNvSpPr>
          <p:nvPr>
            <p:ph type="title"/>
          </p:nvPr>
        </p:nvSpPr>
        <p:spPr>
          <a:xfrm>
            <a:off x="607484" y="230743"/>
            <a:ext cx="10968567" cy="1143000"/>
          </a:xfrm>
          <a:solidFill>
            <a:srgbClr val="FFC000"/>
          </a:solidFill>
        </p:spPr>
        <p:txBody>
          <a:bodyPr/>
          <a:lstStyle/>
          <a:p>
            <a:pPr marL="0" marR="0" lvl="0" indent="0" defTabSz="914400" rtl="0" eaLnBrk="1" fontAlgn="auto" latinLnBrk="0" hangingPunct="1">
              <a:lnSpc>
                <a:spcPct val="100000"/>
              </a:lnSpc>
              <a:spcBef>
                <a:spcPts val="0"/>
              </a:spcBef>
              <a:spcAft>
                <a:spcPts val="0"/>
              </a:spcAft>
              <a:tabLst/>
              <a:defRPr/>
            </a:pPr>
            <a:r>
              <a:rPr lang="en-US" sz="3600" kern="1200" dirty="0" err="1">
                <a:solidFill>
                  <a:schemeClr val="tx1"/>
                </a:solidFill>
                <a:effectLst>
                  <a:outerShdw blurRad="50800" dist="38100" dir="2700000" algn="tl" rotWithShape="0">
                    <a:srgbClr val="000000">
                      <a:alpha val="43000"/>
                    </a:srgbClr>
                  </a:outerShdw>
                </a:effectLst>
                <a:latin typeface="Arial" pitchFamily="-110" charset="0"/>
                <a:ea typeface="+mn-ea"/>
                <a:cs typeface="+mn-cs"/>
              </a:rPr>
              <a:t>Implicatio</a:t>
            </a:r>
            <a:r>
              <a:rPr kumimoji="0" lang="en-US" sz="36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ns:</a:t>
            </a:r>
            <a:endParaRPr lang="en-US" dirty="0">
              <a:solidFill>
                <a:schemeClr val="tx1"/>
              </a:solidFill>
            </a:endParaRPr>
          </a:p>
        </p:txBody>
      </p:sp>
      <p:sp>
        <p:nvSpPr>
          <p:cNvPr id="4" name="Content Placeholder 3">
            <a:extLst>
              <a:ext uri="{FF2B5EF4-FFF2-40B4-BE49-F238E27FC236}">
                <a16:creationId xmlns:a16="http://schemas.microsoft.com/office/drawing/2014/main" id="{D77059BF-213C-52B4-93E5-B01942291DC1}"/>
              </a:ext>
            </a:extLst>
          </p:cNvPr>
          <p:cNvSpPr>
            <a:spLocks noGrp="1"/>
          </p:cNvSpPr>
          <p:nvPr>
            <p:ph idx="1"/>
          </p:nvPr>
        </p:nvSpPr>
        <p:spPr/>
        <p: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endParaRPr lang="en-US" dirty="0"/>
          </a:p>
        </p:txBody>
      </p:sp>
      <p:sp>
        <p:nvSpPr>
          <p:cNvPr id="6" name="TextBox 5">
            <a:extLst>
              <a:ext uri="{FF2B5EF4-FFF2-40B4-BE49-F238E27FC236}">
                <a16:creationId xmlns:a16="http://schemas.microsoft.com/office/drawing/2014/main" id="{DA37BFD3-48EA-26EB-558C-09DBAF859A3B}"/>
              </a:ext>
            </a:extLst>
          </p:cNvPr>
          <p:cNvSpPr txBox="1"/>
          <p:nvPr/>
        </p:nvSpPr>
        <p:spPr>
          <a:xfrm>
            <a:off x="496111" y="1598613"/>
            <a:ext cx="10881158" cy="5293757"/>
          </a:xfrm>
          <a:prstGeom prst="rect">
            <a:avLst/>
          </a:prstGeom>
          <a:noFill/>
        </p:spPr>
        <p:txBody>
          <a:bodyPr wrap="square">
            <a:spAutoFit/>
          </a:bodyPr>
          <a:lstStyle/>
          <a:p>
            <a:pPr eaLnBrk="1" fontAlgn="auto" hangingPunct="1">
              <a:spcBef>
                <a:spcPts val="0"/>
              </a:spcBef>
              <a:spcAft>
                <a:spcPts val="0"/>
              </a:spcAft>
              <a:buClrTx/>
              <a:buSzTx/>
              <a:defRPr/>
            </a:pPr>
            <a:r>
              <a:rPr lang="en-US" sz="3600" b="1" kern="1200" dirty="0">
                <a:solidFill>
                  <a:srgbClr val="FFFF00"/>
                </a:solidFill>
                <a:effectLst/>
                <a:latin typeface="Arial" pitchFamily="-110" charset="0"/>
              </a:rPr>
              <a:t>For Families and Individuals with Brain Injury:</a:t>
            </a:r>
            <a:r>
              <a:rPr lang="en-US" sz="3600" b="1" kern="1200" dirty="0">
                <a:solidFill>
                  <a:srgbClr val="EAEAEA"/>
                </a:solidFill>
                <a:effectLst/>
                <a:latin typeface="Arial" pitchFamily="-110" charset="0"/>
              </a:rPr>
              <a:t> Most professionals have the best intentions and want to help; but most us are </a:t>
            </a:r>
            <a:r>
              <a:rPr lang="en-US" sz="3600" b="1" kern="1200" dirty="0" err="1">
                <a:solidFill>
                  <a:srgbClr val="EAEAEA"/>
                </a:solidFill>
                <a:effectLst/>
                <a:latin typeface="Arial" pitchFamily="-110" charset="0"/>
              </a:rPr>
              <a:t>kinda</a:t>
            </a:r>
            <a:r>
              <a:rPr lang="en-US" sz="3600" b="1" kern="1200" dirty="0">
                <a:solidFill>
                  <a:srgbClr val="EAEAEA"/>
                </a:solidFill>
                <a:effectLst/>
                <a:latin typeface="Arial" pitchFamily="-110" charset="0"/>
              </a:rPr>
              <a:t> winging it. There is no simple solution. There is some evidence to support what we’re doing – but it might not apply. And it’s a good thing when </a:t>
            </a:r>
            <a:r>
              <a:rPr lang="en-US" sz="3600" b="1" dirty="0">
                <a:solidFill>
                  <a:srgbClr val="EAEAEA"/>
                </a:solidFill>
                <a:latin typeface="Arial" pitchFamily="-110" charset="0"/>
              </a:rPr>
              <a:t>we</a:t>
            </a:r>
            <a:r>
              <a:rPr lang="en-US" sz="3600" b="1" kern="1200" dirty="0">
                <a:solidFill>
                  <a:srgbClr val="EAEAEA"/>
                </a:solidFill>
                <a:effectLst/>
                <a:latin typeface="Arial" pitchFamily="-110" charset="0"/>
              </a:rPr>
              <a:t> are honest about winging it. I’m winging it right now. </a:t>
            </a:r>
          </a:p>
          <a:p>
            <a:pPr eaLnBrk="1" fontAlgn="auto" hangingPunct="1">
              <a:spcBef>
                <a:spcPts val="0"/>
              </a:spcBef>
              <a:spcAft>
                <a:spcPts val="0"/>
              </a:spcAft>
              <a:buClrTx/>
              <a:buSzTx/>
              <a:defRPr/>
            </a:pPr>
            <a:endParaRPr lang="en-US" sz="1400" b="1" dirty="0">
              <a:solidFill>
                <a:srgbClr val="EAEAEA"/>
              </a:solidFill>
              <a:effectLst/>
              <a:latin typeface="Arial" pitchFamily="-110" charset="0"/>
            </a:endParaRPr>
          </a:p>
          <a:p>
            <a:pPr eaLnBrk="1" fontAlgn="auto" hangingPunct="1">
              <a:spcBef>
                <a:spcPts val="0"/>
              </a:spcBef>
              <a:spcAft>
                <a:spcPts val="0"/>
              </a:spcAft>
              <a:buClrTx/>
              <a:buSzTx/>
              <a:defRPr/>
            </a:pPr>
            <a:r>
              <a:rPr lang="en-US" dirty="0">
                <a:effectLst/>
              </a:rPr>
              <a:t>McKenna, K., </a:t>
            </a:r>
            <a:r>
              <a:rPr lang="en-US" dirty="0" err="1">
                <a:effectLst/>
              </a:rPr>
              <a:t>Leykum</a:t>
            </a:r>
            <a:r>
              <a:rPr lang="en-US" dirty="0">
                <a:effectLst/>
              </a:rPr>
              <a:t>, L. K., &amp; McDaniel Jr, R. R. (2013). The role of improvising in patient care. </a:t>
            </a:r>
            <a:r>
              <a:rPr lang="en-US" i="1" dirty="0">
                <a:effectLst/>
              </a:rPr>
              <a:t>Health Care Management Review</a:t>
            </a:r>
            <a:r>
              <a:rPr lang="en-US" dirty="0">
                <a:effectLst/>
              </a:rPr>
              <a:t>, </a:t>
            </a:r>
            <a:r>
              <a:rPr lang="en-US" i="1" dirty="0">
                <a:effectLst/>
              </a:rPr>
              <a:t>38</a:t>
            </a:r>
            <a:r>
              <a:rPr lang="en-US" dirty="0">
                <a:effectLst/>
              </a:rPr>
              <a:t>(1), 1-8.</a:t>
            </a:r>
            <a:endParaRPr lang="en-US" b="1" kern="1200" dirty="0">
              <a:solidFill>
                <a:srgbClr val="EAEAEA"/>
              </a:solidFill>
              <a:effectLst/>
              <a:latin typeface="Arial" pitchFamily="-110" charset="0"/>
            </a:endParaRPr>
          </a:p>
        </p:txBody>
      </p:sp>
    </p:spTree>
    <p:extLst>
      <p:ext uri="{BB962C8B-B14F-4D97-AF65-F5344CB8AC3E}">
        <p14:creationId xmlns:p14="http://schemas.microsoft.com/office/powerpoint/2010/main" val="1378623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6979F-AD7A-D416-5656-E6B52D5BBC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06FC01-3754-76A7-6FFF-C14B5AAB39F6}"/>
              </a:ext>
            </a:extLst>
          </p:cNvPr>
          <p:cNvSpPr txBox="1"/>
          <p:nvPr/>
        </p:nvSpPr>
        <p:spPr>
          <a:xfrm>
            <a:off x="1420516" y="0"/>
            <a:ext cx="9642764"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AEAEA"/>
              </a:solidFill>
              <a:effectLst>
                <a:outerShdw blurRad="50800" dist="38100" dir="2700000" algn="tl" rotWithShape="0">
                  <a:srgbClr val="000000">
                    <a:alpha val="43000"/>
                  </a:srgbClr>
                </a:outerShdw>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FFFF00"/>
                </a:solid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p:txBody>
      </p:sp>
      <p:sp>
        <p:nvSpPr>
          <p:cNvPr id="3" name="Title 2">
            <a:extLst>
              <a:ext uri="{FF2B5EF4-FFF2-40B4-BE49-F238E27FC236}">
                <a16:creationId xmlns:a16="http://schemas.microsoft.com/office/drawing/2014/main" id="{E50976E3-C7BC-DE06-41E8-4708B64B0E45}"/>
              </a:ext>
            </a:extLst>
          </p:cNvPr>
          <p:cNvSpPr>
            <a:spLocks noGrp="1"/>
          </p:cNvSpPr>
          <p:nvPr>
            <p:ph type="title"/>
          </p:nvPr>
        </p:nvSpPr>
        <p:spPr>
          <a:xfrm>
            <a:off x="607484" y="227807"/>
            <a:ext cx="10968567" cy="1143000"/>
          </a:xfrm>
          <a:solidFill>
            <a:srgbClr val="FFC000"/>
          </a:solidFill>
        </p:spPr>
        <p:txBody>
          <a:bodyPr/>
          <a:lstStyle/>
          <a:p>
            <a:pPr marL="0" marR="0" lvl="0" indent="0" defTabSz="914400" rtl="0" eaLnBrk="1" fontAlgn="auto" latinLnBrk="0" hangingPunct="1">
              <a:lnSpc>
                <a:spcPct val="100000"/>
              </a:lnSpc>
              <a:spcBef>
                <a:spcPts val="0"/>
              </a:spcBef>
              <a:spcAft>
                <a:spcPts val="0"/>
              </a:spcAft>
              <a:tabLst/>
              <a:defRPr/>
            </a:pPr>
            <a:r>
              <a:rPr lang="en-US" sz="3600" kern="1200" dirty="0">
                <a:solidFill>
                  <a:schemeClr val="tx1"/>
                </a:solidFill>
                <a:effectLst>
                  <a:outerShdw blurRad="50800" dist="38100" dir="2700000" algn="tl" rotWithShape="0">
                    <a:srgbClr val="000000">
                      <a:alpha val="43000"/>
                    </a:srgbClr>
                  </a:outerShdw>
                </a:effectLst>
                <a:latin typeface="Arial" pitchFamily="-110" charset="0"/>
                <a:ea typeface="+mn-ea"/>
                <a:cs typeface="+mn-cs"/>
              </a:rPr>
              <a:t>Implication</a:t>
            </a:r>
            <a:r>
              <a:rPr kumimoji="0" lang="en-US" sz="36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s:</a:t>
            </a:r>
            <a:endParaRPr lang="en-US" sz="2000" dirty="0">
              <a:solidFill>
                <a:schemeClr val="tx1"/>
              </a:solidFill>
            </a:endParaRPr>
          </a:p>
        </p:txBody>
      </p:sp>
      <p:sp>
        <p:nvSpPr>
          <p:cNvPr id="4" name="Content Placeholder 3">
            <a:extLst>
              <a:ext uri="{FF2B5EF4-FFF2-40B4-BE49-F238E27FC236}">
                <a16:creationId xmlns:a16="http://schemas.microsoft.com/office/drawing/2014/main" id="{3BC52543-7027-B8F8-91B9-227CFAF1A2F3}"/>
              </a:ext>
            </a:extLst>
          </p:cNvPr>
          <p:cNvSpPr>
            <a:spLocks noGrp="1"/>
          </p:cNvSpPr>
          <p:nvPr>
            <p:ph idx="1"/>
          </p:nvPr>
        </p:nvSpPr>
        <p:spPr/>
        <p:txBody>
          <a:bodyPr/>
          <a:lstStyle/>
          <a:p>
            <a:pPr marL="0" lvl="0" indent="0" eaLnBrk="1" fontAlgn="auto" hangingPunct="1">
              <a:spcBef>
                <a:spcPts val="0"/>
              </a:spcBef>
              <a:spcAft>
                <a:spcPts val="0"/>
              </a:spcAft>
              <a:buClrTx/>
              <a:buSzTx/>
              <a:buNone/>
              <a:defRPr/>
            </a:pPr>
            <a:r>
              <a:rPr kumimoji="0" lang="en-US" sz="3400" b="1" i="0" u="none" strike="noStrike" kern="1200" cap="none" spc="0" normalizeH="0" baseline="0" noProof="0" dirty="0">
                <a:ln>
                  <a:noFill/>
                </a:ln>
                <a:solidFill>
                  <a:srgbClr val="FFFF00"/>
                </a:solidFill>
                <a:effectLst/>
                <a:uLnTx/>
                <a:uFillTx/>
                <a:latin typeface="Arial" pitchFamily="-110" charset="0"/>
                <a:ea typeface="+mn-ea"/>
                <a:cs typeface="+mn-cs"/>
              </a:rPr>
              <a:t>For Everyone: </a:t>
            </a:r>
            <a:r>
              <a:rPr lang="en-US" sz="3400" b="1" kern="1200" dirty="0">
                <a:solidFill>
                  <a:srgbClr val="EAEAEA"/>
                </a:solidFill>
                <a:effectLst/>
                <a:latin typeface="Arial" pitchFamily="-110" charset="0"/>
                <a:ea typeface="+mn-ea"/>
                <a:cs typeface="+mn-cs"/>
              </a:rPr>
              <a:t>All of us </a:t>
            </a:r>
            <a:r>
              <a:rPr kumimoji="0" lang="en-US" sz="3400" b="1" i="0" u="none" strike="noStrike" kern="1200" cap="none" spc="0" normalizeH="0" baseline="0" noProof="0" dirty="0">
                <a:ln>
                  <a:noFill/>
                </a:ln>
                <a:solidFill>
                  <a:srgbClr val="EAEAEA"/>
                </a:solidFill>
                <a:effectLst/>
                <a:uLnTx/>
                <a:uFillTx/>
                <a:latin typeface="Arial" pitchFamily="-110" charset="0"/>
                <a:ea typeface="+mn-ea"/>
                <a:cs typeface="+mn-cs"/>
              </a:rPr>
              <a:t>are smarter than any one of us. You can have the most impressive credentials in the world, you might care deeply and be committed to making things better; however, if you can’t work with people, you’re fairly superfluous to the creation of positive outcomes. And, if you won’t work together with people who you don’t necessarily like, life will just be worse for </a:t>
            </a:r>
            <a:r>
              <a:rPr lang="en-US" sz="3400" b="1" kern="1200" dirty="0">
                <a:solidFill>
                  <a:srgbClr val="EAEAEA"/>
                </a:solidFill>
                <a:effectLst/>
                <a:latin typeface="Arial" pitchFamily="-110" charset="0"/>
                <a:ea typeface="+mn-ea"/>
                <a:cs typeface="+mn-cs"/>
              </a:rPr>
              <a:t>you and everyone in it</a:t>
            </a:r>
            <a:r>
              <a:rPr kumimoji="0" lang="en-US" sz="3400" b="1" i="0" u="none" strike="noStrike" kern="1200" cap="none" spc="0" normalizeH="0" baseline="0" noProof="0" dirty="0">
                <a:ln>
                  <a:noFill/>
                </a:ln>
                <a:solidFill>
                  <a:srgbClr val="EAEAEA"/>
                </a:solidFill>
                <a:effectLst/>
                <a:uLnTx/>
                <a:uFillTx/>
                <a:latin typeface="Arial" pitchFamily="-110" charset="0"/>
                <a:ea typeface="+mn-ea"/>
                <a:cs typeface="+mn-cs"/>
              </a:rPr>
              <a:t>.</a:t>
            </a:r>
            <a:r>
              <a:rPr lang="en-US" sz="3400" dirty="0">
                <a:effectLst/>
              </a:rPr>
              <a:t> </a:t>
            </a:r>
          </a:p>
          <a:p>
            <a:pPr marL="0" lvl="0" indent="0" eaLnBrk="1" fontAlgn="auto" hangingPunct="1">
              <a:spcBef>
                <a:spcPts val="0"/>
              </a:spcBef>
              <a:spcAft>
                <a:spcPts val="0"/>
              </a:spcAft>
              <a:buClrTx/>
              <a:buSzTx/>
              <a:buNone/>
              <a:defRPr/>
            </a:pPr>
            <a:endParaRPr lang="en-US" sz="3400" dirty="0">
              <a:effectLst/>
            </a:endParaRPr>
          </a:p>
          <a:p>
            <a:pPr marL="0" lvl="0" indent="0" eaLnBrk="1" fontAlgn="auto" hangingPunct="1">
              <a:spcBef>
                <a:spcPts val="0"/>
              </a:spcBef>
              <a:spcAft>
                <a:spcPts val="0"/>
              </a:spcAft>
              <a:buClrTx/>
              <a:buSzTx/>
              <a:buNone/>
              <a:defRPr/>
            </a:pPr>
            <a:r>
              <a:rPr lang="en-US" sz="1800" dirty="0">
                <a:effectLst/>
              </a:rPr>
              <a:t>Johnson, D. W., &amp; Johnson, R. T. (1987). </a:t>
            </a:r>
            <a:r>
              <a:rPr lang="en-US" sz="1800" i="1" dirty="0">
                <a:effectLst/>
              </a:rPr>
              <a:t>Learning together and alone: Cooperative, competitive, and individualistic learning</a:t>
            </a:r>
            <a:r>
              <a:rPr lang="en-US" sz="1800" dirty="0">
                <a:effectLst/>
              </a:rPr>
              <a:t>. Prentice-Hall, Inc.</a:t>
            </a:r>
            <a:endParaRPr kumimoji="0" lang="en-US" sz="1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endParaRPr lang="en-US" dirty="0"/>
          </a:p>
        </p:txBody>
      </p:sp>
    </p:spTree>
    <p:extLst>
      <p:ext uri="{BB962C8B-B14F-4D97-AF65-F5344CB8AC3E}">
        <p14:creationId xmlns:p14="http://schemas.microsoft.com/office/powerpoint/2010/main" val="2495919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72498-3E10-D101-7BDF-340BEC47EC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3383F92-2E20-2F4E-D39B-28316EE12614}"/>
              </a:ext>
            </a:extLst>
          </p:cNvPr>
          <p:cNvSpPr txBox="1"/>
          <p:nvPr/>
        </p:nvSpPr>
        <p:spPr>
          <a:xfrm flipH="1">
            <a:off x="1493520" y="1382286"/>
            <a:ext cx="9204960" cy="4093428"/>
          </a:xfrm>
          <a:prstGeom prst="rect">
            <a:avLst/>
          </a:prstGeom>
          <a:solidFill>
            <a:srgbClr val="FFC000"/>
          </a:solidFill>
        </p:spPr>
        <p:txBody>
          <a:bodyPr wrap="square" rtlCol="0">
            <a:spAutoFit/>
          </a:bodyPr>
          <a:lstStyle/>
          <a:p>
            <a:pPr algn="ctr"/>
            <a:r>
              <a:rPr lang="en-US" sz="4800" b="1" dirty="0">
                <a:solidFill>
                  <a:srgbClr val="FF0000"/>
                </a:solidFill>
              </a:rPr>
              <a:t>ANOTHER CLAUSE IN THE THEORY:</a:t>
            </a:r>
          </a:p>
          <a:p>
            <a:pPr algn="ctr"/>
            <a:endParaRPr lang="en-US" sz="2000" b="1" dirty="0"/>
          </a:p>
          <a:p>
            <a:pPr algn="ctr"/>
            <a:r>
              <a:rPr lang="en-US" sz="3600" b="1" dirty="0"/>
              <a:t>Figuring out life is about figuring out who you are and who you want to be</a:t>
            </a:r>
          </a:p>
          <a:p>
            <a:pPr algn="ctr"/>
            <a:r>
              <a:rPr lang="en-US" sz="3600" b="1" dirty="0"/>
              <a:t>(and this is especially true for people with brain injury)</a:t>
            </a:r>
          </a:p>
        </p:txBody>
      </p:sp>
    </p:spTree>
    <p:extLst>
      <p:ext uri="{BB962C8B-B14F-4D97-AF65-F5344CB8AC3E}">
        <p14:creationId xmlns:p14="http://schemas.microsoft.com/office/powerpoint/2010/main" val="4069324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EF133-98C3-998E-C77B-4FEB09A07FD2}"/>
              </a:ext>
            </a:extLst>
          </p:cNvPr>
          <p:cNvSpPr>
            <a:spLocks noGrp="1"/>
          </p:cNvSpPr>
          <p:nvPr>
            <p:ph type="title"/>
          </p:nvPr>
        </p:nvSpPr>
        <p:spPr/>
        <p:txBody>
          <a:bodyPr/>
          <a:lstStyle/>
          <a:p>
            <a:endParaRPr lang="en-US"/>
          </a:p>
        </p:txBody>
      </p:sp>
      <p:sp>
        <p:nvSpPr>
          <p:cNvPr id="6" name="TextBox 5">
            <a:extLst>
              <a:ext uri="{FF2B5EF4-FFF2-40B4-BE49-F238E27FC236}">
                <a16:creationId xmlns:a16="http://schemas.microsoft.com/office/drawing/2014/main" id="{44A05265-A9FA-9478-7A62-E6BDB19B98B1}"/>
              </a:ext>
            </a:extLst>
          </p:cNvPr>
          <p:cNvSpPr txBox="1"/>
          <p:nvPr/>
        </p:nvSpPr>
        <p:spPr>
          <a:xfrm>
            <a:off x="607485" y="2413337"/>
            <a:ext cx="10968567" cy="2031325"/>
          </a:xfrm>
          <a:prstGeom prst="rect">
            <a:avLst/>
          </a:prstGeom>
          <a:solidFill>
            <a:schemeClr val="accent3">
              <a:lumMod val="60000"/>
              <a:lumOff val="40000"/>
            </a:schemeClr>
          </a:solidFill>
          <a:ln w="47625">
            <a:solidFill>
              <a:srgbClr val="FFC000"/>
            </a:solidFill>
          </a:ln>
        </p:spPr>
        <p:txBody>
          <a:bodyPr wrap="square">
            <a:spAutoFit/>
          </a:bodyPr>
          <a:lstStyle/>
          <a:p>
            <a:r>
              <a:rPr lang="en-US" sz="2800" b="1" dirty="0">
                <a:solidFill>
                  <a:schemeClr val="tx1">
                    <a:lumMod val="10000"/>
                  </a:schemeClr>
                </a:solidFill>
                <a:latin typeface="Californian FB" panose="0207040306080B030204" pitchFamily="18" charset="0"/>
              </a:rPr>
              <a:t>To live is to choose. </a:t>
            </a:r>
          </a:p>
          <a:p>
            <a:r>
              <a:rPr lang="en-US" sz="2800" b="1" dirty="0">
                <a:solidFill>
                  <a:schemeClr val="tx1">
                    <a:lumMod val="10000"/>
                  </a:schemeClr>
                </a:solidFill>
                <a:latin typeface="Californian FB" panose="0207040306080B030204" pitchFamily="18" charset="0"/>
              </a:rPr>
              <a:t>But to choose well, you must know who you are and what you stand for, where you want to go, and why you want to get there.</a:t>
            </a:r>
          </a:p>
          <a:p>
            <a:endParaRPr lang="en-US" sz="2400" b="1" dirty="0">
              <a:solidFill>
                <a:schemeClr val="tx1">
                  <a:lumMod val="10000"/>
                </a:schemeClr>
              </a:solidFill>
              <a:effectLst>
                <a:outerShdw blurRad="38100" dist="38100" dir="2700000" algn="tl">
                  <a:srgbClr val="000000">
                    <a:alpha val="43137"/>
                  </a:srgbClr>
                </a:outerShdw>
              </a:effectLst>
              <a:latin typeface="Californian FB" panose="0207040306080B030204" pitchFamily="18" charset="0"/>
            </a:endParaRPr>
          </a:p>
          <a:p>
            <a:pPr algn="ctr"/>
            <a:r>
              <a:rPr lang="en-US" b="1" dirty="0">
                <a:solidFill>
                  <a:schemeClr val="tx1">
                    <a:lumMod val="10000"/>
                  </a:schemeClr>
                </a:solidFill>
                <a:latin typeface="Californian FB" panose="0207040306080B030204" pitchFamily="18" charset="0"/>
              </a:rPr>
              <a:t>                                                                                                                                    - Kofi Annan</a:t>
            </a:r>
          </a:p>
        </p:txBody>
      </p:sp>
    </p:spTree>
    <p:extLst>
      <p:ext uri="{BB962C8B-B14F-4D97-AF65-F5344CB8AC3E}">
        <p14:creationId xmlns:p14="http://schemas.microsoft.com/office/powerpoint/2010/main" val="1334406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4" y="0"/>
            <a:ext cx="10968567" cy="1143000"/>
          </a:xfrm>
        </p:spPr>
        <p:txBody>
          <a:bodyPr/>
          <a:lstStyle/>
          <a:p>
            <a:pPr algn="ctr">
              <a:defRPr/>
            </a:pPr>
            <a:r>
              <a:rPr lang="en-US" altLang="en-US" b="1" dirty="0">
                <a:latin typeface="+mn-lt"/>
                <a:ea typeface="ＭＳ Ｐゴシック" panose="020B0600070205080204" pitchFamily="34" charset="-128"/>
              </a:rPr>
              <a:t>An Unspoken Reality</a:t>
            </a:r>
          </a:p>
        </p:txBody>
      </p:sp>
      <p:sp>
        <p:nvSpPr>
          <p:cNvPr id="3" name="Content Placeholder 2"/>
          <p:cNvSpPr>
            <a:spLocks noGrp="1"/>
          </p:cNvSpPr>
          <p:nvPr>
            <p:ph idx="1"/>
          </p:nvPr>
        </p:nvSpPr>
        <p:spPr>
          <a:xfrm>
            <a:off x="430203" y="971882"/>
            <a:ext cx="10968567" cy="4497387"/>
          </a:xfrm>
        </p:spPr>
        <p:txBody>
          <a:bodyPr>
            <a:noAutofit/>
          </a:bodyPr>
          <a:lstStyle/>
          <a:p>
            <a:pPr>
              <a:defRPr/>
            </a:pPr>
            <a:r>
              <a:rPr lang="en-US" altLang="en-US" b="1" dirty="0">
                <a:ea typeface="ＭＳ Ｐゴシック" panose="020B0600070205080204" pitchFamily="34" charset="-128"/>
              </a:rPr>
              <a:t>Once you enter any kind of helping setting, you lose </a:t>
            </a:r>
            <a:r>
              <a:rPr lang="en-US" altLang="en-US" b="1" i="1" dirty="0">
                <a:ea typeface="ＭＳ Ｐゴシック" panose="020B0600070205080204" pitchFamily="34" charset="-128"/>
              </a:rPr>
              <a:t>your</a:t>
            </a:r>
            <a:r>
              <a:rPr lang="en-US" altLang="en-US" b="1" dirty="0">
                <a:ea typeface="ＭＳ Ｐゴシック" panose="020B0600070205080204" pitchFamily="34" charset="-128"/>
              </a:rPr>
              <a:t> identity. </a:t>
            </a:r>
          </a:p>
          <a:p>
            <a:pPr>
              <a:defRPr/>
            </a:pPr>
            <a:r>
              <a:rPr lang="en-US" altLang="en-US" b="1" dirty="0">
                <a:ea typeface="ＭＳ Ｐゴシック" panose="020B0600070205080204" pitchFamily="34" charset="-128"/>
              </a:rPr>
              <a:t>You’re not Bob or Sue, you’re a “client” or the “person with . . .”</a:t>
            </a:r>
          </a:p>
          <a:p>
            <a:pPr>
              <a:defRPr/>
            </a:pPr>
            <a:r>
              <a:rPr lang="en-US" altLang="en-US" b="1" dirty="0">
                <a:ea typeface="ＭＳ Ｐゴシック" panose="020B0600070205080204" pitchFamily="34" charset="-128"/>
              </a:rPr>
              <a:t>You often lose your sense of self as a result of your diagnosis and we often expedite your loss of  your self by the way we behave. </a:t>
            </a:r>
          </a:p>
          <a:p>
            <a:pPr>
              <a:defRPr/>
            </a:pPr>
            <a:r>
              <a:rPr lang="en-US" altLang="en-US" b="1" dirty="0">
                <a:ea typeface="ＭＳ Ｐゴシック" panose="020B0600070205080204" pitchFamily="34" charset="-128"/>
              </a:rPr>
              <a:t>A care plan is a list of all that’s wrong with you.</a:t>
            </a:r>
          </a:p>
          <a:p>
            <a:pPr>
              <a:defRPr/>
            </a:pPr>
            <a:r>
              <a:rPr lang="en-US" altLang="en-US" b="1" dirty="0">
                <a:ea typeface="ＭＳ Ｐゴシック" panose="020B0600070205080204" pitchFamily="34" charset="-128"/>
              </a:rPr>
              <a:t>You become a </a:t>
            </a:r>
            <a:r>
              <a:rPr lang="en-US" altLang="en-US" b="1" i="1" dirty="0">
                <a:ea typeface="ＭＳ Ｐゴシック" panose="020B0600070205080204" pitchFamily="34" charset="-128"/>
              </a:rPr>
              <a:t>consumer</a:t>
            </a:r>
            <a:r>
              <a:rPr lang="en-US" altLang="en-US" b="1" dirty="0">
                <a:ea typeface="ＭＳ Ｐゴシック" panose="020B0600070205080204" pitchFamily="34" charset="-128"/>
              </a:rPr>
              <a:t>.  Consumers have no social capital. Most people want to be </a:t>
            </a:r>
            <a:r>
              <a:rPr lang="en-US" altLang="en-US" b="1" i="1" dirty="0">
                <a:ea typeface="ＭＳ Ｐゴシック" panose="020B0600070205080204" pitchFamily="34" charset="-128"/>
              </a:rPr>
              <a:t>producers</a:t>
            </a:r>
            <a:r>
              <a:rPr lang="en-US" altLang="en-US" b="1" dirty="0">
                <a:ea typeface="ＭＳ Ｐゴシック" panose="020B0600070205080204" pitchFamily="34" charset="-128"/>
              </a:rPr>
              <a:t> not just consumers.</a:t>
            </a:r>
          </a:p>
        </p:txBody>
      </p:sp>
    </p:spTree>
    <p:extLst>
      <p:ext uri="{BB962C8B-B14F-4D97-AF65-F5344CB8AC3E}">
        <p14:creationId xmlns:p14="http://schemas.microsoft.com/office/powerpoint/2010/main" val="3683640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2ED4-D999-136C-93E8-365F392B974B}"/>
              </a:ext>
            </a:extLst>
          </p:cNvPr>
          <p:cNvSpPr>
            <a:spLocks noGrp="1"/>
          </p:cNvSpPr>
          <p:nvPr>
            <p:ph type="title"/>
          </p:nvPr>
        </p:nvSpPr>
        <p:spPr>
          <a:xfrm>
            <a:off x="607485" y="273050"/>
            <a:ext cx="10968567" cy="2154840"/>
          </a:xfrm>
          <a:solidFill>
            <a:srgbClr val="00B050"/>
          </a:solidFill>
        </p:spPr>
        <p:txBody>
          <a:bodyPr/>
          <a:lstStyle/>
          <a:p>
            <a:r>
              <a:rPr lang="en-US" dirty="0"/>
              <a:t>Establishing a sense of self is a daily act that starts with finding an answer to this question:</a:t>
            </a:r>
          </a:p>
        </p:txBody>
      </p:sp>
      <p:sp>
        <p:nvSpPr>
          <p:cNvPr id="3" name="TextBox 2">
            <a:extLst>
              <a:ext uri="{FF2B5EF4-FFF2-40B4-BE49-F238E27FC236}">
                <a16:creationId xmlns:a16="http://schemas.microsoft.com/office/drawing/2014/main" id="{BB3499B8-D4B2-0390-33AE-6E50366EDDC6}"/>
              </a:ext>
            </a:extLst>
          </p:cNvPr>
          <p:cNvSpPr txBox="1"/>
          <p:nvPr/>
        </p:nvSpPr>
        <p:spPr>
          <a:xfrm>
            <a:off x="879155" y="2841594"/>
            <a:ext cx="10176129" cy="1938992"/>
          </a:xfrm>
          <a:prstGeom prst="rect">
            <a:avLst/>
          </a:prstGeom>
          <a:noFill/>
        </p:spPr>
        <p:txBody>
          <a:bodyPr wrap="square" rtlCol="0">
            <a:spAutoFit/>
          </a:bodyPr>
          <a:lstStyle/>
          <a:p>
            <a:pPr algn="ctr"/>
            <a:r>
              <a:rPr lang="en-US" sz="6000" b="1" dirty="0">
                <a:effectLst>
                  <a:outerShdw blurRad="38100" dist="38100" dir="2700000" algn="tl">
                    <a:srgbClr val="000000">
                      <a:alpha val="43137"/>
                    </a:srgbClr>
                  </a:outerShdw>
                </a:effectLst>
              </a:rPr>
              <a:t>“What is my reason for getting out of bed today?”</a:t>
            </a:r>
          </a:p>
        </p:txBody>
      </p:sp>
      <p:sp>
        <p:nvSpPr>
          <p:cNvPr id="4" name="TextBox 3">
            <a:extLst>
              <a:ext uri="{FF2B5EF4-FFF2-40B4-BE49-F238E27FC236}">
                <a16:creationId xmlns:a16="http://schemas.microsoft.com/office/drawing/2014/main" id="{19D716B3-95B3-66D0-A159-E4DAA0535C07}"/>
              </a:ext>
            </a:extLst>
          </p:cNvPr>
          <p:cNvSpPr txBox="1"/>
          <p:nvPr/>
        </p:nvSpPr>
        <p:spPr>
          <a:xfrm>
            <a:off x="859091" y="5457218"/>
            <a:ext cx="10216258" cy="584775"/>
          </a:xfrm>
          <a:prstGeom prst="rect">
            <a:avLst/>
          </a:prstGeom>
          <a:solidFill>
            <a:srgbClr val="C00000"/>
          </a:solidFill>
        </p:spPr>
        <p:txBody>
          <a:bodyPr wrap="none" rtlCol="0">
            <a:spAutoFit/>
          </a:bodyPr>
          <a:lstStyle/>
          <a:p>
            <a:r>
              <a:rPr lang="en-US" sz="3200" b="1" dirty="0">
                <a:effectLst>
                  <a:outerShdw blurRad="38100" dist="38100" dir="2700000" algn="tl">
                    <a:srgbClr val="000000">
                      <a:alpha val="43137"/>
                    </a:srgbClr>
                  </a:outerShdw>
                </a:effectLst>
              </a:rPr>
              <a:t>Getting out of bed is the first act of hope for the day</a:t>
            </a:r>
          </a:p>
        </p:txBody>
      </p:sp>
    </p:spTree>
    <p:extLst>
      <p:ext uri="{BB962C8B-B14F-4D97-AF65-F5344CB8AC3E}">
        <p14:creationId xmlns:p14="http://schemas.microsoft.com/office/powerpoint/2010/main" val="2459071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3"/>
          <p:cNvSpPr txBox="1">
            <a:spLocks noChangeArrowheads="1"/>
          </p:cNvSpPr>
          <p:nvPr/>
        </p:nvSpPr>
        <p:spPr bwMode="auto">
          <a:xfrm>
            <a:off x="3592730" y="1922463"/>
            <a:ext cx="16081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700"/>
              <a:t>Old ‘Me”</a:t>
            </a:r>
          </a:p>
        </p:txBody>
      </p:sp>
      <p:sp>
        <p:nvSpPr>
          <p:cNvPr id="57347" name="TextBox 4"/>
          <p:cNvSpPr txBox="1">
            <a:spLocks noChangeArrowheads="1"/>
          </p:cNvSpPr>
          <p:nvPr/>
        </p:nvSpPr>
        <p:spPr bwMode="auto">
          <a:xfrm>
            <a:off x="7137359" y="1905749"/>
            <a:ext cx="18192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700" dirty="0"/>
              <a:t>New “Me”</a:t>
            </a:r>
          </a:p>
        </p:txBody>
      </p:sp>
      <p:sp>
        <p:nvSpPr>
          <p:cNvPr id="57348" name="TextBox 5"/>
          <p:cNvSpPr txBox="1">
            <a:spLocks noChangeArrowheads="1"/>
          </p:cNvSpPr>
          <p:nvPr/>
        </p:nvSpPr>
        <p:spPr bwMode="auto">
          <a:xfrm>
            <a:off x="4958546" y="4226954"/>
            <a:ext cx="24024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400" dirty="0"/>
              <a:t>New-New “Me”</a:t>
            </a:r>
          </a:p>
          <a:p>
            <a:pPr algn="ctr"/>
            <a:r>
              <a:rPr lang="en-US" altLang="en-US" sz="2400" dirty="0"/>
              <a:t>and/or</a:t>
            </a:r>
          </a:p>
          <a:p>
            <a:r>
              <a:rPr lang="en-US" altLang="en-US" sz="2400" dirty="0"/>
              <a:t>New-New “We”</a:t>
            </a:r>
          </a:p>
        </p:txBody>
      </p:sp>
      <p:sp>
        <p:nvSpPr>
          <p:cNvPr id="7" name="Oval 6"/>
          <p:cNvSpPr/>
          <p:nvPr/>
        </p:nvSpPr>
        <p:spPr bwMode="auto">
          <a:xfrm>
            <a:off x="2862480" y="1025526"/>
            <a:ext cx="2903538" cy="2279650"/>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8" name="Oval 7"/>
          <p:cNvSpPr/>
          <p:nvPr/>
        </p:nvSpPr>
        <p:spPr bwMode="auto">
          <a:xfrm>
            <a:off x="4584557" y="3664960"/>
            <a:ext cx="2960687" cy="2349500"/>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9" name="Oval 8"/>
          <p:cNvSpPr/>
          <p:nvPr/>
        </p:nvSpPr>
        <p:spPr bwMode="auto">
          <a:xfrm>
            <a:off x="6584374" y="1025526"/>
            <a:ext cx="2763837" cy="2225675"/>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6" name="Right Arrow 5"/>
          <p:cNvSpPr/>
          <p:nvPr/>
        </p:nvSpPr>
        <p:spPr bwMode="auto">
          <a:xfrm>
            <a:off x="5903842" y="1895475"/>
            <a:ext cx="599210" cy="534988"/>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endParaRPr>
          </a:p>
        </p:txBody>
      </p:sp>
      <p:sp>
        <p:nvSpPr>
          <p:cNvPr id="13" name="Right Arrow 12"/>
          <p:cNvSpPr/>
          <p:nvPr/>
        </p:nvSpPr>
        <p:spPr bwMode="auto">
          <a:xfrm rot="2809832">
            <a:off x="4289693" y="3496352"/>
            <a:ext cx="599210" cy="534988"/>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endParaRPr>
          </a:p>
        </p:txBody>
      </p:sp>
      <p:sp>
        <p:nvSpPr>
          <p:cNvPr id="14" name="Right Arrow 13"/>
          <p:cNvSpPr/>
          <p:nvPr/>
        </p:nvSpPr>
        <p:spPr bwMode="auto">
          <a:xfrm rot="7851064" flipV="1">
            <a:off x="7455173" y="3552871"/>
            <a:ext cx="599210" cy="58047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endParaRPr>
          </a:p>
        </p:txBody>
      </p:sp>
    </p:spTree>
    <p:extLst>
      <p:ext uri="{BB962C8B-B14F-4D97-AF65-F5344CB8AC3E}">
        <p14:creationId xmlns:p14="http://schemas.microsoft.com/office/powerpoint/2010/main" val="3589601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662" y="221679"/>
            <a:ext cx="10968567" cy="1668766"/>
          </a:xfrm>
          <a:solidFill>
            <a:schemeClr val="accent2">
              <a:lumMod val="75000"/>
            </a:schemeClr>
          </a:solidFill>
        </p:spPr>
        <p:txBody>
          <a:bodyPr/>
          <a:lstStyle/>
          <a:p>
            <a:r>
              <a:rPr lang="en-US" sz="3600" dirty="0"/>
              <a:t>Helping People to Create the “New-New Me” and</a:t>
            </a:r>
            <a:br>
              <a:rPr lang="en-US" sz="3600" dirty="0"/>
            </a:br>
            <a:r>
              <a:rPr lang="en-US" sz="3600" dirty="0"/>
              <a:t>the “New-New We” </a:t>
            </a:r>
            <a:br>
              <a:rPr lang="en-US" dirty="0"/>
            </a:br>
            <a:r>
              <a:rPr lang="en-US" sz="3200" dirty="0"/>
              <a:t>Without Making Them Helpless</a:t>
            </a:r>
          </a:p>
        </p:txBody>
      </p:sp>
      <p:sp>
        <p:nvSpPr>
          <p:cNvPr id="3" name="Content Placeholder 2"/>
          <p:cNvSpPr>
            <a:spLocks noGrp="1"/>
          </p:cNvSpPr>
          <p:nvPr>
            <p:ph idx="1"/>
          </p:nvPr>
        </p:nvSpPr>
        <p:spPr>
          <a:xfrm>
            <a:off x="597210" y="2093406"/>
            <a:ext cx="10968567" cy="4497387"/>
          </a:xfrm>
        </p:spPr>
        <p:txBody>
          <a:bodyPr/>
          <a:lstStyle/>
          <a:p>
            <a:r>
              <a:rPr lang="en-US" b="1" dirty="0"/>
              <a:t>Focusing on Valued Outcomes – not on “goals”.</a:t>
            </a:r>
          </a:p>
          <a:p>
            <a:pPr lvl="1"/>
            <a:r>
              <a:rPr lang="en-US" b="1" dirty="0"/>
              <a:t>What, where, who do I want to be 5 years from now?</a:t>
            </a:r>
          </a:p>
          <a:p>
            <a:pPr lvl="1"/>
            <a:r>
              <a:rPr lang="en-US" b="1" dirty="0"/>
              <a:t>Being aspirational.</a:t>
            </a:r>
          </a:p>
          <a:p>
            <a:r>
              <a:rPr lang="en-US" b="1" dirty="0"/>
              <a:t>Building support that focuses on self-regulation</a:t>
            </a:r>
          </a:p>
          <a:p>
            <a:pPr lvl="1"/>
            <a:r>
              <a:rPr lang="en-US" b="1" dirty="0"/>
              <a:t>To be successful you’ve got to be good at understanding:</a:t>
            </a:r>
          </a:p>
          <a:p>
            <a:pPr lvl="2"/>
            <a:r>
              <a:rPr lang="en-US" b="1" dirty="0"/>
              <a:t>Big Deals and Little Deals</a:t>
            </a:r>
          </a:p>
          <a:p>
            <a:pPr lvl="2"/>
            <a:r>
              <a:rPr lang="en-US" b="1" dirty="0"/>
              <a:t>If I’m Ready or Not Ready to start and sustain engagement</a:t>
            </a:r>
          </a:p>
          <a:p>
            <a:pPr lvl="2"/>
            <a:r>
              <a:rPr lang="en-US" b="1" dirty="0"/>
              <a:t>If what I’m going to need to do is Hard or Easy for me.</a:t>
            </a:r>
          </a:p>
        </p:txBody>
      </p:sp>
    </p:spTree>
    <p:extLst>
      <p:ext uri="{BB962C8B-B14F-4D97-AF65-F5344CB8AC3E}">
        <p14:creationId xmlns:p14="http://schemas.microsoft.com/office/powerpoint/2010/main" val="3810765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3"/>
          <p:cNvSpPr txBox="1">
            <a:spLocks noChangeArrowheads="1"/>
          </p:cNvSpPr>
          <p:nvPr/>
        </p:nvSpPr>
        <p:spPr bwMode="auto">
          <a:xfrm>
            <a:off x="1968111" y="1082908"/>
            <a:ext cx="2762295" cy="2585323"/>
          </a:xfrm>
          <a:prstGeom prst="rect">
            <a:avLst/>
          </a:prstGeom>
          <a:solidFill>
            <a:schemeClr val="accent6">
              <a:lumMod val="75000"/>
            </a:schemeClr>
          </a:solidFill>
          <a:ln>
            <a:noFill/>
          </a:ln>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r>
              <a:rPr lang="en-US" altLang="en-US" sz="2700" u="sng" dirty="0"/>
              <a:t>Old ‘Me”</a:t>
            </a:r>
          </a:p>
          <a:p>
            <a:pPr marL="457200" indent="-457200">
              <a:buFont typeface="Arial" panose="020B0604020202020204" pitchFamily="34" charset="0"/>
              <a:buChar char="•"/>
            </a:pPr>
            <a:r>
              <a:rPr lang="en-US" altLang="en-US" sz="2700" dirty="0"/>
              <a:t>Independent</a:t>
            </a:r>
          </a:p>
          <a:p>
            <a:pPr marL="457200" indent="-457200">
              <a:buFont typeface="Arial" panose="020B0604020202020204" pitchFamily="34" charset="0"/>
              <a:buChar char="•"/>
            </a:pPr>
            <a:r>
              <a:rPr lang="en-US" altLang="en-US" sz="2700" dirty="0"/>
              <a:t>Fun</a:t>
            </a:r>
          </a:p>
          <a:p>
            <a:pPr marL="457200" indent="-457200">
              <a:buFont typeface="Arial" panose="020B0604020202020204" pitchFamily="34" charset="0"/>
              <a:buChar char="•"/>
            </a:pPr>
            <a:r>
              <a:rPr lang="en-US" altLang="en-US" sz="2700" dirty="0"/>
              <a:t>Loyal</a:t>
            </a:r>
          </a:p>
          <a:p>
            <a:pPr marL="457200" indent="-457200">
              <a:buFont typeface="Arial" panose="020B0604020202020204" pitchFamily="34" charset="0"/>
              <a:buChar char="•"/>
            </a:pPr>
            <a:r>
              <a:rPr lang="en-US" altLang="en-US" sz="2700" dirty="0"/>
              <a:t>Hardworking</a:t>
            </a:r>
          </a:p>
          <a:p>
            <a:pPr marL="457200" indent="-457200">
              <a:buFont typeface="Arial" panose="020B0604020202020204" pitchFamily="34" charset="0"/>
              <a:buChar char="•"/>
            </a:pPr>
            <a:r>
              <a:rPr lang="en-US" altLang="en-US" sz="2700" dirty="0"/>
              <a:t>Successful</a:t>
            </a:r>
          </a:p>
        </p:txBody>
      </p:sp>
      <p:sp>
        <p:nvSpPr>
          <p:cNvPr id="2" name="TextBox 1">
            <a:extLst>
              <a:ext uri="{FF2B5EF4-FFF2-40B4-BE49-F238E27FC236}">
                <a16:creationId xmlns:a16="http://schemas.microsoft.com/office/drawing/2014/main" id="{F7ECA0CB-5335-9A45-80CC-B04F52E89068}"/>
              </a:ext>
            </a:extLst>
          </p:cNvPr>
          <p:cNvSpPr txBox="1"/>
          <p:nvPr/>
        </p:nvSpPr>
        <p:spPr>
          <a:xfrm>
            <a:off x="4066900" y="288481"/>
            <a:ext cx="4273093" cy="584775"/>
          </a:xfrm>
          <a:prstGeom prst="rect">
            <a:avLst/>
          </a:prstGeom>
          <a:noFill/>
        </p:spPr>
        <p:txBody>
          <a:bodyPr wrap="none" rtlCol="0">
            <a:spAutoFit/>
          </a:bodyPr>
          <a:lstStyle/>
          <a:p>
            <a:r>
              <a:rPr lang="en-US" sz="3200" b="1" dirty="0"/>
              <a:t>DALE AND IDENTITY</a:t>
            </a:r>
          </a:p>
        </p:txBody>
      </p:sp>
      <p:sp>
        <p:nvSpPr>
          <p:cNvPr id="15" name="TextBox 14">
            <a:extLst>
              <a:ext uri="{FF2B5EF4-FFF2-40B4-BE49-F238E27FC236}">
                <a16:creationId xmlns:a16="http://schemas.microsoft.com/office/drawing/2014/main" id="{EF8B40D8-DD3F-0A1C-7F19-A5AE9FFB921F}"/>
              </a:ext>
            </a:extLst>
          </p:cNvPr>
          <p:cNvSpPr txBox="1"/>
          <p:nvPr/>
        </p:nvSpPr>
        <p:spPr>
          <a:xfrm>
            <a:off x="7338795" y="1082908"/>
            <a:ext cx="3116191" cy="2585323"/>
          </a:xfrm>
          <a:prstGeom prst="rect">
            <a:avLst/>
          </a:prstGeom>
          <a:solidFill>
            <a:srgbClr val="FF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700" b="1" u="sng" dirty="0">
                <a:solidFill>
                  <a:srgbClr val="EAEAEA"/>
                </a:solidFill>
                <a:latin typeface="Arial"/>
              </a:rPr>
              <a:t>New</a:t>
            </a:r>
            <a:r>
              <a:rPr kumimoji="0" lang="en-US" altLang="en-US" sz="2700" b="1" i="0" u="sng" strike="noStrike" kern="1200" cap="none" spc="0" normalizeH="0" baseline="0" noProof="0" dirty="0">
                <a:ln>
                  <a:noFill/>
                </a:ln>
                <a:solidFill>
                  <a:srgbClr val="EAEAEA"/>
                </a:solidFill>
                <a:effectLst/>
                <a:uLnTx/>
                <a:uFillTx/>
                <a:latin typeface="Arial"/>
                <a:ea typeface="+mn-ea"/>
                <a:cs typeface="+mn-cs"/>
              </a:rPr>
              <a:t> ‘Me”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2700" b="1" dirty="0">
                <a:solidFill>
                  <a:srgbClr val="EAEAEA"/>
                </a:solidFill>
                <a:latin typeface="Arial"/>
              </a:rPr>
              <a:t>D</a:t>
            </a:r>
            <a:r>
              <a:rPr kumimoji="0" lang="en-US" altLang="en-US" sz="2700" b="1" i="0" u="none" strike="noStrike" kern="1200" cap="none" spc="0" normalizeH="0" baseline="0" noProof="0" dirty="0" err="1">
                <a:ln>
                  <a:noFill/>
                </a:ln>
                <a:solidFill>
                  <a:srgbClr val="EAEAEA"/>
                </a:solidFill>
                <a:effectLst/>
                <a:uLnTx/>
                <a:uFillTx/>
                <a:latin typeface="Arial"/>
                <a:ea typeface="+mn-ea"/>
                <a:cs typeface="+mn-cs"/>
              </a:rPr>
              <a:t>ependent</a:t>
            </a:r>
            <a:endParaRPr kumimoji="0" lang="en-US" altLang="en-US" sz="2700" b="1" i="0" u="none" strike="noStrike" kern="1200" cap="none" spc="0" normalizeH="0" baseline="0" noProof="0" dirty="0">
              <a:ln>
                <a:noFill/>
              </a:ln>
              <a:solidFill>
                <a:srgbClr val="EAEAEA"/>
              </a:solidFill>
              <a:effectLst/>
              <a:uLnTx/>
              <a:uFillTx/>
              <a:latin typeface="Arial"/>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700" b="1" i="0" u="none" strike="noStrike" kern="1200" cap="none" spc="0" normalizeH="0" baseline="0" noProof="0" dirty="0">
                <a:ln>
                  <a:noFill/>
                </a:ln>
                <a:solidFill>
                  <a:srgbClr val="EAEAEA"/>
                </a:solidFill>
                <a:effectLst/>
                <a:uLnTx/>
                <a:uFillTx/>
                <a:latin typeface="Arial"/>
                <a:ea typeface="+mn-ea"/>
                <a:cs typeface="+mn-cs"/>
              </a:rPr>
              <a:t>Depressed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700" b="1" i="0" u="none" strike="noStrike" kern="1200" cap="none" spc="0" normalizeH="0" baseline="0" noProof="0" dirty="0">
                <a:ln>
                  <a:noFill/>
                </a:ln>
                <a:solidFill>
                  <a:srgbClr val="EAEAEA"/>
                </a:solidFill>
                <a:effectLst/>
                <a:uLnTx/>
                <a:uFillTx/>
                <a:latin typeface="Arial"/>
                <a:ea typeface="+mn-ea"/>
                <a:cs typeface="+mn-cs"/>
              </a:rPr>
              <a:t>Loyal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700" b="1" i="0" u="none" strike="noStrike" kern="1200" cap="none" spc="0" normalizeH="0" baseline="0" noProof="0" dirty="0">
                <a:ln>
                  <a:noFill/>
                </a:ln>
                <a:solidFill>
                  <a:srgbClr val="EAEAEA"/>
                </a:solidFill>
                <a:effectLst/>
                <a:uLnTx/>
                <a:uFillTx/>
                <a:latin typeface="Arial"/>
                <a:ea typeface="+mn-ea"/>
                <a:cs typeface="+mn-cs"/>
              </a:rPr>
              <a:t>Follower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700" b="1" i="0" u="none" strike="noStrike" kern="1200" cap="none" spc="0" normalizeH="0" baseline="0" noProof="0" dirty="0">
                <a:ln>
                  <a:noFill/>
                </a:ln>
                <a:solidFill>
                  <a:srgbClr val="EAEAEA"/>
                </a:solidFill>
                <a:effectLst/>
                <a:uLnTx/>
                <a:uFillTx/>
                <a:latin typeface="Arial"/>
                <a:ea typeface="+mn-ea"/>
                <a:cs typeface="+mn-cs"/>
              </a:rPr>
              <a:t>A “patient”</a:t>
            </a:r>
          </a:p>
        </p:txBody>
      </p:sp>
      <p:sp>
        <p:nvSpPr>
          <p:cNvPr id="16" name="TextBox 15">
            <a:extLst>
              <a:ext uri="{FF2B5EF4-FFF2-40B4-BE49-F238E27FC236}">
                <a16:creationId xmlns:a16="http://schemas.microsoft.com/office/drawing/2014/main" id="{DDD9D876-818A-69F9-C5FB-66310688C780}"/>
              </a:ext>
            </a:extLst>
          </p:cNvPr>
          <p:cNvSpPr txBox="1"/>
          <p:nvPr/>
        </p:nvSpPr>
        <p:spPr>
          <a:xfrm>
            <a:off x="4537904" y="3877883"/>
            <a:ext cx="3116191" cy="2585323"/>
          </a:xfrm>
          <a:prstGeom prst="rect">
            <a:avLst/>
          </a:prstGeom>
          <a:solidFill>
            <a:srgbClr val="FF99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700" b="1" u="sng" dirty="0">
                <a:solidFill>
                  <a:srgbClr val="EAEAEA"/>
                </a:solidFill>
                <a:latin typeface="Arial"/>
              </a:rPr>
              <a:t>New</a:t>
            </a:r>
            <a:r>
              <a:rPr kumimoji="0" lang="en-US" altLang="en-US" sz="2700" b="1" i="0" u="sng" strike="noStrike" kern="1200" cap="none" spc="0" normalizeH="0" baseline="0" noProof="0" dirty="0">
                <a:ln>
                  <a:noFill/>
                </a:ln>
                <a:solidFill>
                  <a:srgbClr val="EAEAEA"/>
                </a:solidFill>
                <a:effectLst/>
                <a:uLnTx/>
                <a:uFillTx/>
                <a:latin typeface="Arial"/>
                <a:ea typeface="+mn-ea"/>
                <a:cs typeface="+mn-cs"/>
              </a:rPr>
              <a:t> New ‘Me”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2700" b="1" dirty="0">
                <a:solidFill>
                  <a:srgbClr val="EAEAEA"/>
                </a:solidFill>
                <a:latin typeface="Arial"/>
              </a:rPr>
              <a:t>Impacting</a:t>
            </a:r>
            <a:endParaRPr kumimoji="0" lang="en-US" altLang="en-US" sz="2700" b="1" i="0" u="none" strike="noStrike" kern="1200" cap="none" spc="0" normalizeH="0" baseline="0" noProof="0" dirty="0">
              <a:ln>
                <a:noFill/>
              </a:ln>
              <a:solidFill>
                <a:srgbClr val="EAEAEA"/>
              </a:solidFill>
              <a:effectLst/>
              <a:uLnTx/>
              <a:uFillTx/>
              <a:latin typeface="Arial"/>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700" b="1" i="0" u="none" strike="noStrike" kern="1200" cap="none" spc="0" normalizeH="0" baseline="0" noProof="0" dirty="0">
                <a:ln>
                  <a:noFill/>
                </a:ln>
                <a:solidFill>
                  <a:srgbClr val="EAEAEA"/>
                </a:solidFill>
                <a:effectLst/>
                <a:uLnTx/>
                <a:uFillTx/>
                <a:latin typeface="Arial"/>
                <a:ea typeface="+mn-ea"/>
                <a:cs typeface="+mn-cs"/>
              </a:rPr>
              <a:t>Positive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700" b="1" i="0" u="none" strike="noStrike" kern="1200" cap="none" spc="0" normalizeH="0" baseline="0" noProof="0" dirty="0">
                <a:ln>
                  <a:noFill/>
                </a:ln>
                <a:solidFill>
                  <a:srgbClr val="EAEAEA"/>
                </a:solidFill>
                <a:effectLst/>
                <a:uLnTx/>
                <a:uFillTx/>
                <a:latin typeface="Arial"/>
                <a:ea typeface="+mn-ea"/>
                <a:cs typeface="+mn-cs"/>
              </a:rPr>
              <a:t>Loyal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2700" b="1" dirty="0">
                <a:solidFill>
                  <a:srgbClr val="EAEAEA"/>
                </a:solidFill>
                <a:latin typeface="Arial"/>
              </a:rPr>
              <a:t>Accepting help</a:t>
            </a:r>
            <a:endParaRPr kumimoji="0" lang="en-US" altLang="en-US" sz="2700" b="1" i="0" u="none" strike="noStrike" kern="1200" cap="none" spc="0" normalizeH="0" baseline="0" noProof="0" dirty="0">
              <a:ln>
                <a:noFill/>
              </a:ln>
              <a:solidFill>
                <a:srgbClr val="EAEAEA"/>
              </a:solidFill>
              <a:effectLst/>
              <a:uLnTx/>
              <a:uFillTx/>
              <a:latin typeface="Arial"/>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2700" b="1" dirty="0">
                <a:solidFill>
                  <a:srgbClr val="EAEAEA"/>
                </a:solidFill>
                <a:latin typeface="Arial"/>
              </a:rPr>
              <a:t>Just Dale</a:t>
            </a:r>
            <a:endParaRPr kumimoji="0" lang="en-US" altLang="en-US" sz="2700" b="1" i="0" u="none" strike="noStrike" kern="1200" cap="none" spc="0" normalizeH="0" baseline="0" noProof="0" dirty="0">
              <a:ln>
                <a:noFill/>
              </a:ln>
              <a:solidFill>
                <a:srgbClr val="EAEAEA"/>
              </a:solidFill>
              <a:effectLst/>
              <a:uLnTx/>
              <a:uFillTx/>
              <a:latin typeface="Arial"/>
              <a:ea typeface="+mn-ea"/>
              <a:cs typeface="+mn-cs"/>
            </a:endParaRPr>
          </a:p>
        </p:txBody>
      </p:sp>
    </p:spTree>
    <p:extLst>
      <p:ext uri="{BB962C8B-B14F-4D97-AF65-F5344CB8AC3E}">
        <p14:creationId xmlns:p14="http://schemas.microsoft.com/office/powerpoint/2010/main" val="496652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23000">
              <a:srgbClr val="0070C0"/>
            </a:gs>
            <a:gs pos="69000">
              <a:schemeClr val="accent2">
                <a:lumMod val="75000"/>
              </a:schemeClr>
            </a:gs>
            <a:gs pos="97000">
              <a:schemeClr val="accent2">
                <a:lumMod val="70000"/>
              </a:schemeClr>
            </a:gs>
          </a:gsLst>
          <a:path path="circle">
            <a:fillToRect l="50000" t="50000" r="50000" b="50000"/>
          </a:path>
        </a:gradFill>
        <a:effectLst/>
      </p:bgPr>
    </p:bg>
    <p:spTree>
      <p:nvGrpSpPr>
        <p:cNvPr id="1" name="">
          <a:extLst>
            <a:ext uri="{FF2B5EF4-FFF2-40B4-BE49-F238E27FC236}">
              <a16:creationId xmlns:a16="http://schemas.microsoft.com/office/drawing/2014/main" id="{20524211-16DC-E597-B5F8-69ADB589552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F7F221E-B509-67C0-982D-9E05090E5CDE}"/>
              </a:ext>
            </a:extLst>
          </p:cNvPr>
          <p:cNvSpPr txBox="1"/>
          <p:nvPr/>
        </p:nvSpPr>
        <p:spPr>
          <a:xfrm flipH="1">
            <a:off x="1060372" y="1289953"/>
            <a:ext cx="10071256" cy="4278094"/>
          </a:xfrm>
          <a:prstGeom prst="rect">
            <a:avLst/>
          </a:prstGeom>
          <a:solidFill>
            <a:srgbClr val="FFC000"/>
          </a:solidFill>
        </p:spPr>
        <p:txBody>
          <a:bodyPr wrap="square" rtlCol="0">
            <a:spAutoFit/>
          </a:bodyPr>
          <a:lstStyle/>
          <a:p>
            <a:pPr algn="ctr"/>
            <a:r>
              <a:rPr lang="en-US" sz="4800" b="1" dirty="0">
                <a:solidFill>
                  <a:srgbClr val="FF0000"/>
                </a:solidFill>
                <a:effectLst>
                  <a:outerShdw blurRad="38100" dist="38100" dir="2700000" algn="tl">
                    <a:srgbClr val="000000">
                      <a:alpha val="43137"/>
                    </a:srgbClr>
                  </a:outerShdw>
                </a:effectLst>
              </a:rPr>
              <a:t>ANOTHER </a:t>
            </a:r>
            <a:r>
              <a:rPr lang="en-US" sz="4800" b="1" dirty="0" err="1">
                <a:solidFill>
                  <a:srgbClr val="FF0000"/>
                </a:solidFill>
                <a:effectLst>
                  <a:outerShdw blurRad="38100" dist="38100" dir="2700000" algn="tl">
                    <a:srgbClr val="000000">
                      <a:alpha val="43137"/>
                    </a:srgbClr>
                  </a:outerShdw>
                </a:effectLst>
              </a:rPr>
              <a:t>ANOTHER</a:t>
            </a:r>
            <a:r>
              <a:rPr lang="en-US" sz="4800" b="1" dirty="0">
                <a:solidFill>
                  <a:srgbClr val="FF0000"/>
                </a:solidFill>
                <a:effectLst>
                  <a:outerShdw blurRad="38100" dist="38100" dir="2700000" algn="tl">
                    <a:srgbClr val="000000">
                      <a:alpha val="43137"/>
                    </a:srgbClr>
                  </a:outerShdw>
                </a:effectLst>
              </a:rPr>
              <a:t> CLAUSE IN THE THEORY:</a:t>
            </a:r>
          </a:p>
          <a:p>
            <a:pPr algn="ctr"/>
            <a:endParaRPr lang="en-US" sz="4800" b="1" dirty="0">
              <a:effectLst>
                <a:outerShdw blurRad="38100" dist="38100" dir="2700000" algn="tl">
                  <a:srgbClr val="000000">
                    <a:alpha val="43137"/>
                  </a:srgbClr>
                </a:outerShdw>
              </a:effectLst>
            </a:endParaRPr>
          </a:p>
          <a:p>
            <a:pPr algn="ctr"/>
            <a:r>
              <a:rPr lang="en-US" sz="3600" b="1" dirty="0">
                <a:effectLst>
                  <a:outerShdw blurRad="38100" dist="38100" dir="2700000" algn="tl">
                    <a:srgbClr val="000000">
                      <a:alpha val="43137"/>
                    </a:srgbClr>
                  </a:outerShdw>
                </a:effectLst>
              </a:rPr>
              <a:t>Anything that is done successfully requires a long view of what we’re doing and why we’re doing it.</a:t>
            </a:r>
          </a:p>
          <a:p>
            <a:pPr algn="ctr"/>
            <a:endParaRPr lang="en-US" sz="2000" b="1" dirty="0"/>
          </a:p>
        </p:txBody>
      </p:sp>
    </p:spTree>
    <p:extLst>
      <p:ext uri="{BB962C8B-B14F-4D97-AF65-F5344CB8AC3E}">
        <p14:creationId xmlns:p14="http://schemas.microsoft.com/office/powerpoint/2010/main" val="2090188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49483"/>
            <a:ext cx="11087099" cy="1210966"/>
          </a:xfrm>
          <a:solidFill>
            <a:schemeClr val="tx2">
              <a:lumMod val="50000"/>
            </a:schemeClr>
          </a:solidFill>
          <a:ln>
            <a:solidFill>
              <a:srgbClr val="FF9933"/>
            </a:solidFill>
          </a:ln>
        </p:spPr>
        <p:txBody>
          <a:bodyPr/>
          <a:lstStyle/>
          <a:p>
            <a:pPr>
              <a:defRPr/>
            </a:pPr>
            <a:r>
              <a:rPr lang="en-US" sz="3200" dirty="0">
                <a:solidFill>
                  <a:schemeClr val="tx1"/>
                </a:solidFill>
              </a:rPr>
              <a:t>Making Things Work for People Who Struggle in Life</a:t>
            </a:r>
          </a:p>
        </p:txBody>
      </p:sp>
      <p:sp>
        <p:nvSpPr>
          <p:cNvPr id="3" name="TextBox 2"/>
          <p:cNvSpPr txBox="1"/>
          <p:nvPr/>
        </p:nvSpPr>
        <p:spPr>
          <a:xfrm>
            <a:off x="465708" y="1430016"/>
            <a:ext cx="11144250" cy="532453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400" b="1" dirty="0">
                <a:solidFill>
                  <a:srgbClr val="EAEAEA"/>
                </a:solidFill>
                <a:effectLst>
                  <a:outerShdw blurRad="38100" dist="38100" dir="2700000" algn="tl">
                    <a:srgbClr val="000000">
                      <a:alpha val="43137"/>
                    </a:srgbClr>
                  </a:outerShdw>
                </a:effectLst>
                <a:latin typeface="Arial"/>
                <a:ea typeface="ＭＳ Ｐゴシック" panose="020B0600070205080204" pitchFamily="34" charset="-128"/>
              </a:rPr>
              <a:t>Life can be</a:t>
            </a:r>
            <a:r>
              <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 hard and frustrating</a:t>
            </a:r>
            <a:r>
              <a:rPr lang="en-US" sz="2400" b="1" dirty="0">
                <a:solidFill>
                  <a:srgbClr val="EAEAEA"/>
                </a:solidFill>
                <a:effectLst>
                  <a:outerShdw blurRad="38100" dist="38100" dir="2700000" algn="tl">
                    <a:srgbClr val="000000">
                      <a:alpha val="43137"/>
                    </a:srgbClr>
                  </a:outerShdw>
                </a:effectLst>
                <a:latin typeface="Arial"/>
                <a:ea typeface="ＭＳ Ｐゴシック" panose="020B0600070205080204" pitchFamily="34" charset="-128"/>
              </a:rPr>
              <a:t> so </a:t>
            </a:r>
            <a:r>
              <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the work will difficult. That’s OK! It took a while to get this way. It’ll take a while to make sustainable change.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We expect we’ll get to the 2</a:t>
            </a:r>
            <a:r>
              <a:rPr kumimoji="0" lang="en-US" sz="2400" b="1" i="0" u="none" strike="noStrike" kern="0" cap="none" spc="0" normalizeH="0" baseline="3000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nd</a:t>
            </a:r>
            <a:r>
              <a:rPr kumimoji="0" lang="en-US" sz="2400" b="1" i="0" u="none" strike="noStrike" kern="0" cap="none" spc="0" normalizeH="0" baseline="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 (and 3</a:t>
            </a:r>
            <a:r>
              <a:rPr kumimoji="0" lang="en-US" sz="2400" b="1" i="0" u="none" strike="noStrike" kern="0" cap="none" spc="0" normalizeH="0" baseline="3000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rd</a:t>
            </a:r>
            <a:r>
              <a:rPr kumimoji="0" lang="en-US" sz="2400" b="1" i="0" u="none" strike="noStrike" kern="0" cap="none" spc="0" normalizeH="0" baseline="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 and 4</a:t>
            </a:r>
            <a:r>
              <a:rPr kumimoji="0" lang="en-US" sz="2400" b="1" i="0" u="none" strike="noStrike" kern="0" cap="none" spc="0" normalizeH="0" baseline="3000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th</a:t>
            </a:r>
            <a:r>
              <a:rPr kumimoji="0" lang="en-US" sz="2400" b="1" i="0" u="none" strike="noStrike" kern="0" cap="none" spc="0" normalizeH="0" baseline="0" noProof="0" dirty="0">
                <a:ln>
                  <a:noFill/>
                </a:ln>
                <a:solidFill>
                  <a:srgbClr val="EAEAEA"/>
                </a:solidFill>
                <a:effectLst>
                  <a:outerShdw blurRad="38100" dist="38100" dir="2700000" algn="tl">
                    <a:srgbClr val="000000"/>
                  </a:outerShdw>
                </a:effectLst>
                <a:uLnTx/>
                <a:uFillTx/>
                <a:latin typeface="Arial"/>
                <a:ea typeface="ＭＳ Ｐゴシック" pitchFamily="-109" charset="-128"/>
                <a:cs typeface="+mn-cs"/>
              </a:rPr>
              <a:t>) ideas before we’ll have sustainable success. So, we’ll keep a long view.</a:t>
            </a:r>
            <a:endPar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We know that there’s always something that works. And we will keep working to find it.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0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In the face of overwhelming difficulties, we are always hopeful. We owe the people with work with and their families our hope.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rPr>
              <a:t>We never give up. We recognize that – in many ways – hope is critical to any long-term success.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Tree>
    <p:extLst>
      <p:ext uri="{BB962C8B-B14F-4D97-AF65-F5344CB8AC3E}">
        <p14:creationId xmlns:p14="http://schemas.microsoft.com/office/powerpoint/2010/main" val="24546170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0516" y="0"/>
            <a:ext cx="9642764"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AEAEA"/>
              </a:solidFill>
              <a:effectLst>
                <a:outerShdw blurRad="50800" dist="38100" dir="2700000" algn="tl" rotWithShape="0">
                  <a:srgbClr val="000000">
                    <a:alpha val="43000"/>
                  </a:srgbClr>
                </a:outerShdw>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FFFF00"/>
                </a:solid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AEAEA"/>
              </a:solidFill>
              <a:effectLst/>
              <a:uLnTx/>
              <a:uFillTx/>
              <a:latin typeface="Arial" pitchFamily="-110" charset="0"/>
              <a:ea typeface="+mn-ea"/>
              <a:cs typeface="+mn-cs"/>
            </a:endParaRPr>
          </a:p>
        </p:txBody>
      </p:sp>
      <p:sp>
        <p:nvSpPr>
          <p:cNvPr id="3" name="Title 2">
            <a:extLst>
              <a:ext uri="{FF2B5EF4-FFF2-40B4-BE49-F238E27FC236}">
                <a16:creationId xmlns:a16="http://schemas.microsoft.com/office/drawing/2014/main" id="{4CAC97BC-A43F-0C1A-B89D-23CA9A3773AA}"/>
              </a:ext>
            </a:extLst>
          </p:cNvPr>
          <p:cNvSpPr>
            <a:spLocks noGrp="1"/>
          </p:cNvSpPr>
          <p:nvPr>
            <p:ph type="title"/>
          </p:nvPr>
        </p:nvSpPr>
        <p:spPr>
          <a:xfrm>
            <a:off x="611716" y="121422"/>
            <a:ext cx="10968567" cy="1143000"/>
          </a:xfrm>
          <a:solidFill>
            <a:schemeClr val="tx2">
              <a:lumMod val="50000"/>
            </a:schemeClr>
          </a:solidFill>
          <a:ln w="15875">
            <a:solidFill>
              <a:srgbClr val="FF0000"/>
            </a:solidFill>
          </a:ln>
        </p:spPr>
        <p:txBody>
          <a:bodyPr/>
          <a:lstStyle/>
          <a:p>
            <a:pPr marL="0" marR="0" lvl="0" indent="0" defTabSz="914400" rtl="0" eaLnBrk="1" fontAlgn="auto" latinLnBrk="0" hangingPunct="1">
              <a:lnSpc>
                <a:spcPct val="100000"/>
              </a:lnSpc>
              <a:spcBef>
                <a:spcPts val="0"/>
              </a:spcBef>
              <a:spcAft>
                <a:spcPts val="0"/>
              </a:spcAft>
              <a:tabLst/>
              <a:defRPr/>
            </a:pPr>
            <a:r>
              <a:rPr kumimoji="0" lang="en-US" sz="3600" b="1" i="0" u="none" strike="noStrike" kern="1200" cap="none" spc="0" normalizeH="0" baseline="0" noProof="0" dirty="0">
                <a:ln>
                  <a:noFill/>
                </a:ln>
                <a:solidFill>
                  <a:schemeClr val="tx1"/>
                </a:solidFill>
                <a:effectLst>
                  <a:outerShdw blurRad="50800" dist="38100" dir="2700000" algn="tl" rotWithShape="0">
                    <a:srgbClr val="000000">
                      <a:alpha val="43000"/>
                    </a:srgbClr>
                  </a:outerShdw>
                </a:effectLst>
                <a:uLnTx/>
                <a:uFillTx/>
                <a:latin typeface="Arial" pitchFamily="-110" charset="0"/>
                <a:ea typeface="+mn-ea"/>
                <a:cs typeface="+mn-cs"/>
              </a:rPr>
              <a:t>Assumptions for Professionals:</a:t>
            </a:r>
            <a:endParaRPr lang="en-US" dirty="0">
              <a:solidFill>
                <a:schemeClr val="tx1"/>
              </a:solidFill>
            </a:endParaRPr>
          </a:p>
        </p:txBody>
      </p:sp>
      <p:sp>
        <p:nvSpPr>
          <p:cNvPr id="4" name="Content Placeholder 3">
            <a:extLst>
              <a:ext uri="{FF2B5EF4-FFF2-40B4-BE49-F238E27FC236}">
                <a16:creationId xmlns:a16="http://schemas.microsoft.com/office/drawing/2014/main" id="{D77059BF-213C-52B4-93E5-B01942291DC1}"/>
              </a:ext>
            </a:extLst>
          </p:cNvPr>
          <p:cNvSpPr>
            <a:spLocks noGrp="1"/>
          </p:cNvSpPr>
          <p:nvPr>
            <p:ph idx="1"/>
          </p:nvPr>
        </p:nvSpPr>
        <p:spPr>
          <a:xfrm>
            <a:off x="432824" y="1598613"/>
            <a:ext cx="10968567" cy="4497387"/>
          </a:xfrm>
        </p:spPr>
        <p: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rPr>
              <a:t>We need to do more than help people return or improve functions, we need to support people to figure out how to live life meaningfully.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1200" dirty="0">
              <a:solidFill>
                <a:srgbClr val="EAEAEA"/>
              </a:solidFill>
              <a:effectLst/>
              <a:latin typeface="Arial" pitchFamily="-110" charset="0"/>
              <a:ea typeface="+mn-ea"/>
              <a:cs typeface="+mn-cs"/>
            </a:endParaRPr>
          </a:p>
          <a:p>
            <a:pPr marL="457200" indent="-457200" eaLnBrk="1" fontAlgn="auto" hangingPunct="1">
              <a:spcBef>
                <a:spcPts val="0"/>
              </a:spcBef>
              <a:spcAft>
                <a:spcPts val="0"/>
              </a:spcAft>
              <a:buClrTx/>
              <a:buSzTx/>
              <a:buFont typeface="Arial" panose="020B0604020202020204" pitchFamily="34" charset="0"/>
              <a:buChar char="•"/>
              <a:defRPr/>
            </a:pPr>
            <a:r>
              <a:rPr lang="en-US" sz="2400" b="1" kern="1200" dirty="0">
                <a:solidFill>
                  <a:srgbClr val="EAEAEA"/>
                </a:solidFill>
                <a:effectLst/>
                <a:latin typeface="Arial" pitchFamily="-110" charset="0"/>
                <a:ea typeface="+mn-ea"/>
                <a:cs typeface="+mn-cs"/>
              </a:rPr>
              <a:t>We professionals are just a tiny part of a larger life so we should behave with that fact in mind.</a:t>
            </a:r>
            <a:endPar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rPr>
              <a:t>As professionals our relationships are asymmetrical and nearly always short-term; therefore, it is critical to establish a respectful relationship that is sensitive to the reality that our job is to prepare people for life long after we’re out of the picture.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EAEAEA"/>
                </a:solidFill>
                <a:effectLst/>
                <a:uLnTx/>
                <a:uFillTx/>
                <a:latin typeface="Arial" pitchFamily="-110" charset="0"/>
                <a:ea typeface="+mn-ea"/>
                <a:cs typeface="+mn-cs"/>
              </a:rPr>
              <a:t>In other words: Our jobs are to teach people how to figure out ways live a life of meaning using whatever it is that they’ve got.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EAEAEA"/>
              </a:solidFill>
              <a:effectLst/>
              <a:uLnTx/>
              <a:uFillTx/>
              <a:latin typeface="Arial" pitchFamily="-110" charset="0"/>
              <a:ea typeface="+mn-ea"/>
              <a:cs typeface="+mn-cs"/>
            </a:endParaRPr>
          </a:p>
          <a:p>
            <a:endParaRPr lang="en-US" dirty="0"/>
          </a:p>
        </p:txBody>
      </p:sp>
    </p:spTree>
    <p:extLst>
      <p:ext uri="{BB962C8B-B14F-4D97-AF65-F5344CB8AC3E}">
        <p14:creationId xmlns:p14="http://schemas.microsoft.com/office/powerpoint/2010/main" val="35120168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5" y="273050"/>
            <a:ext cx="10968567" cy="1649056"/>
          </a:xfrm>
          <a:solidFill>
            <a:srgbClr val="0070C0"/>
          </a:solidFill>
        </p:spPr>
        <p:txBody>
          <a:bodyPr/>
          <a:lstStyle/>
          <a:p>
            <a:pPr>
              <a:defRPr/>
            </a:pPr>
            <a:r>
              <a:rPr lang="en-US" sz="3200" dirty="0"/>
              <a:t>In Order to Make Meaningful Goals </a:t>
            </a:r>
            <a:br>
              <a:rPr lang="en-US" sz="2400" dirty="0"/>
            </a:br>
            <a:r>
              <a:rPr lang="en-US" sz="2400" dirty="0"/>
              <a:t>(Designed to Help the Person Become the Person They Want to Be)</a:t>
            </a:r>
            <a:br>
              <a:rPr lang="en-US" sz="2400" dirty="0"/>
            </a:br>
            <a:r>
              <a:rPr lang="en-US" sz="2400" dirty="0"/>
              <a:t>You’ve Got to Know How to Make “Choices”</a:t>
            </a:r>
          </a:p>
        </p:txBody>
      </p:sp>
      <p:sp>
        <p:nvSpPr>
          <p:cNvPr id="3" name="Content Placeholder 2"/>
          <p:cNvSpPr>
            <a:spLocks noGrp="1"/>
          </p:cNvSpPr>
          <p:nvPr>
            <p:ph idx="1"/>
          </p:nvPr>
        </p:nvSpPr>
        <p:spPr>
          <a:xfrm>
            <a:off x="607485" y="2014250"/>
            <a:ext cx="10968567" cy="4497387"/>
          </a:xfrm>
        </p:spPr>
        <p:txBody>
          <a:bodyPr/>
          <a:lstStyle/>
          <a:p>
            <a:pPr>
              <a:defRPr/>
            </a:pPr>
            <a:r>
              <a:rPr lang="en-US" b="1" dirty="0"/>
              <a:t>We live in a world where everyone talks about people’s choices, that the people we work with have the right to choose. Because we believe in the right to choose, our programs are based on choices. This is a good thing; however, its critical to make sure that people are really making choices – and not responding in an impulsive way.</a:t>
            </a:r>
          </a:p>
          <a:p>
            <a:pPr>
              <a:defRPr/>
            </a:pPr>
            <a:endParaRPr lang="en-US" b="1" dirty="0"/>
          </a:p>
          <a:p>
            <a:pPr>
              <a:defRPr/>
            </a:pPr>
            <a:r>
              <a:rPr lang="en-US" b="1" dirty="0"/>
              <a:t>AN IMPLUSE IS NOT A CHOICE.</a:t>
            </a:r>
          </a:p>
        </p:txBody>
      </p:sp>
    </p:spTree>
    <p:extLst>
      <p:ext uri="{BB962C8B-B14F-4D97-AF65-F5344CB8AC3E}">
        <p14:creationId xmlns:p14="http://schemas.microsoft.com/office/powerpoint/2010/main" val="1907839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441374-91A3-4E6F-2B1C-7A9862A3629C}"/>
              </a:ext>
            </a:extLst>
          </p:cNvPr>
          <p:cNvSpPr txBox="1"/>
          <p:nvPr/>
        </p:nvSpPr>
        <p:spPr>
          <a:xfrm>
            <a:off x="1574962" y="2305615"/>
            <a:ext cx="8792792" cy="954107"/>
          </a:xfrm>
          <a:prstGeom prst="rect">
            <a:avLst/>
          </a:prstGeom>
          <a:solidFill>
            <a:srgbClr val="FF0000"/>
          </a:solidFill>
        </p:spPr>
        <p:txBody>
          <a:bodyPr wrap="none" rtlCol="0">
            <a:spAutoFit/>
          </a:bodyPr>
          <a:lstStyle/>
          <a:p>
            <a:pPr algn="ctr"/>
            <a:r>
              <a:rPr lang="en-US" sz="2800" b="1" dirty="0">
                <a:effectLst>
                  <a:outerShdw blurRad="38100" dist="38100" dir="2700000" algn="tl">
                    <a:srgbClr val="000000">
                      <a:alpha val="43137"/>
                    </a:srgbClr>
                  </a:outerShdw>
                </a:effectLst>
              </a:rPr>
              <a:t>Responding out of frustration or impulsiveness is </a:t>
            </a:r>
          </a:p>
          <a:p>
            <a:pPr algn="ctr"/>
            <a:r>
              <a:rPr lang="en-US" sz="2800" b="1" dirty="0">
                <a:effectLst>
                  <a:outerShdw blurRad="38100" dist="38100" dir="2700000" algn="tl">
                    <a:srgbClr val="000000">
                      <a:alpha val="43137"/>
                    </a:srgbClr>
                  </a:outerShdw>
                </a:effectLst>
              </a:rPr>
              <a:t>an act of hopelessness</a:t>
            </a:r>
          </a:p>
        </p:txBody>
      </p:sp>
      <p:sp>
        <p:nvSpPr>
          <p:cNvPr id="7" name="TextBox 6">
            <a:extLst>
              <a:ext uri="{FF2B5EF4-FFF2-40B4-BE49-F238E27FC236}">
                <a16:creationId xmlns:a16="http://schemas.microsoft.com/office/drawing/2014/main" id="{7596873E-8D07-1351-B2C3-AFBD7B475335}"/>
              </a:ext>
            </a:extLst>
          </p:cNvPr>
          <p:cNvSpPr txBox="1"/>
          <p:nvPr/>
        </p:nvSpPr>
        <p:spPr>
          <a:xfrm>
            <a:off x="1789784" y="4138722"/>
            <a:ext cx="8363145" cy="523220"/>
          </a:xfrm>
          <a:prstGeom prst="rect">
            <a:avLst/>
          </a:prstGeom>
          <a:solidFill>
            <a:schemeClr val="accent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AEAEA"/>
                </a:solidFill>
                <a:effectLst>
                  <a:outerShdw blurRad="38100" dist="38100" dir="2700000" algn="tl">
                    <a:srgbClr val="000000">
                      <a:alpha val="43137"/>
                    </a:srgbClr>
                  </a:outerShdw>
                </a:effectLst>
                <a:uLnTx/>
                <a:uFillTx/>
                <a:latin typeface="Arial"/>
                <a:ea typeface="+mn-ea"/>
                <a:cs typeface="+mn-cs"/>
              </a:rPr>
              <a:t>Choosing a response or action is an act of hope</a:t>
            </a:r>
          </a:p>
        </p:txBody>
      </p:sp>
    </p:spTree>
    <p:extLst>
      <p:ext uri="{BB962C8B-B14F-4D97-AF65-F5344CB8AC3E}">
        <p14:creationId xmlns:p14="http://schemas.microsoft.com/office/powerpoint/2010/main" val="622197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2787" y="163176"/>
            <a:ext cx="8226425" cy="1143000"/>
          </a:xfrm>
          <a:solidFill>
            <a:srgbClr val="0070C0"/>
          </a:solidFill>
        </p:spPr>
        <p:txBody>
          <a:bodyPr/>
          <a:lstStyle/>
          <a:p>
            <a:pPr>
              <a:defRPr/>
            </a:pPr>
            <a:r>
              <a:rPr lang="en-US" sz="3600" dirty="0">
                <a:solidFill>
                  <a:schemeClr val="tx1"/>
                </a:solidFill>
              </a:rPr>
              <a:t>Choice and the People We Support</a:t>
            </a:r>
          </a:p>
        </p:txBody>
      </p:sp>
      <p:sp>
        <p:nvSpPr>
          <p:cNvPr id="3" name="Content Placeholder 2"/>
          <p:cNvSpPr>
            <a:spLocks noGrp="1"/>
          </p:cNvSpPr>
          <p:nvPr>
            <p:ph idx="1"/>
          </p:nvPr>
        </p:nvSpPr>
        <p:spPr>
          <a:xfrm>
            <a:off x="573490" y="1543456"/>
            <a:ext cx="10619509" cy="4497388"/>
          </a:xfrm>
        </p:spPr>
        <p:txBody>
          <a:bodyPr/>
          <a:lstStyle/>
          <a:p>
            <a:pPr>
              <a:defRPr/>
            </a:pPr>
            <a:r>
              <a:rPr lang="en-US" sz="3000" b="1" dirty="0"/>
              <a:t>What may have started as a choice often does not end as a choice! </a:t>
            </a:r>
          </a:p>
          <a:p>
            <a:pPr>
              <a:defRPr/>
            </a:pPr>
            <a:endParaRPr lang="en-US" sz="1600" b="1" dirty="0"/>
          </a:p>
          <a:p>
            <a:pPr>
              <a:defRPr/>
            </a:pPr>
            <a:r>
              <a:rPr lang="en-US" sz="3000" b="1" dirty="0"/>
              <a:t>For many people there is a momentum (or a compulsion/obsession or perseveration) to behavior that results in people losing control of their behavior</a:t>
            </a:r>
          </a:p>
          <a:p>
            <a:pPr>
              <a:defRPr/>
            </a:pPr>
            <a:endParaRPr lang="en-US" sz="1800" b="1" dirty="0"/>
          </a:p>
          <a:p>
            <a:pPr>
              <a:defRPr/>
            </a:pPr>
            <a:r>
              <a:rPr lang="en-US" sz="3000" b="1" dirty="0"/>
              <a:t>When this happens we roll with it. We don’t terminate our services or suspend, we work to help people to overcome or change the pattern. We keep on trying. That’s who we are, that’s what we do.</a:t>
            </a:r>
          </a:p>
        </p:txBody>
      </p:sp>
    </p:spTree>
    <p:extLst>
      <p:ext uri="{BB962C8B-B14F-4D97-AF65-F5344CB8AC3E}">
        <p14:creationId xmlns:p14="http://schemas.microsoft.com/office/powerpoint/2010/main" val="1072357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484" y="300868"/>
            <a:ext cx="10968567" cy="1696744"/>
          </a:xfrm>
          <a:solidFill>
            <a:srgbClr val="0070C0"/>
          </a:solidFill>
          <a:ln>
            <a:solidFill>
              <a:srgbClr val="FF0000"/>
            </a:solidFill>
          </a:ln>
        </p:spPr>
        <p:txBody>
          <a:bodyPr/>
          <a:lstStyle/>
          <a:p>
            <a:r>
              <a:rPr lang="en-US" sz="3600" dirty="0">
                <a:solidFill>
                  <a:schemeClr val="accent5">
                    <a:lumMod val="60000"/>
                    <a:lumOff val="40000"/>
                  </a:schemeClr>
                </a:solidFill>
              </a:rPr>
              <a:t>“Goals?!? What the F%$k Are Those?”</a:t>
            </a:r>
            <a:br>
              <a:rPr lang="en-US" sz="3600" dirty="0">
                <a:solidFill>
                  <a:schemeClr val="accent5">
                    <a:lumMod val="60000"/>
                    <a:lumOff val="40000"/>
                  </a:schemeClr>
                </a:solidFill>
              </a:rPr>
            </a:br>
            <a:r>
              <a:rPr lang="en-US" sz="2800" dirty="0">
                <a:solidFill>
                  <a:schemeClr val="accent5">
                    <a:lumMod val="60000"/>
                    <a:lumOff val="40000"/>
                  </a:schemeClr>
                </a:solidFill>
              </a:rPr>
              <a:t>(So Many Goals are Fairly Meaningless to the Person We’re Supporting)</a:t>
            </a:r>
          </a:p>
        </p:txBody>
      </p:sp>
      <p:sp>
        <p:nvSpPr>
          <p:cNvPr id="3" name="Content Placeholder 2"/>
          <p:cNvSpPr>
            <a:spLocks noGrp="1"/>
          </p:cNvSpPr>
          <p:nvPr>
            <p:ph idx="1"/>
          </p:nvPr>
        </p:nvSpPr>
        <p:spPr/>
        <p:txBody>
          <a:bodyPr/>
          <a:lstStyle/>
          <a:p>
            <a:pPr marL="0" indent="0">
              <a:buNone/>
            </a:pPr>
            <a:endParaRPr lang="en-US" b="1" dirty="0">
              <a:solidFill>
                <a:srgbClr val="FFFF00"/>
              </a:solidFill>
              <a:effectLst>
                <a:outerShdw blurRad="38100" dist="38100" dir="2700000" algn="tl">
                  <a:srgbClr val="000000">
                    <a:alpha val="43137"/>
                  </a:srgbClr>
                </a:outerShdw>
              </a:effectLst>
            </a:endParaRPr>
          </a:p>
          <a:p>
            <a:r>
              <a:rPr lang="en-US" b="1" dirty="0">
                <a:solidFill>
                  <a:srgbClr val="FFFF00"/>
                </a:solidFill>
                <a:effectLst>
                  <a:outerShdw blurRad="38100" dist="38100" dir="2700000" algn="tl">
                    <a:srgbClr val="000000">
                      <a:alpha val="43137"/>
                    </a:srgbClr>
                  </a:outerShdw>
                </a:effectLst>
              </a:rPr>
              <a:t>We work with people who don’t know how to make goals, were/are often impulsive, or were/are not very successful at achieving goals or never learned how to make goals. </a:t>
            </a:r>
          </a:p>
          <a:p>
            <a:pPr marL="0" indent="0">
              <a:buNone/>
            </a:pPr>
            <a:endParaRPr lang="en-US" b="1" dirty="0">
              <a:solidFill>
                <a:srgbClr val="FFFF00"/>
              </a:solidFill>
              <a:effectLst>
                <a:outerShdw blurRad="38100" dist="38100" dir="2700000" algn="tl">
                  <a:srgbClr val="000000">
                    <a:alpha val="43137"/>
                  </a:srgbClr>
                </a:outerShdw>
              </a:effectLst>
            </a:endParaRPr>
          </a:p>
          <a:p>
            <a:r>
              <a:rPr lang="en-US" b="1" dirty="0">
                <a:solidFill>
                  <a:srgbClr val="FFFF00"/>
                </a:solidFill>
                <a:effectLst>
                  <a:outerShdw blurRad="38100" dist="38100" dir="2700000" algn="tl">
                    <a:srgbClr val="000000">
                      <a:alpha val="43137"/>
                    </a:srgbClr>
                  </a:outerShdw>
                </a:effectLst>
              </a:rPr>
              <a:t>So why the f$*k are we so focused on goals?</a:t>
            </a:r>
          </a:p>
          <a:p>
            <a:pPr marL="0" indent="0">
              <a:buNone/>
            </a:pPr>
            <a:endParaRPr lang="en-US" dirty="0"/>
          </a:p>
        </p:txBody>
      </p:sp>
    </p:spTree>
    <p:extLst>
      <p:ext uri="{BB962C8B-B14F-4D97-AF65-F5344CB8AC3E}">
        <p14:creationId xmlns:p14="http://schemas.microsoft.com/office/powerpoint/2010/main" val="1183121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70C0"/>
          </a:solidFill>
          <a:ln>
            <a:solidFill>
              <a:srgbClr val="FF0000"/>
            </a:solidFill>
          </a:ln>
        </p:spPr>
        <p:txBody>
          <a:bodyPr/>
          <a:lstStyle/>
          <a:p>
            <a:r>
              <a:rPr lang="en-US" sz="3600" dirty="0"/>
              <a:t>“Goals?!? What the F$%k Are Those?”</a:t>
            </a:r>
          </a:p>
        </p:txBody>
      </p:sp>
      <p:sp>
        <p:nvSpPr>
          <p:cNvPr id="3" name="Content Placeholder 2"/>
          <p:cNvSpPr>
            <a:spLocks noGrp="1"/>
          </p:cNvSpPr>
          <p:nvPr>
            <p:ph idx="1"/>
          </p:nvPr>
        </p:nvSpPr>
        <p:spPr>
          <a:xfrm>
            <a:off x="607485" y="1667061"/>
            <a:ext cx="10968567" cy="4497387"/>
          </a:xfrm>
        </p:spPr>
        <p:txBody>
          <a:bodyPr/>
          <a:lstStyle/>
          <a:p>
            <a:pPr marL="0" indent="0">
              <a:buNone/>
            </a:pPr>
            <a:r>
              <a:rPr lang="en-US" b="1" dirty="0">
                <a:effectLst>
                  <a:outerShdw blurRad="38100" dist="38100" dir="2700000" algn="tl">
                    <a:srgbClr val="000000">
                      <a:alpha val="43137"/>
                    </a:srgbClr>
                  </a:outerShdw>
                </a:effectLst>
              </a:rPr>
              <a:t>We need to shift from talking about “goals” to thinking about </a:t>
            </a:r>
            <a:r>
              <a:rPr lang="en-US" b="1" i="1" dirty="0">
                <a:solidFill>
                  <a:srgbClr val="FFFF00"/>
                </a:solidFill>
                <a:effectLst>
                  <a:outerShdw blurRad="38100" dist="38100" dir="2700000" algn="tl">
                    <a:srgbClr val="000000">
                      <a:alpha val="43137"/>
                    </a:srgbClr>
                  </a:outerShdw>
                </a:effectLst>
              </a:rPr>
              <a:t>valued outcomes</a:t>
            </a:r>
            <a:r>
              <a:rPr lang="en-US" b="1" dirty="0">
                <a:effectLst>
                  <a:outerShdw blurRad="38100" dist="38100" dir="2700000" algn="tl">
                    <a:srgbClr val="000000">
                      <a:alpha val="43137"/>
                    </a:srgbClr>
                  </a:outerShdw>
                </a:effectLst>
              </a:rPr>
              <a:t> – a 3D picture of my immediate and long term future, a great day in my life, a clear understanding of what I </a:t>
            </a:r>
            <a:r>
              <a:rPr lang="en-US" b="1" i="1" dirty="0">
                <a:solidFill>
                  <a:srgbClr val="FFC000"/>
                </a:solidFill>
                <a:effectLst>
                  <a:outerShdw blurRad="38100" dist="38100" dir="2700000" algn="tl">
                    <a:srgbClr val="000000">
                      <a:alpha val="43137"/>
                    </a:srgbClr>
                  </a:outerShdw>
                </a:effectLst>
              </a:rPr>
              <a:t>really</a:t>
            </a:r>
            <a:r>
              <a:rPr lang="en-US" b="1" dirty="0">
                <a:effectLst>
                  <a:outerShdw blurRad="38100" dist="38100" dir="2700000" algn="tl">
                    <a:srgbClr val="000000">
                      <a:alpha val="43137"/>
                    </a:srgbClr>
                  </a:outerShdw>
                </a:effectLst>
              </a:rPr>
              <a:t> want to do, a reason to get up in the morning, a reason to do the hard stuff that often has to be done to make any real change. </a:t>
            </a:r>
          </a:p>
          <a:p>
            <a:pPr marL="0" indent="0">
              <a:buNone/>
            </a:pPr>
            <a:endParaRPr lang="en-US" b="1" dirty="0">
              <a:effectLst>
                <a:outerShdw blurRad="38100" dist="38100" dir="2700000" algn="tl">
                  <a:srgbClr val="000000">
                    <a:alpha val="43137"/>
                  </a:srgbClr>
                </a:outerShdw>
              </a:effectLst>
            </a:endParaRPr>
          </a:p>
          <a:p>
            <a:pPr marL="0" indent="0">
              <a:buNone/>
            </a:pPr>
            <a:r>
              <a:rPr lang="en-US" b="1" dirty="0">
                <a:effectLst>
                  <a:outerShdw blurRad="38100" dist="38100" dir="2700000" algn="tl">
                    <a:srgbClr val="000000">
                      <a:alpha val="43137"/>
                    </a:srgbClr>
                  </a:outerShdw>
                </a:effectLst>
              </a:rPr>
              <a:t>Who do I want to be 5, 10, 15 years from now? And build from there. </a:t>
            </a:r>
            <a:endParaRPr lang="en-US" dirty="0"/>
          </a:p>
        </p:txBody>
      </p:sp>
    </p:spTree>
    <p:extLst>
      <p:ext uri="{BB962C8B-B14F-4D97-AF65-F5344CB8AC3E}">
        <p14:creationId xmlns:p14="http://schemas.microsoft.com/office/powerpoint/2010/main" val="27055260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70C0"/>
          </a:solidFill>
        </p:spPr>
        <p:txBody>
          <a:bodyPr/>
          <a:lstStyle/>
          <a:p>
            <a:r>
              <a:rPr lang="en-US" dirty="0"/>
              <a:t>The Paradox of Choice</a:t>
            </a:r>
          </a:p>
        </p:txBody>
      </p:sp>
      <p:sp>
        <p:nvSpPr>
          <p:cNvPr id="3" name="Content Placeholder 2"/>
          <p:cNvSpPr>
            <a:spLocks noGrp="1"/>
          </p:cNvSpPr>
          <p:nvPr>
            <p:ph idx="1"/>
          </p:nvPr>
        </p:nvSpPr>
        <p:spPr/>
        <p:txBody>
          <a:bodyPr/>
          <a:lstStyle/>
          <a:p>
            <a:r>
              <a:rPr lang="en-US" b="1" dirty="0"/>
              <a:t>“Learning to choose is hard. Learning to choose well is harder. And learning to choose well in a world of unlimited possibilities is harder still, perhaps too hard.” </a:t>
            </a:r>
            <a:br>
              <a:rPr lang="en-US" b="1" dirty="0"/>
            </a:br>
            <a:endParaRPr lang="en-US" b="1" dirty="0"/>
          </a:p>
          <a:p>
            <a:r>
              <a:rPr lang="en-US" b="1" dirty="0"/>
              <a:t>“But knowing what we want means, in essence, being able to anticipate accurately how one choice or another will make us feel, and that is no simple task.” </a:t>
            </a:r>
          </a:p>
          <a:p>
            <a:endParaRPr lang="en-US" dirty="0"/>
          </a:p>
          <a:p>
            <a:pPr marL="0" indent="0">
              <a:buNone/>
            </a:pPr>
            <a:r>
              <a:rPr lang="en-US" sz="2400" dirty="0"/>
              <a:t>	      ― Barry Schwartz (2004). </a:t>
            </a:r>
            <a:r>
              <a:rPr lang="en-US" sz="2400" i="1" dirty="0"/>
              <a:t>The Paradox of Choice: Why More is Less</a:t>
            </a:r>
            <a:endParaRPr lang="en-US" sz="2400" i="1" u="sng" dirty="0"/>
          </a:p>
        </p:txBody>
      </p:sp>
    </p:spTree>
    <p:extLst>
      <p:ext uri="{BB962C8B-B14F-4D97-AF65-F5344CB8AC3E}">
        <p14:creationId xmlns:p14="http://schemas.microsoft.com/office/powerpoint/2010/main" val="3220958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pPr eaLnBrk="1" hangingPunct="1">
              <a:defRPr/>
            </a:pPr>
            <a:endParaRPr lang="en-US">
              <a:ea typeface="+mj-ea"/>
              <a:cs typeface="+mj-cs"/>
            </a:endParaRPr>
          </a:p>
        </p:txBody>
      </p:sp>
      <p:sp>
        <p:nvSpPr>
          <p:cNvPr id="601091" name="Rectangle 3"/>
          <p:cNvSpPr>
            <a:spLocks noGrp="1" noChangeArrowheads="1"/>
          </p:cNvSpPr>
          <p:nvPr>
            <p:ph type="body" idx="1"/>
          </p:nvPr>
        </p:nvSpPr>
        <p:spPr>
          <a:xfrm>
            <a:off x="607485" y="2144523"/>
            <a:ext cx="10968567" cy="4497387"/>
          </a:xfrm>
        </p:spPr>
        <p:txBody>
          <a:bodyPr/>
          <a:lstStyle/>
          <a:p>
            <a:pPr algn="ctr" eaLnBrk="1" hangingPunct="1">
              <a:lnSpc>
                <a:spcPct val="90000"/>
              </a:lnSpc>
              <a:buFont typeface="Wingdings" charset="2"/>
              <a:buNone/>
              <a:defRPr/>
            </a:pPr>
            <a:r>
              <a:rPr lang="en-US" altLang="en-US" b="1" dirty="0">
                <a:ea typeface="ＭＳ Ｐゴシック" charset="-128"/>
              </a:rPr>
              <a:t>It is essential that the person being offered the choice have the information necessary for making a meaningful decision . . . without such information, being given a choice will feel more like a burden than a support for autonomy.</a:t>
            </a:r>
          </a:p>
          <a:p>
            <a:pPr algn="r" eaLnBrk="1" hangingPunct="1">
              <a:lnSpc>
                <a:spcPct val="90000"/>
              </a:lnSpc>
              <a:buFontTx/>
              <a:buChar char="-"/>
              <a:defRPr/>
            </a:pPr>
            <a:r>
              <a:rPr lang="en-US" altLang="en-US" sz="1800" dirty="0">
                <a:ea typeface="ＭＳ Ｐゴシック" charset="-128"/>
              </a:rPr>
              <a:t>Edward Deci, 1995</a:t>
            </a:r>
          </a:p>
          <a:p>
            <a:pPr algn="r" eaLnBrk="1" hangingPunct="1">
              <a:lnSpc>
                <a:spcPct val="90000"/>
              </a:lnSpc>
              <a:buFontTx/>
              <a:buNone/>
              <a:defRPr/>
            </a:pPr>
            <a:r>
              <a:rPr lang="en-US" altLang="en-US" sz="1800" dirty="0">
                <a:ea typeface="ＭＳ Ｐゴシック" charset="-128"/>
              </a:rPr>
              <a:t>Why We Do What We Do</a:t>
            </a:r>
          </a:p>
          <a:p>
            <a:pPr eaLnBrk="1" hangingPunct="1">
              <a:lnSpc>
                <a:spcPct val="90000"/>
              </a:lnSpc>
              <a:buFont typeface="Wingdings" charset="2"/>
              <a:buNone/>
              <a:defRPr/>
            </a:pPr>
            <a:endParaRPr lang="en-US" altLang="en-US" sz="1800" dirty="0">
              <a:ea typeface="ＭＳ Ｐゴシック" charset="-128"/>
            </a:endParaRPr>
          </a:p>
        </p:txBody>
      </p:sp>
    </p:spTree>
    <p:extLst>
      <p:ext uri="{BB962C8B-B14F-4D97-AF65-F5344CB8AC3E}">
        <p14:creationId xmlns:p14="http://schemas.microsoft.com/office/powerpoint/2010/main" val="29194007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Text Box 2"/>
          <p:cNvSpPr txBox="1">
            <a:spLocks noChangeArrowheads="1"/>
          </p:cNvSpPr>
          <p:nvPr/>
        </p:nvSpPr>
        <p:spPr bwMode="auto">
          <a:xfrm>
            <a:off x="2404502" y="53907"/>
            <a:ext cx="7535396" cy="553998"/>
          </a:xfrm>
          <a:prstGeom prst="rect">
            <a:avLst/>
          </a:prstGeom>
          <a:noFill/>
          <a:ln w="9525">
            <a:noFill/>
            <a:miter lim="800000"/>
            <a:headEnd/>
            <a:tailEnd/>
          </a:ln>
          <a:effectLst/>
        </p:spPr>
        <p:txBody>
          <a:bodyPr wrap="none">
            <a:spAutoFit/>
          </a:bodyPr>
          <a:lstStyle>
            <a:lvl1pPr>
              <a:tabLst>
                <a:tab pos="233363" algn="l"/>
                <a:tab pos="454025" algn="l"/>
              </a:tabLst>
              <a:defRPr sz="2400" b="1">
                <a:solidFill>
                  <a:schemeClr val="tx1"/>
                </a:solidFill>
                <a:latin typeface="Arial" charset="0"/>
                <a:ea typeface="ＭＳ Ｐゴシック" charset="-128"/>
              </a:defRPr>
            </a:lvl1pPr>
            <a:lvl2pPr marL="37931725" indent="-37474525">
              <a:tabLst>
                <a:tab pos="233363" algn="l"/>
                <a:tab pos="454025" algn="l"/>
              </a:tabLst>
              <a:defRPr sz="2400" b="1">
                <a:solidFill>
                  <a:schemeClr val="tx1"/>
                </a:solidFill>
                <a:latin typeface="Arial" charset="0"/>
                <a:ea typeface="ＭＳ Ｐゴシック" charset="-128"/>
              </a:defRPr>
            </a:lvl2pPr>
            <a:lvl3pPr>
              <a:tabLst>
                <a:tab pos="233363" algn="l"/>
                <a:tab pos="454025" algn="l"/>
              </a:tabLst>
              <a:defRPr sz="2400" b="1">
                <a:solidFill>
                  <a:schemeClr val="tx1"/>
                </a:solidFill>
                <a:latin typeface="Arial" charset="0"/>
                <a:ea typeface="ＭＳ Ｐゴシック" charset="-128"/>
              </a:defRPr>
            </a:lvl3pPr>
            <a:lvl4pPr>
              <a:tabLst>
                <a:tab pos="233363" algn="l"/>
                <a:tab pos="454025" algn="l"/>
              </a:tabLst>
              <a:defRPr sz="2400" b="1">
                <a:solidFill>
                  <a:schemeClr val="tx1"/>
                </a:solidFill>
                <a:latin typeface="Arial" charset="0"/>
                <a:ea typeface="ＭＳ Ｐゴシック" charset="-128"/>
              </a:defRPr>
            </a:lvl4pPr>
            <a:lvl5pPr>
              <a:tabLst>
                <a:tab pos="233363" algn="l"/>
                <a:tab pos="454025" algn="l"/>
              </a:tabLst>
              <a:defRPr sz="2400" b="1">
                <a:solidFill>
                  <a:schemeClr val="tx1"/>
                </a:solidFill>
                <a:latin typeface="Arial" charset="0"/>
                <a:ea typeface="ＭＳ Ｐゴシック" charset="-128"/>
              </a:defRPr>
            </a:lvl5pPr>
            <a:lvl6pPr marL="4572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6pPr>
            <a:lvl7pPr marL="9144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7pPr>
            <a:lvl8pPr marL="13716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8pPr>
            <a:lvl9pPr marL="1828800" eaLnBrk="0" fontAlgn="base" hangingPunct="0">
              <a:spcBef>
                <a:spcPct val="0"/>
              </a:spcBef>
              <a:spcAft>
                <a:spcPct val="0"/>
              </a:spcAft>
              <a:tabLst>
                <a:tab pos="233363" algn="l"/>
                <a:tab pos="454025" algn="l"/>
              </a:tabLs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tab pos="233363" algn="l"/>
                <a:tab pos="454025" algn="l"/>
              </a:tabLst>
              <a:defRPr/>
            </a:pPr>
            <a:r>
              <a:rPr kumimoji="0" lang="en-US" altLang="en-US" sz="30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Stone Sans ITC TT-Semi" charset="0"/>
                <a:ea typeface="ＭＳ Ｐゴシック" charset="-128"/>
                <a:cs typeface="+mn-cs"/>
              </a:rPr>
              <a:t>A Hierarchy of Learning How to Make Choices:</a:t>
            </a:r>
          </a:p>
        </p:txBody>
      </p:sp>
      <p:sp>
        <p:nvSpPr>
          <p:cNvPr id="2" name="Isosceles Triangle 1"/>
          <p:cNvSpPr/>
          <p:nvPr/>
        </p:nvSpPr>
        <p:spPr bwMode="auto">
          <a:xfrm>
            <a:off x="1752600" y="666750"/>
            <a:ext cx="8839200" cy="5410200"/>
          </a:xfrm>
          <a:prstGeom prst="triangle">
            <a:avLst/>
          </a:prstGeom>
          <a:noFill/>
          <a:ln w="95250" cap="flat" cmpd="sng" algn="ctr">
            <a:solidFill>
              <a:schemeClr val="accent3">
                <a:lumMod val="75000"/>
              </a:schemeClr>
            </a:solidFill>
            <a:prstDash val="sysDash"/>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
        <p:nvSpPr>
          <p:cNvPr id="144388" name="TextBox 2"/>
          <p:cNvSpPr txBox="1">
            <a:spLocks noChangeArrowheads="1"/>
          </p:cNvSpPr>
          <p:nvPr/>
        </p:nvSpPr>
        <p:spPr bwMode="auto">
          <a:xfrm>
            <a:off x="1595439" y="5092700"/>
            <a:ext cx="90519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00"/>
                </a:solidFill>
                <a:effectLst/>
                <a:uLnTx/>
                <a:uFillTx/>
                <a:latin typeface="Arial" panose="020B0604020202020204" pitchFamily="34" charset="0"/>
                <a:ea typeface="ＭＳ Ｐゴシック" panose="020B0600070205080204" pitchFamily="34" charset="-128"/>
                <a:cs typeface="+mn-cs"/>
              </a:rPr>
              <a:t>Cause and Effect Learning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(Feeling and remembering the natural results of what you do)</a:t>
            </a:r>
          </a:p>
        </p:txBody>
      </p:sp>
      <p:sp>
        <p:nvSpPr>
          <p:cNvPr id="144389" name="TextBox 3"/>
          <p:cNvSpPr txBox="1">
            <a:spLocks noChangeArrowheads="1"/>
          </p:cNvSpPr>
          <p:nvPr/>
        </p:nvSpPr>
        <p:spPr bwMode="auto">
          <a:xfrm>
            <a:off x="3559175" y="4219576"/>
            <a:ext cx="522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00"/>
                </a:solidFill>
                <a:effectLst/>
                <a:uLnTx/>
                <a:uFillTx/>
                <a:latin typeface="Arial" panose="020B0604020202020204" pitchFamily="34" charset="0"/>
                <a:ea typeface="ＭＳ Ｐゴシック" panose="020B0600070205080204" pitchFamily="34" charset="-128"/>
                <a:cs typeface="+mn-cs"/>
              </a:rPr>
              <a:t>Either - Or Choice </a:t>
            </a:r>
            <a:r>
              <a:rPr kumimoji="0" lang="en-US" altLang="en-US" sz="24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(Forced Choice)</a:t>
            </a:r>
          </a:p>
        </p:txBody>
      </p:sp>
      <p:sp>
        <p:nvSpPr>
          <p:cNvPr id="144390" name="TextBox 4"/>
          <p:cNvSpPr txBox="1">
            <a:spLocks noChangeArrowheads="1"/>
          </p:cNvSpPr>
          <p:nvPr/>
        </p:nvSpPr>
        <p:spPr bwMode="auto">
          <a:xfrm>
            <a:off x="3363914" y="2976563"/>
            <a:ext cx="5616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00"/>
                </a:solidFill>
                <a:effectLst/>
                <a:uLnTx/>
                <a:uFillTx/>
                <a:latin typeface="Arial" panose="020B0604020202020204" pitchFamily="34" charset="0"/>
                <a:ea typeface="ＭＳ Ｐゴシック" panose="020B0600070205080204" pitchFamily="34" charset="-128"/>
                <a:cs typeface="+mn-cs"/>
              </a:rPr>
              <a:t>Choose from A Predetermined Group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(Fixed Choice)</a:t>
            </a:r>
          </a:p>
        </p:txBody>
      </p:sp>
      <p:sp>
        <p:nvSpPr>
          <p:cNvPr id="144391" name="TextBox 5"/>
          <p:cNvSpPr txBox="1">
            <a:spLocks noChangeArrowheads="1"/>
          </p:cNvSpPr>
          <p:nvPr/>
        </p:nvSpPr>
        <p:spPr bwMode="auto">
          <a:xfrm>
            <a:off x="4935539" y="1733551"/>
            <a:ext cx="2473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00"/>
                </a:solidFill>
                <a:effectLst/>
                <a:uLnTx/>
                <a:uFillTx/>
                <a:latin typeface="Arial" panose="020B0604020202020204" pitchFamily="34" charset="0"/>
                <a:ea typeface="ＭＳ Ｐゴシック" panose="020B0600070205080204" pitchFamily="34" charset="-128"/>
                <a:cs typeface="+mn-cs"/>
              </a:rPr>
              <a:t>Anything Goes!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(Free Choice)</a:t>
            </a:r>
          </a:p>
        </p:txBody>
      </p:sp>
      <p:sp>
        <p:nvSpPr>
          <p:cNvPr id="7" name="Curved Up Arrow 6"/>
          <p:cNvSpPr/>
          <p:nvPr/>
        </p:nvSpPr>
        <p:spPr bwMode="auto">
          <a:xfrm rot="16444080">
            <a:off x="8935245" y="4352132"/>
            <a:ext cx="1287462" cy="1095375"/>
          </a:xfrm>
          <a:prstGeom prst="curvedUpArrow">
            <a:avLst/>
          </a:prstGeom>
          <a:solidFill>
            <a:srgbClr val="FF0000"/>
          </a:solidFill>
          <a:ln w="9525" cap="flat" cmpd="sng" algn="ctr">
            <a:solidFill>
              <a:srgbClr val="FFC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
        <p:nvSpPr>
          <p:cNvPr id="8" name="Curved Down Arrow 7"/>
          <p:cNvSpPr/>
          <p:nvPr/>
        </p:nvSpPr>
        <p:spPr bwMode="auto">
          <a:xfrm rot="16016661">
            <a:off x="1934369" y="3185319"/>
            <a:ext cx="1536700" cy="1243012"/>
          </a:xfrm>
          <a:prstGeom prst="curvedDownArrow">
            <a:avLst/>
          </a:prstGeom>
          <a:solidFill>
            <a:srgbClr val="FF0000"/>
          </a:solidFill>
          <a:ln w="9525" cap="flat" cmpd="sng" algn="ctr">
            <a:solidFill>
              <a:srgbClr val="FFC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
        <p:nvSpPr>
          <p:cNvPr id="10" name="Curved Up Arrow 9"/>
          <p:cNvSpPr/>
          <p:nvPr/>
        </p:nvSpPr>
        <p:spPr bwMode="auto">
          <a:xfrm rot="16444080">
            <a:off x="7744620" y="1866107"/>
            <a:ext cx="1287462" cy="1095375"/>
          </a:xfrm>
          <a:prstGeom prst="curvedUpArrow">
            <a:avLst/>
          </a:prstGeom>
          <a:solidFill>
            <a:srgbClr val="FF0000"/>
          </a:solidFill>
          <a:ln w="9525" cap="flat" cmpd="sng" algn="ctr">
            <a:solidFill>
              <a:srgbClr val="FFC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ea typeface="ＭＳ Ｐゴシック" panose="020B0600070205080204" pitchFamily="34" charset="-128"/>
              <a:cs typeface="+mn-cs"/>
            </a:endParaRPr>
          </a:p>
        </p:txBody>
      </p:sp>
    </p:spTree>
    <p:extLst>
      <p:ext uri="{BB962C8B-B14F-4D97-AF65-F5344CB8AC3E}">
        <p14:creationId xmlns:p14="http://schemas.microsoft.com/office/powerpoint/2010/main" val="2231453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0B4FC9-C2AB-9BFB-64D0-80A38A3CF1EB}"/>
              </a:ext>
            </a:extLst>
          </p:cNvPr>
          <p:cNvSpPr txBox="1"/>
          <p:nvPr/>
        </p:nvSpPr>
        <p:spPr>
          <a:xfrm>
            <a:off x="1809985" y="235748"/>
            <a:ext cx="8572027" cy="369332"/>
          </a:xfrm>
          <a:prstGeom prst="rect">
            <a:avLst/>
          </a:prstGeom>
          <a:noFill/>
        </p:spPr>
        <p:txBody>
          <a:bodyPr wrap="none" rtlCol="0">
            <a:spAutoFit/>
          </a:bodyPr>
          <a:lstStyle/>
          <a:p>
            <a:r>
              <a:rPr lang="en-US" b="1" dirty="0"/>
              <a:t>OBLIGATORY SCHEMATIC OF A BRAIN WITH IMPORTANT REGIONS HIGHLIGHTED</a:t>
            </a:r>
          </a:p>
        </p:txBody>
      </p:sp>
      <p:pic>
        <p:nvPicPr>
          <p:cNvPr id="3" name="Picture 2">
            <a:extLst>
              <a:ext uri="{FF2B5EF4-FFF2-40B4-BE49-F238E27FC236}">
                <a16:creationId xmlns:a16="http://schemas.microsoft.com/office/drawing/2014/main" id="{A9EC6810-E59B-4AEC-45E4-8A27C73C925B}"/>
              </a:ext>
            </a:extLst>
          </p:cNvPr>
          <p:cNvPicPr>
            <a:picLocks noChangeAspect="1"/>
          </p:cNvPicPr>
          <p:nvPr/>
        </p:nvPicPr>
        <p:blipFill>
          <a:blip r:embed="rId2"/>
          <a:stretch>
            <a:fillRect/>
          </a:stretch>
        </p:blipFill>
        <p:spPr>
          <a:xfrm>
            <a:off x="279919" y="605080"/>
            <a:ext cx="11308702" cy="5887617"/>
          </a:xfrm>
          <a:prstGeom prst="rect">
            <a:avLst/>
          </a:prstGeom>
        </p:spPr>
      </p:pic>
    </p:spTree>
    <p:extLst>
      <p:ext uri="{BB962C8B-B14F-4D97-AF65-F5344CB8AC3E}">
        <p14:creationId xmlns:p14="http://schemas.microsoft.com/office/powerpoint/2010/main" val="3524287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D8CE4-22D3-DC8B-C827-E6756E67695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5A260EA-2B68-177D-60AD-90F303DB8553}"/>
              </a:ext>
            </a:extLst>
          </p:cNvPr>
          <p:cNvPicPr>
            <a:picLocks noChangeAspect="1"/>
          </p:cNvPicPr>
          <p:nvPr/>
        </p:nvPicPr>
        <p:blipFill>
          <a:blip r:embed="rId2"/>
          <a:srcRect b="5484"/>
          <a:stretch>
            <a:fillRect/>
          </a:stretch>
        </p:blipFill>
        <p:spPr>
          <a:xfrm>
            <a:off x="398584" y="420414"/>
            <a:ext cx="11394831" cy="5433848"/>
          </a:xfrm>
          <a:prstGeom prst="rect">
            <a:avLst/>
          </a:prstGeom>
        </p:spPr>
      </p:pic>
      <p:sp>
        <p:nvSpPr>
          <p:cNvPr id="5" name="TextBox 4">
            <a:extLst>
              <a:ext uri="{FF2B5EF4-FFF2-40B4-BE49-F238E27FC236}">
                <a16:creationId xmlns:a16="http://schemas.microsoft.com/office/drawing/2014/main" id="{6234D1A2-7355-5DD2-A770-E412D389B603}"/>
              </a:ext>
            </a:extLst>
          </p:cNvPr>
          <p:cNvSpPr txBox="1"/>
          <p:nvPr/>
        </p:nvSpPr>
        <p:spPr>
          <a:xfrm>
            <a:off x="4644449" y="6068254"/>
            <a:ext cx="2903102" cy="369332"/>
          </a:xfrm>
          <a:prstGeom prst="rect">
            <a:avLst/>
          </a:prstGeom>
          <a:noFill/>
        </p:spPr>
        <p:txBody>
          <a:bodyPr wrap="none" rtlCol="0">
            <a:spAutoFit/>
          </a:bodyPr>
          <a:lstStyle/>
          <a:p>
            <a:r>
              <a:rPr lang="en-US" dirty="0" err="1"/>
              <a:t>Bursky</a:t>
            </a:r>
            <a:r>
              <a:rPr lang="en-US" dirty="0"/>
              <a:t> &amp; </a:t>
            </a:r>
            <a:r>
              <a:rPr lang="en-US" dirty="0" err="1"/>
              <a:t>Silbersweig</a:t>
            </a:r>
            <a:r>
              <a:rPr lang="en-US" dirty="0"/>
              <a:t>, 2024)</a:t>
            </a:r>
          </a:p>
        </p:txBody>
      </p:sp>
    </p:spTree>
    <p:extLst>
      <p:ext uri="{BB962C8B-B14F-4D97-AF65-F5344CB8AC3E}">
        <p14:creationId xmlns:p14="http://schemas.microsoft.com/office/powerpoint/2010/main" val="3832024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sz="half" idx="2"/>
            <p:extLst>
              <p:ext uri="{D42A27DB-BD31-4B8C-83A1-F6EECF244321}">
                <p14:modId xmlns:p14="http://schemas.microsoft.com/office/powerpoint/2010/main" val="1022139034"/>
              </p:ext>
            </p:extLst>
          </p:nvPr>
        </p:nvGraphicFramePr>
        <p:xfrm>
          <a:off x="609600" y="2174875"/>
          <a:ext cx="5386917" cy="4307812"/>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 Placeholder 4"/>
          <p:cNvSpPr>
            <a:spLocks noGrp="1"/>
          </p:cNvSpPr>
          <p:nvPr>
            <p:ph type="body" idx="1"/>
          </p:nvPr>
        </p:nvSpPr>
        <p:spPr>
          <a:solidFill>
            <a:srgbClr val="00B0F0"/>
          </a:solidFill>
        </p:spPr>
        <p:txBody>
          <a:bodyPr anchor="ctr">
            <a:normAutofit/>
          </a:bodyPr>
          <a:lstStyle/>
          <a:p>
            <a:pPr algn="ctr"/>
            <a:r>
              <a:rPr lang="en-US" dirty="0"/>
              <a:t>Tom</a:t>
            </a:r>
          </a:p>
        </p:txBody>
      </p:sp>
      <p:sp>
        <p:nvSpPr>
          <p:cNvPr id="17" name="Text Placeholder 17"/>
          <p:cNvSpPr>
            <a:spLocks noGrp="1"/>
          </p:cNvSpPr>
          <p:nvPr>
            <p:ph type="body" sz="quarter" idx="3"/>
          </p:nvPr>
        </p:nvSpPr>
        <p:spPr>
          <a:solidFill>
            <a:srgbClr val="FFC000"/>
          </a:solidFill>
        </p:spPr>
        <p:txBody>
          <a:bodyPr anchor="ctr"/>
          <a:lstStyle/>
          <a:p>
            <a:pPr algn="ctr"/>
            <a:r>
              <a:rPr lang="en-US" dirty="0"/>
              <a:t>Outcomes</a:t>
            </a:r>
          </a:p>
        </p:txBody>
      </p:sp>
      <p:sp>
        <p:nvSpPr>
          <p:cNvPr id="18" name="Title 15"/>
          <p:cNvSpPr>
            <a:spLocks noGrp="1"/>
          </p:cNvSpPr>
          <p:nvPr>
            <p:ph type="title"/>
          </p:nvPr>
        </p:nvSpPr>
        <p:spPr/>
        <p:txBody>
          <a:bodyPr>
            <a:normAutofit/>
          </a:bodyPr>
          <a:lstStyle/>
          <a:p>
            <a:pPr algn="ctr"/>
            <a:r>
              <a:rPr lang="en-US" sz="3600" b="1" dirty="0">
                <a:solidFill>
                  <a:srgbClr val="FFFF00"/>
                </a:solidFill>
                <a:effectLst>
                  <a:outerShdw blurRad="38100" dist="38100" dir="2700000" algn="tl">
                    <a:srgbClr val="000000">
                      <a:alpha val="43137"/>
                    </a:srgbClr>
                  </a:outerShdw>
                </a:effectLst>
                <a:latin typeface="+mn-lt"/>
              </a:rPr>
              <a:t>Tom and Identity (and some other stuff)</a:t>
            </a:r>
          </a:p>
        </p:txBody>
      </p:sp>
      <p:sp>
        <p:nvSpPr>
          <p:cNvPr id="2" name="Content Placeholder 1"/>
          <p:cNvSpPr>
            <a:spLocks noGrp="1"/>
          </p:cNvSpPr>
          <p:nvPr>
            <p:ph sz="quarter" idx="4"/>
          </p:nvPr>
        </p:nvSpPr>
        <p:spPr>
          <a:xfrm>
            <a:off x="6193368" y="2174875"/>
            <a:ext cx="5389033" cy="4307812"/>
          </a:xfrm>
          <a:solidFill>
            <a:schemeClr val="accent3">
              <a:lumMod val="75000"/>
            </a:schemeClr>
          </a:solidFill>
        </p:spPr>
        <p:txBody>
          <a:bodyPr/>
          <a:lstStyle/>
          <a:p>
            <a:r>
              <a:rPr lang="en-US" sz="2000" b="1" dirty="0">
                <a:solidFill>
                  <a:srgbClr val="FFFF00"/>
                </a:solidFill>
              </a:rPr>
              <a:t>1</a:t>
            </a:r>
            <a:r>
              <a:rPr lang="en-US" sz="2000" b="1" baseline="30000" dirty="0">
                <a:solidFill>
                  <a:srgbClr val="FFFF00"/>
                </a:solidFill>
              </a:rPr>
              <a:t>st</a:t>
            </a:r>
            <a:r>
              <a:rPr lang="en-US" sz="2000" b="1" dirty="0">
                <a:solidFill>
                  <a:srgbClr val="FFFF00"/>
                </a:solidFill>
              </a:rPr>
              <a:t> Idea: I’m never going to school, I’ll just get a GED at some point.</a:t>
            </a:r>
          </a:p>
          <a:p>
            <a:r>
              <a:rPr lang="en-US" sz="2000" b="1" dirty="0">
                <a:solidFill>
                  <a:srgbClr val="FFFF00"/>
                </a:solidFill>
              </a:rPr>
              <a:t>2</a:t>
            </a:r>
            <a:r>
              <a:rPr lang="en-US" sz="2000" b="1" baseline="30000" dirty="0">
                <a:solidFill>
                  <a:srgbClr val="FFFF00"/>
                </a:solidFill>
              </a:rPr>
              <a:t>nd</a:t>
            </a:r>
            <a:r>
              <a:rPr lang="en-US" sz="2000" b="1" dirty="0">
                <a:solidFill>
                  <a:srgbClr val="FFFF00"/>
                </a:solidFill>
              </a:rPr>
              <a:t> Idea: Graduate from an adult ed course – it’ll help me learn to be a student again.</a:t>
            </a:r>
          </a:p>
          <a:p>
            <a:r>
              <a:rPr lang="en-US" sz="2000" b="1" dirty="0">
                <a:solidFill>
                  <a:srgbClr val="FFFF00"/>
                </a:solidFill>
              </a:rPr>
              <a:t>3</a:t>
            </a:r>
            <a:r>
              <a:rPr lang="en-US" sz="2000" b="1" baseline="30000" dirty="0">
                <a:solidFill>
                  <a:srgbClr val="FFFF00"/>
                </a:solidFill>
              </a:rPr>
              <a:t>rd</a:t>
            </a:r>
            <a:r>
              <a:rPr lang="en-US" sz="2000" b="1" dirty="0">
                <a:solidFill>
                  <a:srgbClr val="FFFF00"/>
                </a:solidFill>
              </a:rPr>
              <a:t> Idea: Make a school plan</a:t>
            </a:r>
          </a:p>
          <a:p>
            <a:pPr marL="0" indent="0">
              <a:buNone/>
            </a:pPr>
            <a:r>
              <a:rPr lang="en-US" sz="2000" b="1" i="1" dirty="0"/>
              <a:t>Outcomes:</a:t>
            </a:r>
          </a:p>
          <a:p>
            <a:r>
              <a:rPr lang="en-US" sz="2000" b="1" dirty="0">
                <a:solidFill>
                  <a:srgbClr val="FFFF00"/>
                </a:solidFill>
              </a:rPr>
              <a:t>0 incidents of problem behaviors</a:t>
            </a:r>
          </a:p>
          <a:p>
            <a:r>
              <a:rPr lang="en-US" sz="2000" b="1" dirty="0">
                <a:solidFill>
                  <a:srgbClr val="FFFF00"/>
                </a:solidFill>
              </a:rPr>
              <a:t>95% attendance in HS upon return</a:t>
            </a:r>
          </a:p>
          <a:p>
            <a:r>
              <a:rPr lang="en-US" sz="2000" b="1" dirty="0">
                <a:solidFill>
                  <a:srgbClr val="FFFF00"/>
                </a:solidFill>
              </a:rPr>
              <a:t>Completed diploma/graduated</a:t>
            </a:r>
          </a:p>
          <a:p>
            <a:r>
              <a:rPr lang="en-US" sz="2000" b="1" dirty="0">
                <a:solidFill>
                  <a:srgbClr val="FFFF00"/>
                </a:solidFill>
              </a:rPr>
              <a:t>Started a punk band (they suck)</a:t>
            </a:r>
          </a:p>
          <a:p>
            <a:r>
              <a:rPr lang="en-US" sz="2000" b="1" dirty="0">
                <a:solidFill>
                  <a:srgbClr val="FFFF00"/>
                </a:solidFill>
              </a:rPr>
              <a:t>3</a:t>
            </a:r>
            <a:r>
              <a:rPr lang="en-US" sz="2000" b="1" baseline="30000" dirty="0">
                <a:solidFill>
                  <a:srgbClr val="FFFF00"/>
                </a:solidFill>
              </a:rPr>
              <a:t>rd</a:t>
            </a:r>
            <a:r>
              <a:rPr lang="en-US" sz="2000" b="1" dirty="0">
                <a:solidFill>
                  <a:srgbClr val="FFFF00"/>
                </a:solidFill>
              </a:rPr>
              <a:t> year at NVU – studying engineering</a:t>
            </a:r>
          </a:p>
          <a:p>
            <a:endParaRPr lang="en-US" dirty="0"/>
          </a:p>
          <a:p>
            <a:endParaRPr lang="en-US" dirty="0"/>
          </a:p>
        </p:txBody>
      </p:sp>
    </p:spTree>
    <p:extLst>
      <p:ext uri="{BB962C8B-B14F-4D97-AF65-F5344CB8AC3E}">
        <p14:creationId xmlns:p14="http://schemas.microsoft.com/office/powerpoint/2010/main" val="3274074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3"/>
          <p:cNvSpPr txBox="1">
            <a:spLocks noChangeArrowheads="1"/>
          </p:cNvSpPr>
          <p:nvPr/>
        </p:nvSpPr>
        <p:spPr bwMode="auto">
          <a:xfrm>
            <a:off x="4222001" y="2495635"/>
            <a:ext cx="187096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700" dirty="0"/>
              <a:t>Your “Me”</a:t>
            </a:r>
          </a:p>
        </p:txBody>
      </p:sp>
      <p:sp>
        <p:nvSpPr>
          <p:cNvPr id="56323" name="TextBox 4"/>
          <p:cNvSpPr txBox="1">
            <a:spLocks noChangeArrowheads="1"/>
          </p:cNvSpPr>
          <p:nvPr/>
        </p:nvSpPr>
        <p:spPr bwMode="auto">
          <a:xfrm>
            <a:off x="6516687" y="2495635"/>
            <a:ext cx="158889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700" dirty="0"/>
              <a:t>My “Me”</a:t>
            </a:r>
          </a:p>
        </p:txBody>
      </p:sp>
      <p:sp>
        <p:nvSpPr>
          <p:cNvPr id="56324" name="TextBox 5"/>
          <p:cNvSpPr txBox="1">
            <a:spLocks noChangeArrowheads="1"/>
          </p:cNvSpPr>
          <p:nvPr/>
        </p:nvSpPr>
        <p:spPr bwMode="auto">
          <a:xfrm>
            <a:off x="5364627" y="3938305"/>
            <a:ext cx="18069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400" dirty="0"/>
              <a:t>The “Me” I </a:t>
            </a:r>
          </a:p>
          <a:p>
            <a:r>
              <a:rPr lang="en-US" altLang="en-US" sz="2400" dirty="0"/>
              <a:t>Want to Be</a:t>
            </a:r>
          </a:p>
        </p:txBody>
      </p:sp>
      <p:sp>
        <p:nvSpPr>
          <p:cNvPr id="7" name="Oval 6"/>
          <p:cNvSpPr/>
          <p:nvPr/>
        </p:nvSpPr>
        <p:spPr bwMode="auto">
          <a:xfrm>
            <a:off x="3613150" y="1636713"/>
            <a:ext cx="2903538" cy="2279650"/>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8" name="Oval 7"/>
          <p:cNvSpPr/>
          <p:nvPr/>
        </p:nvSpPr>
        <p:spPr bwMode="auto">
          <a:xfrm>
            <a:off x="4697414" y="3140075"/>
            <a:ext cx="2960687" cy="2349500"/>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9" name="Oval 8"/>
          <p:cNvSpPr/>
          <p:nvPr/>
        </p:nvSpPr>
        <p:spPr bwMode="auto">
          <a:xfrm>
            <a:off x="5789614" y="1636714"/>
            <a:ext cx="2763837" cy="2225675"/>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Tree>
    <p:extLst>
      <p:ext uri="{BB962C8B-B14F-4D97-AF65-F5344CB8AC3E}">
        <p14:creationId xmlns:p14="http://schemas.microsoft.com/office/powerpoint/2010/main" val="13843417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EE1E2D-A405-28C1-63E4-67945FE5CC67}"/>
              </a:ext>
            </a:extLst>
          </p:cNvPr>
          <p:cNvSpPr txBox="1"/>
          <p:nvPr/>
        </p:nvSpPr>
        <p:spPr>
          <a:xfrm>
            <a:off x="2108522" y="177955"/>
            <a:ext cx="7974956" cy="1969770"/>
          </a:xfrm>
          <a:prstGeom prst="rect">
            <a:avLst/>
          </a:prstGeom>
          <a:solidFill>
            <a:schemeClr val="bg2">
              <a:lumMod val="20000"/>
              <a:lumOff val="80000"/>
            </a:schemeClr>
          </a:solidFill>
          <a:ln w="38100">
            <a:solidFill>
              <a:srgbClr val="FFC000"/>
            </a:solidFill>
          </a:ln>
        </p:spPr>
        <p:txBody>
          <a:bodyPr wrap="square">
            <a:spAutoFit/>
          </a:bodyPr>
          <a:lstStyle/>
          <a:p>
            <a:pPr algn="l"/>
            <a:endParaRPr lang="en-US" sz="2400" b="1" i="0" dirty="0">
              <a:solidFill>
                <a:srgbClr val="FFFF00"/>
              </a:solidFill>
              <a:effectLst>
                <a:outerShdw blurRad="38100" dist="38100" dir="2700000" algn="tl">
                  <a:srgbClr val="000000">
                    <a:alpha val="43137"/>
                  </a:srgbClr>
                </a:outerShdw>
              </a:effectLst>
              <a:latin typeface="Colonna MT" panose="04020805060202030203" pitchFamily="82" charset="0"/>
            </a:endParaRPr>
          </a:p>
          <a:p>
            <a:r>
              <a:rPr lang="en-US" sz="2800" b="1" i="0" dirty="0">
                <a:solidFill>
                  <a:schemeClr val="tx1">
                    <a:lumMod val="10000"/>
                  </a:schemeClr>
                </a:solidFill>
                <a:latin typeface="Californian FB" panose="0207040306080B030204" pitchFamily="18" charset="0"/>
                <a:cs typeface="Dreaming Outloud Pro" panose="020F0502020204030204" pitchFamily="66" charset="0"/>
              </a:rPr>
              <a:t>We're blind to our blindness. </a:t>
            </a:r>
          </a:p>
          <a:p>
            <a:r>
              <a:rPr lang="en-US" sz="2800" b="1" i="0" dirty="0">
                <a:solidFill>
                  <a:schemeClr val="tx1">
                    <a:lumMod val="10000"/>
                  </a:schemeClr>
                </a:solidFill>
                <a:latin typeface="Californian FB" panose="0207040306080B030204" pitchFamily="18" charset="0"/>
                <a:cs typeface="Dreaming Outloud Pro" panose="020F0502020204030204" pitchFamily="66" charset="0"/>
              </a:rPr>
              <a:t>We have very little idea of how little we know.</a:t>
            </a:r>
          </a:p>
          <a:p>
            <a:pPr algn="ctr"/>
            <a:endParaRPr lang="en-US" sz="2400" b="1" i="0" dirty="0">
              <a:solidFill>
                <a:schemeClr val="tx1">
                  <a:lumMod val="10000"/>
                </a:schemeClr>
              </a:solidFill>
              <a:effectLst/>
              <a:latin typeface="Californian FB" panose="0207040306080B030204" pitchFamily="18" charset="0"/>
              <a:cs typeface="Dreaming Outloud Pro" panose="020F0502020204030204" pitchFamily="66" charset="0"/>
            </a:endParaRPr>
          </a:p>
          <a:p>
            <a:pPr algn="ctr"/>
            <a:r>
              <a:rPr lang="en-US" b="1" i="0" dirty="0">
                <a:solidFill>
                  <a:schemeClr val="tx1">
                    <a:lumMod val="10000"/>
                  </a:schemeClr>
                </a:solidFill>
                <a:effectLst/>
                <a:latin typeface="Californian FB" panose="0207040306080B030204" pitchFamily="18" charset="0"/>
                <a:cs typeface="Dreaming Outloud Pro" panose="020F0502020204030204" pitchFamily="66" charset="0"/>
              </a:rPr>
              <a:t>						        - Daniel Kahneman</a:t>
            </a:r>
          </a:p>
        </p:txBody>
      </p:sp>
      <p:sp>
        <p:nvSpPr>
          <p:cNvPr id="4" name="TextBox 3">
            <a:extLst>
              <a:ext uri="{FF2B5EF4-FFF2-40B4-BE49-F238E27FC236}">
                <a16:creationId xmlns:a16="http://schemas.microsoft.com/office/drawing/2014/main" id="{36E36A5A-857A-BBD3-ED8E-9D4791F40B02}"/>
              </a:ext>
            </a:extLst>
          </p:cNvPr>
          <p:cNvSpPr txBox="1"/>
          <p:nvPr/>
        </p:nvSpPr>
        <p:spPr>
          <a:xfrm>
            <a:off x="589052" y="2548362"/>
            <a:ext cx="11013896" cy="3970318"/>
          </a:xfrm>
          <a:prstGeom prst="rect">
            <a:avLst/>
          </a:prstGeom>
          <a:noFill/>
        </p:spPr>
        <p:txBody>
          <a:bodyPr wrap="square">
            <a:spAutoFit/>
          </a:bodyPr>
          <a:lstStyle/>
          <a:p>
            <a:pPr marL="0" lvl="1" fontAlgn="b"/>
            <a:r>
              <a:rPr lang="en-US" sz="2800" b="1" dirty="0">
                <a:latin typeface="Calibri" panose="020F0502020204030204" pitchFamily="34" charset="0"/>
              </a:rPr>
              <a:t>The Dunning-Krueger Effect is (probably?) real – and applies to us all.</a:t>
            </a:r>
          </a:p>
          <a:p>
            <a:pPr marL="0" lvl="1" fontAlgn="b"/>
            <a:endParaRPr lang="en-US" sz="2800" b="1" dirty="0">
              <a:latin typeface="Calibri" panose="020F0502020204030204" pitchFamily="34" charset="0"/>
            </a:endParaRPr>
          </a:p>
          <a:p>
            <a:pPr marL="0" lvl="1" fontAlgn="b"/>
            <a:r>
              <a:rPr lang="en-US" sz="2800" b="1" dirty="0">
                <a:latin typeface="Calibri" panose="020F0502020204030204" pitchFamily="34" charset="0"/>
              </a:rPr>
              <a:t>Useful evaluation is ongoing, individualized, collaborative and context sensitive </a:t>
            </a:r>
          </a:p>
          <a:p>
            <a:pPr marL="0" lvl="1" fontAlgn="b"/>
            <a:endParaRPr lang="en-US" sz="2800" b="1" dirty="0">
              <a:latin typeface="Calibri" panose="020F0502020204030204" pitchFamily="34" charset="0"/>
            </a:endParaRPr>
          </a:p>
          <a:p>
            <a:pPr marL="0" lvl="1" fontAlgn="b"/>
            <a:r>
              <a:rPr lang="en-US" sz="2800" b="1" dirty="0">
                <a:latin typeface="Calibri" panose="020F0502020204030204" pitchFamily="34" charset="0"/>
              </a:rPr>
              <a:t>Assessments are done to satisfy a statutory or fiscal requirements, evaluations are done to determine the effect of what we’re doing.</a:t>
            </a:r>
          </a:p>
          <a:p>
            <a:pPr marL="571500" lvl="1" indent="-571500" fontAlgn="b">
              <a:buFont typeface="Arial" panose="020B0604020202020204" pitchFamily="34" charset="0"/>
              <a:buChar char="•"/>
            </a:pPr>
            <a:endParaRPr lang="en-US" sz="2800" b="1" dirty="0">
              <a:latin typeface="Calibri" panose="020F0502020204030204" pitchFamily="34" charset="0"/>
            </a:endParaRPr>
          </a:p>
          <a:p>
            <a:pPr marL="0" lvl="1" fontAlgn="b"/>
            <a:r>
              <a:rPr lang="en-US" sz="2800" b="1" dirty="0">
                <a:latin typeface="Calibri" panose="020F0502020204030204" pitchFamily="34" charset="0"/>
              </a:rPr>
              <a:t>“Weighing a pig doesn’t make it any fatter.”	</a:t>
            </a:r>
            <a:r>
              <a:rPr lang="en-US" sz="1800" b="1" dirty="0">
                <a:latin typeface="Calibri" panose="020F0502020204030204" pitchFamily="34" charset="0"/>
              </a:rPr>
              <a:t>	 </a:t>
            </a:r>
            <a:r>
              <a:rPr lang="en-US" b="1" dirty="0">
                <a:latin typeface="Calibri" panose="020F0502020204030204" pitchFamily="34" charset="0"/>
              </a:rPr>
              <a:t>– John Dewey, 1919</a:t>
            </a:r>
          </a:p>
        </p:txBody>
      </p:sp>
    </p:spTree>
    <p:extLst>
      <p:ext uri="{BB962C8B-B14F-4D97-AF65-F5344CB8AC3E}">
        <p14:creationId xmlns:p14="http://schemas.microsoft.com/office/powerpoint/2010/main" val="8711328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3"/>
          <p:cNvSpPr txBox="1">
            <a:spLocks noChangeArrowheads="1"/>
          </p:cNvSpPr>
          <p:nvPr/>
        </p:nvSpPr>
        <p:spPr bwMode="auto">
          <a:xfrm>
            <a:off x="1217365" y="1032703"/>
            <a:ext cx="19447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700" dirty="0"/>
              <a:t>Their “Me”</a:t>
            </a:r>
          </a:p>
        </p:txBody>
      </p:sp>
      <p:sp>
        <p:nvSpPr>
          <p:cNvPr id="56323" name="TextBox 4"/>
          <p:cNvSpPr txBox="1">
            <a:spLocks noChangeArrowheads="1"/>
          </p:cNvSpPr>
          <p:nvPr/>
        </p:nvSpPr>
        <p:spPr bwMode="auto">
          <a:xfrm>
            <a:off x="5957917" y="1010978"/>
            <a:ext cx="158889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700" dirty="0"/>
              <a:t>My “Me”</a:t>
            </a:r>
          </a:p>
        </p:txBody>
      </p:sp>
      <p:sp>
        <p:nvSpPr>
          <p:cNvPr id="56324" name="TextBox 5"/>
          <p:cNvSpPr txBox="1">
            <a:spLocks noChangeArrowheads="1"/>
          </p:cNvSpPr>
          <p:nvPr/>
        </p:nvSpPr>
        <p:spPr bwMode="auto">
          <a:xfrm>
            <a:off x="3641516" y="3513727"/>
            <a:ext cx="18069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400" dirty="0"/>
              <a:t>The “Me” I </a:t>
            </a:r>
          </a:p>
          <a:p>
            <a:r>
              <a:rPr lang="en-US" altLang="en-US" sz="2400" dirty="0"/>
              <a:t>Want to Be</a:t>
            </a:r>
          </a:p>
        </p:txBody>
      </p:sp>
      <p:sp>
        <p:nvSpPr>
          <p:cNvPr id="7" name="Oval 6"/>
          <p:cNvSpPr/>
          <p:nvPr/>
        </p:nvSpPr>
        <p:spPr bwMode="auto">
          <a:xfrm>
            <a:off x="737978" y="1664008"/>
            <a:ext cx="2903538" cy="2279650"/>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8" name="Oval 7"/>
          <p:cNvSpPr/>
          <p:nvPr/>
        </p:nvSpPr>
        <p:spPr bwMode="auto">
          <a:xfrm>
            <a:off x="3063681" y="4344724"/>
            <a:ext cx="2960687" cy="2349500"/>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9" name="Oval 8"/>
          <p:cNvSpPr/>
          <p:nvPr/>
        </p:nvSpPr>
        <p:spPr bwMode="auto">
          <a:xfrm>
            <a:off x="5370448" y="1664008"/>
            <a:ext cx="2763837" cy="2225675"/>
          </a:xfrm>
          <a:prstGeom prst="ellipse">
            <a:avLst/>
          </a:prstGeom>
          <a:noFill/>
          <a:ln w="28575" cap="flat" cmpd="sng" algn="ctr">
            <a:solidFill>
              <a:schemeClr val="accent3">
                <a:lumMod val="60000"/>
                <a:lumOff val="40000"/>
              </a:schemeClr>
            </a:solidFill>
            <a:prstDash val="solid"/>
            <a:round/>
            <a:headEnd type="none" w="med" len="med"/>
            <a:tailEnd type="none" w="med" len="med"/>
          </a:ln>
          <a:effectLst/>
        </p:spPr>
        <p:txBody>
          <a:bodyPr lIns="68580" tIns="34290" rIns="68580" bIns="34290"/>
          <a:lstStyle/>
          <a:p>
            <a:pPr defTabSz="685800">
              <a:defRPr/>
            </a:pPr>
            <a:endParaRPr lang="en-US" sz="1350">
              <a:effectLst>
                <a:outerShdw blurRad="38100" dist="38100" dir="2700000" algn="tl">
                  <a:srgbClr val="000000">
                    <a:alpha val="43137"/>
                  </a:srgbClr>
                </a:outerShdw>
              </a:effectLst>
              <a:latin typeface="Arial" pitchFamily="-109" charset="0"/>
            </a:endParaRPr>
          </a:p>
        </p:txBody>
      </p:sp>
      <p:sp>
        <p:nvSpPr>
          <p:cNvPr id="2" name="TextBox 1"/>
          <p:cNvSpPr txBox="1"/>
          <p:nvPr/>
        </p:nvSpPr>
        <p:spPr>
          <a:xfrm>
            <a:off x="1203356" y="1926670"/>
            <a:ext cx="1972784" cy="2031325"/>
          </a:xfrm>
          <a:prstGeom prst="rect">
            <a:avLst/>
          </a:prstGeom>
          <a:noFill/>
        </p:spPr>
        <p:txBody>
          <a:bodyPr wrap="none" rtlCol="0">
            <a:spAutoFit/>
          </a:bodyPr>
          <a:lstStyle/>
          <a:p>
            <a:pPr algn="ctr"/>
            <a:r>
              <a:rPr lang="en-US" b="1" dirty="0"/>
              <a:t>Autistic Kid</a:t>
            </a:r>
          </a:p>
          <a:p>
            <a:pPr algn="ctr"/>
            <a:r>
              <a:rPr lang="en-US" b="1" dirty="0"/>
              <a:t>“Brain Injured”</a:t>
            </a:r>
          </a:p>
          <a:p>
            <a:pPr algn="ctr"/>
            <a:r>
              <a:rPr lang="en-US" b="1" dirty="0"/>
              <a:t>“Weirdo”</a:t>
            </a:r>
          </a:p>
          <a:p>
            <a:pPr algn="ctr"/>
            <a:r>
              <a:rPr lang="en-US" b="1" dirty="0"/>
              <a:t>Bad with people</a:t>
            </a:r>
          </a:p>
          <a:p>
            <a:pPr algn="ctr"/>
            <a:r>
              <a:rPr lang="en-US" b="1" dirty="0"/>
              <a:t>Smart</a:t>
            </a:r>
          </a:p>
          <a:p>
            <a:pPr algn="ctr"/>
            <a:r>
              <a:rPr lang="en-US" b="1" dirty="0"/>
              <a:t>Hard to be with</a:t>
            </a:r>
          </a:p>
          <a:p>
            <a:endParaRPr lang="en-US" dirty="0"/>
          </a:p>
        </p:txBody>
      </p:sp>
      <p:sp>
        <p:nvSpPr>
          <p:cNvPr id="3" name="TextBox 2"/>
          <p:cNvSpPr txBox="1"/>
          <p:nvPr/>
        </p:nvSpPr>
        <p:spPr>
          <a:xfrm>
            <a:off x="5653346" y="2065074"/>
            <a:ext cx="2198038" cy="1200329"/>
          </a:xfrm>
          <a:prstGeom prst="rect">
            <a:avLst/>
          </a:prstGeom>
          <a:noFill/>
        </p:spPr>
        <p:txBody>
          <a:bodyPr wrap="none" rtlCol="0">
            <a:spAutoFit/>
          </a:bodyPr>
          <a:lstStyle/>
          <a:p>
            <a:pPr algn="ctr"/>
            <a:r>
              <a:rPr lang="en-US" b="1" dirty="0"/>
              <a:t>Smart</a:t>
            </a:r>
          </a:p>
          <a:p>
            <a:pPr algn="ctr"/>
            <a:r>
              <a:rPr lang="en-US" b="1" dirty="0"/>
              <a:t>Loaner</a:t>
            </a:r>
          </a:p>
          <a:p>
            <a:pPr algn="ctr"/>
            <a:r>
              <a:rPr lang="en-US" b="1" dirty="0"/>
              <a:t>Unappreciated</a:t>
            </a:r>
          </a:p>
          <a:p>
            <a:pPr algn="ctr"/>
            <a:r>
              <a:rPr lang="en-US" b="1" dirty="0"/>
              <a:t>Happy to be angry</a:t>
            </a:r>
          </a:p>
        </p:txBody>
      </p:sp>
      <p:sp>
        <p:nvSpPr>
          <p:cNvPr id="4" name="TextBox 3"/>
          <p:cNvSpPr txBox="1"/>
          <p:nvPr/>
        </p:nvSpPr>
        <p:spPr>
          <a:xfrm>
            <a:off x="3641516" y="4642311"/>
            <a:ext cx="1915909" cy="1754326"/>
          </a:xfrm>
          <a:prstGeom prst="rect">
            <a:avLst/>
          </a:prstGeom>
          <a:noFill/>
        </p:spPr>
        <p:txBody>
          <a:bodyPr wrap="none" rtlCol="0">
            <a:spAutoFit/>
          </a:bodyPr>
          <a:lstStyle/>
          <a:p>
            <a:pPr algn="ctr"/>
            <a:r>
              <a:rPr lang="en-US" b="1" dirty="0"/>
              <a:t>Smart</a:t>
            </a:r>
          </a:p>
          <a:p>
            <a:pPr algn="ctr"/>
            <a:r>
              <a:rPr lang="en-US" b="1" dirty="0"/>
              <a:t>Recognized</a:t>
            </a:r>
          </a:p>
          <a:p>
            <a:pPr algn="ctr"/>
            <a:r>
              <a:rPr lang="en-US" b="1" dirty="0"/>
              <a:t>Helpful</a:t>
            </a:r>
          </a:p>
          <a:p>
            <a:pPr algn="ctr"/>
            <a:r>
              <a:rPr lang="en-US" b="1" dirty="0"/>
              <a:t>Family’s pride</a:t>
            </a:r>
          </a:p>
          <a:p>
            <a:pPr algn="ctr"/>
            <a:r>
              <a:rPr lang="en-US" b="1" dirty="0"/>
              <a:t>College student</a:t>
            </a:r>
          </a:p>
          <a:p>
            <a:pPr algn="ctr"/>
            <a:r>
              <a:rPr lang="en-US" b="1" dirty="0"/>
              <a:t>Dog owner</a:t>
            </a:r>
          </a:p>
        </p:txBody>
      </p:sp>
      <p:sp>
        <p:nvSpPr>
          <p:cNvPr id="5" name="TextBox 4"/>
          <p:cNvSpPr txBox="1"/>
          <p:nvPr/>
        </p:nvSpPr>
        <p:spPr>
          <a:xfrm>
            <a:off x="2514590" y="205105"/>
            <a:ext cx="4058868" cy="584775"/>
          </a:xfrm>
          <a:prstGeom prst="rect">
            <a:avLst/>
          </a:prstGeom>
          <a:solidFill>
            <a:srgbClr val="FFC000"/>
          </a:solidFill>
          <a:ln w="28575">
            <a:solidFill>
              <a:srgbClr val="00B0F0"/>
            </a:solidFill>
          </a:ln>
        </p:spPr>
        <p:txBody>
          <a:bodyPr wrap="none" rtlCol="0">
            <a:spAutoFit/>
          </a:bodyPr>
          <a:lstStyle/>
          <a:p>
            <a:r>
              <a:rPr lang="en-US" sz="3200" b="1" dirty="0"/>
              <a:t>TOM AND IDENTITY</a:t>
            </a:r>
          </a:p>
        </p:txBody>
      </p:sp>
      <p:sp>
        <p:nvSpPr>
          <p:cNvPr id="6" name="TextBox 5"/>
          <p:cNvSpPr txBox="1"/>
          <p:nvPr/>
        </p:nvSpPr>
        <p:spPr>
          <a:xfrm>
            <a:off x="7546814" y="4531057"/>
            <a:ext cx="3243196" cy="1754326"/>
          </a:xfrm>
          <a:prstGeom prst="rect">
            <a:avLst/>
          </a:prstGeom>
          <a:solidFill>
            <a:schemeClr val="accent5">
              <a:lumMod val="75000"/>
            </a:schemeClr>
          </a:solidFill>
          <a:ln>
            <a:solidFill>
              <a:srgbClr val="FFC000"/>
            </a:solidFill>
          </a:ln>
        </p:spPr>
        <p:txBody>
          <a:bodyPr wrap="none" rtlCol="0">
            <a:spAutoFit/>
          </a:bodyPr>
          <a:lstStyle/>
          <a:p>
            <a:r>
              <a:rPr lang="en-US" b="1" i="1" dirty="0">
                <a:solidFill>
                  <a:srgbClr val="FFC000"/>
                </a:solidFill>
                <a:effectLst>
                  <a:outerShdw blurRad="38100" dist="38100" dir="2700000" algn="tl">
                    <a:srgbClr val="000000">
                      <a:alpha val="43137"/>
                    </a:srgbClr>
                  </a:outerShdw>
                </a:effectLst>
              </a:rPr>
              <a:t>PRODUCER PROJECTS:</a:t>
            </a:r>
          </a:p>
          <a:p>
            <a:pPr marL="285750" indent="-285750">
              <a:buFont typeface="Arial" panose="020B0604020202020204" pitchFamily="34" charset="0"/>
              <a:buChar char="•"/>
            </a:pPr>
            <a:r>
              <a:rPr lang="en-US" b="1" dirty="0">
                <a:effectLst>
                  <a:outerShdw blurRad="38100" dist="38100" dir="2700000" algn="tl">
                    <a:srgbClr val="000000">
                      <a:alpha val="43137"/>
                    </a:srgbClr>
                  </a:outerShdw>
                </a:effectLst>
              </a:rPr>
              <a:t>Math tutor</a:t>
            </a:r>
          </a:p>
          <a:p>
            <a:pPr marL="285750" indent="-285750">
              <a:buFont typeface="Arial" panose="020B0604020202020204" pitchFamily="34" charset="0"/>
              <a:buChar char="•"/>
            </a:pPr>
            <a:r>
              <a:rPr lang="en-US" b="1" dirty="0">
                <a:effectLst>
                  <a:outerShdw blurRad="38100" dist="38100" dir="2700000" algn="tl">
                    <a:srgbClr val="000000">
                      <a:alpha val="43137"/>
                    </a:srgbClr>
                  </a:outerShdw>
                </a:effectLst>
              </a:rPr>
              <a:t>Help a neighbor farmer</a:t>
            </a:r>
          </a:p>
          <a:p>
            <a:pPr marL="285750" indent="-285750">
              <a:buFont typeface="Arial" panose="020B0604020202020204" pitchFamily="34" charset="0"/>
              <a:buChar char="•"/>
            </a:pPr>
            <a:r>
              <a:rPr lang="en-US" b="1" dirty="0">
                <a:effectLst>
                  <a:outerShdw blurRad="38100" dist="38100" dir="2700000" algn="tl">
                    <a:srgbClr val="000000">
                      <a:alpha val="43137"/>
                    </a:srgbClr>
                  </a:outerShdw>
                </a:effectLst>
              </a:rPr>
              <a:t>Start a chess tournament</a:t>
            </a:r>
          </a:p>
          <a:p>
            <a:pPr marL="285750" indent="-285750">
              <a:buFont typeface="Arial" panose="020B0604020202020204" pitchFamily="34" charset="0"/>
              <a:buChar char="•"/>
            </a:pPr>
            <a:r>
              <a:rPr lang="en-US" b="1" dirty="0">
                <a:effectLst>
                  <a:outerShdw blurRad="38100" dist="38100" dir="2700000" algn="tl">
                    <a:srgbClr val="000000">
                      <a:alpha val="43137"/>
                    </a:srgbClr>
                  </a:outerShdw>
                </a:effectLst>
              </a:rPr>
              <a:t>Volunteer at shelter </a:t>
            </a:r>
          </a:p>
          <a:p>
            <a:pPr marL="285750" indent="-285750">
              <a:buFont typeface="Arial" panose="020B0604020202020204" pitchFamily="34" charset="0"/>
              <a:buChar char="•"/>
            </a:pPr>
            <a:r>
              <a:rPr lang="en-US" b="1" dirty="0">
                <a:effectLst>
                  <a:outerShdw blurRad="38100" dist="38100" dir="2700000" algn="tl">
                    <a:srgbClr val="000000">
                      <a:alpha val="43137"/>
                    </a:srgbClr>
                  </a:outerShdw>
                </a:effectLst>
              </a:rPr>
              <a:t>Build solar panels </a:t>
            </a:r>
          </a:p>
        </p:txBody>
      </p:sp>
      <p:sp>
        <p:nvSpPr>
          <p:cNvPr id="10" name="Right Arrow 9"/>
          <p:cNvSpPr/>
          <p:nvPr/>
        </p:nvSpPr>
        <p:spPr bwMode="auto">
          <a:xfrm>
            <a:off x="6243365" y="4876472"/>
            <a:ext cx="1050877" cy="1063496"/>
          </a:xfrm>
          <a:prstGeom prst="rightArrow">
            <a:avLst/>
          </a:prstGeom>
          <a:solidFill>
            <a:schemeClr val="tx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endParaRPr>
          </a:p>
        </p:txBody>
      </p:sp>
    </p:spTree>
    <p:extLst>
      <p:ext uri="{BB962C8B-B14F-4D97-AF65-F5344CB8AC3E}">
        <p14:creationId xmlns:p14="http://schemas.microsoft.com/office/powerpoint/2010/main" val="1941774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Fading Grid">
  <a:themeElements>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Arial" pitchFamily="-109" charset="0"/>
          </a:defRPr>
        </a:defPPr>
      </a:lstStyle>
    </a:lnDef>
  </a:objectDefaults>
  <a:extraClrSchemeLst>
    <a:extraClrScheme>
      <a:clrScheme name="Fading Grid 1">
        <a:dk1>
          <a:srgbClr val="7E0000"/>
        </a:dk1>
        <a:lt1>
          <a:srgbClr val="FFFFFF"/>
        </a:lt1>
        <a:dk2>
          <a:srgbClr val="800000"/>
        </a:dk2>
        <a:lt2>
          <a:srgbClr val="FCF0B2"/>
        </a:lt2>
        <a:accent1>
          <a:srgbClr val="660000"/>
        </a:accent1>
        <a:accent2>
          <a:srgbClr val="C5543D"/>
        </a:accent2>
        <a:accent3>
          <a:srgbClr val="C0AAAA"/>
        </a:accent3>
        <a:accent4>
          <a:srgbClr val="DADADA"/>
        </a:accent4>
        <a:accent5>
          <a:srgbClr val="B8AA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004E"/>
        </a:accent1>
        <a:accent2>
          <a:srgbClr val="008080"/>
        </a:accent2>
        <a:accent3>
          <a:srgbClr val="AAAAB8"/>
        </a:accent3>
        <a:accent4>
          <a:srgbClr val="DADADA"/>
        </a:accent4>
        <a:accent5>
          <a:srgbClr val="AAAAB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1017D"/>
        </a:accent1>
        <a:accent2>
          <a:srgbClr val="00C600"/>
        </a:accent2>
        <a:accent3>
          <a:srgbClr val="AAAACA"/>
        </a:accent3>
        <a:accent4>
          <a:srgbClr val="DADADA"/>
        </a:accent4>
        <a:accent5>
          <a:srgbClr val="AAAABF"/>
        </a:accent5>
        <a:accent6>
          <a:srgbClr val="00B300"/>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54547A"/>
        </a:accent1>
        <a:accent2>
          <a:srgbClr val="00CC66"/>
        </a:accent2>
        <a:accent3>
          <a:srgbClr val="B8B8CA"/>
        </a:accent3>
        <a:accent4>
          <a:srgbClr val="C8C8C8"/>
        </a:accent4>
        <a:accent5>
          <a:srgbClr val="B3B3BE"/>
        </a:accent5>
        <a:accent6>
          <a:srgbClr val="00B95C"/>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444444"/>
        </a:accent1>
        <a:accent2>
          <a:srgbClr val="527C3A"/>
        </a:accent2>
        <a:accent3>
          <a:srgbClr val="B3B3B3"/>
        </a:accent3>
        <a:accent4>
          <a:srgbClr val="DADADA"/>
        </a:accent4>
        <a:accent5>
          <a:srgbClr val="B0B0B0"/>
        </a:accent5>
        <a:accent6>
          <a:srgbClr val="497034"/>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414E28"/>
        </a:accent1>
        <a:accent2>
          <a:srgbClr val="7D8C70"/>
        </a:accent2>
        <a:accent3>
          <a:srgbClr val="B3B8AE"/>
        </a:accent3>
        <a:accent4>
          <a:srgbClr val="DADADA"/>
        </a:accent4>
        <a:accent5>
          <a:srgbClr val="B0B2AC"/>
        </a:accent5>
        <a:accent6>
          <a:srgbClr val="717E65"/>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AEAA00"/>
        </a:accent1>
        <a:accent2>
          <a:srgbClr val="808000"/>
        </a:accent2>
        <a:accent3>
          <a:srgbClr val="E2E2AA"/>
        </a:accent3>
        <a:accent4>
          <a:srgbClr val="DADADA"/>
        </a:accent4>
        <a:accent5>
          <a:srgbClr val="D3D2AA"/>
        </a:accent5>
        <a:accent6>
          <a:srgbClr val="7373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C6C6C6"/>
        </a:accent1>
        <a:accent2>
          <a:srgbClr val="009900"/>
        </a:accent2>
        <a:accent3>
          <a:srgbClr val="FBFBFB"/>
        </a:accent3>
        <a:accent4>
          <a:srgbClr val="000000"/>
        </a:accent4>
        <a:accent5>
          <a:srgbClr val="DFDFDF"/>
        </a:accent5>
        <a:accent6>
          <a:srgbClr val="008A00"/>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8881</TotalTime>
  <Words>3554</Words>
  <Application>Microsoft Office PowerPoint</Application>
  <PresentationFormat>Widescreen</PresentationFormat>
  <Paragraphs>388</Paragraphs>
  <Slides>52</Slides>
  <Notes>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52</vt:i4>
      </vt:variant>
    </vt:vector>
  </HeadingPairs>
  <TitlesOfParts>
    <vt:vector size="65" baseType="lpstr">
      <vt:lpstr>ＭＳ Ｐゴシック</vt:lpstr>
      <vt:lpstr>Aptos</vt:lpstr>
      <vt:lpstr>Aptos Display</vt:lpstr>
      <vt:lpstr>Arial</vt:lpstr>
      <vt:lpstr>Britannic Bold</vt:lpstr>
      <vt:lpstr>Calibri</vt:lpstr>
      <vt:lpstr>Californian FB</vt:lpstr>
      <vt:lpstr>Colonna MT</vt:lpstr>
      <vt:lpstr>Stone Sans ITC TT-Semi</vt:lpstr>
      <vt:lpstr>Times</vt:lpstr>
      <vt:lpstr>Wingdings</vt:lpstr>
      <vt:lpstr>Office Theme</vt:lpstr>
      <vt:lpstr>1_Fading Grid</vt:lpstr>
      <vt:lpstr>PowerPoint Presentation</vt:lpstr>
      <vt:lpstr>  The Guiding Principles for the Development of Supports that Will Help Everyone Create Meaning  </vt:lpstr>
      <vt:lpstr>PowerPoint Presentation</vt:lpstr>
      <vt:lpstr>PowerPoint Presentation</vt:lpstr>
      <vt:lpstr>PowerPoint Presentation</vt:lpstr>
      <vt:lpstr>PowerPoint Presentation</vt:lpstr>
      <vt:lpstr>PowerPoint Presentation</vt:lpstr>
      <vt:lpstr> Don’t Be “Nice” – Be Kind (see Maimonides’ Eight Levels of Charity) </vt:lpstr>
      <vt:lpstr>PowerPoint Presentation</vt:lpstr>
      <vt:lpstr>PowerPoint Presentation</vt:lpstr>
      <vt:lpstr>  The less I try to control things, the more control I have.                                                                                                                                                          - Annette Smith  </vt:lpstr>
      <vt:lpstr>PowerPoint Presentation</vt:lpstr>
      <vt:lpstr>“I am their leader. I must follow them”* “F**k You and Your ‘Rapport’”**</vt:lpstr>
      <vt:lpstr>PowerPoint Presentation</vt:lpstr>
      <vt:lpstr>PowerPoint Presentation</vt:lpstr>
      <vt:lpstr>PowerPoint Presentation</vt:lpstr>
      <vt:lpstr>“Hope is a Discipline” </vt:lpstr>
      <vt:lpstr>PowerPoint Presentation</vt:lpstr>
      <vt:lpstr>PowerPoint Presentation</vt:lpstr>
      <vt:lpstr>PowerPoint Presentation</vt:lpstr>
      <vt:lpstr>A FRAMEWORK FOR INQUIRY Approaching Difficult Situations with Structured Flexibility</vt:lpstr>
      <vt:lpstr>Your Theory – My Theory A General Approach to Any Problem</vt:lpstr>
      <vt:lpstr>Your Theory – My Theory A Script for Theory Assessment</vt:lpstr>
      <vt:lpstr>PowerPoint Presentation</vt:lpstr>
      <vt:lpstr>Foundational Assumptions About the Purpose of Professional Involvement in the Lives of People with Brain Injury:</vt:lpstr>
      <vt:lpstr>Implications: (These will likely make some folks in this room pretty f***kng angry)</vt:lpstr>
      <vt:lpstr>Implications:</vt:lpstr>
      <vt:lpstr>Implications:</vt:lpstr>
      <vt:lpstr>PowerPoint Presentation</vt:lpstr>
      <vt:lpstr>PowerPoint Presentation</vt:lpstr>
      <vt:lpstr>An Unspoken Reality</vt:lpstr>
      <vt:lpstr>Establishing a sense of self is a daily act that starts with finding an answer to this question:</vt:lpstr>
      <vt:lpstr>PowerPoint Presentation</vt:lpstr>
      <vt:lpstr>Helping People to Create the “New-New Me” and the “New-New We”  Without Making Them Helpless</vt:lpstr>
      <vt:lpstr>PowerPoint Presentation</vt:lpstr>
      <vt:lpstr>PowerPoint Presentation</vt:lpstr>
      <vt:lpstr>Making Things Work for People Who Struggle in Life</vt:lpstr>
      <vt:lpstr>Assumptions for Professionals:</vt:lpstr>
      <vt:lpstr>In Order to Make Meaningful Goals  (Designed to Help the Person Become the Person They Want to Be) You’ve Got to Know How to Make “Choices”</vt:lpstr>
      <vt:lpstr>PowerPoint Presentation</vt:lpstr>
      <vt:lpstr>Choice and the People We Support</vt:lpstr>
      <vt:lpstr>“Goals?!? What the F%$k Are Those?” (So Many Goals are Fairly Meaningless to the Person We’re Supporting)</vt:lpstr>
      <vt:lpstr>“Goals?!? What the F$%k Are Those?”</vt:lpstr>
      <vt:lpstr>The Paradox of Choice</vt:lpstr>
      <vt:lpstr>PowerPoint Presentation</vt:lpstr>
      <vt:lpstr>PowerPoint Presentation</vt:lpstr>
      <vt:lpstr>PowerPoint Presentation</vt:lpstr>
      <vt:lpstr>PowerPoint Presentation</vt:lpstr>
      <vt:lpstr>Tom and Identity (and some other stuff)</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Feeney</dc:creator>
  <cp:lastModifiedBy>Tim Feeney</cp:lastModifiedBy>
  <cp:revision>3</cp:revision>
  <dcterms:created xsi:type="dcterms:W3CDTF">2025-10-17T14:01:01Z</dcterms:created>
  <dcterms:modified xsi:type="dcterms:W3CDTF">2026-03-25T13:36:18Z</dcterms:modified>
</cp:coreProperties>
</file>