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12192000"/>
  <p:notesSz cx="7010400" cy="9296400"/>
  <p:embeddedFontLst>
    <p:embeddedFont>
      <p:font typeface="Corben"/>
      <p:bold r:id="rId30"/>
    </p:embeddedFont>
    <p:embeddedFont>
      <p:font typeface="Palatino Linotype"/>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A4A3A4"/>
          </p15:clr>
        </p15:guide>
        <p15:guide id="2" orient="horz" pos="2160">
          <p15:clr>
            <a:srgbClr val="A4A3A4"/>
          </p15:clr>
        </p15:guide>
      </p15:sldGuideLst>
    </p:ext>
    <p:ext uri="GoogleSlidesCustomDataVersion2">
      <go:slidesCustomData xmlns:go="http://customooxmlschemas.google.com/" r:id="rId35" roundtripDataSignature="AMtx7mjPq/ew4vDOGSAyan5PjeI2uJYu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216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alatinoLinotype-regular.fntdata"/><Relationship Id="rId30" Type="http://schemas.openxmlformats.org/officeDocument/2006/relationships/font" Target="fonts/Corben-bold.fntdata"/><Relationship Id="rId11" Type="http://schemas.openxmlformats.org/officeDocument/2006/relationships/slide" Target="slides/slide6.xml"/><Relationship Id="rId33" Type="http://schemas.openxmlformats.org/officeDocument/2006/relationships/font" Target="fonts/PalatinoLinotype-italic.fntdata"/><Relationship Id="rId10" Type="http://schemas.openxmlformats.org/officeDocument/2006/relationships/slide" Target="slides/slide5.xml"/><Relationship Id="rId32" Type="http://schemas.openxmlformats.org/officeDocument/2006/relationships/font" Target="fonts/PalatinoLinotype-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PalatinoLinotype-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6434"/>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6434"/>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99107" y="989184"/>
            <a:ext cx="3952406" cy="215472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6433"/>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d066ada1ef_0_9:notes"/>
          <p:cNvSpPr/>
          <p:nvPr>
            <p:ph idx="2" type="sldImg"/>
          </p:nvPr>
        </p:nvSpPr>
        <p:spPr>
          <a:xfrm>
            <a:off x="699107" y="989184"/>
            <a:ext cx="3952500" cy="21546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d066ada1ef_0_9:notes"/>
          <p:cNvSpPr txBox="1"/>
          <p:nvPr>
            <p:ph idx="1" type="body"/>
          </p:nvPr>
        </p:nvSpPr>
        <p:spPr>
          <a:xfrm>
            <a:off x="701040" y="3143911"/>
            <a:ext cx="5608200" cy="49905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1" name="Google Shape;131;g3d066ada1ef_0_9:notes"/>
          <p:cNvSpPr txBox="1"/>
          <p:nvPr>
            <p:ph idx="12" type="sldNum"/>
          </p:nvPr>
        </p:nvSpPr>
        <p:spPr>
          <a:xfrm>
            <a:off x="3970938" y="8829967"/>
            <a:ext cx="3037800" cy="466500"/>
          </a:xfrm>
          <a:prstGeom prst="rect">
            <a:avLst/>
          </a:prstGeom>
        </p:spPr>
        <p:txBody>
          <a:bodyPr anchorCtr="0" anchor="b" bIns="46575" lIns="93175" spcFirstLastPara="1" rIns="93175" wrap="square" tIns="4657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1: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a:t>LAURA—BRING SPEAKER?</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LET’S TALK ABOUT SEX playing over speakers- </a:t>
            </a:r>
            <a:r>
              <a:rPr b="0" lang="en-US"/>
              <a:t>do we want this and how to incorporate</a:t>
            </a:r>
            <a:endParaRPr b="1"/>
          </a:p>
          <a:p>
            <a:pPr indent="0" lvl="0" marL="0" rtl="0" algn="l">
              <a:spcBef>
                <a:spcPts val="0"/>
              </a:spcBef>
              <a:spcAft>
                <a:spcPts val="0"/>
              </a:spcAft>
              <a:buNone/>
            </a:pPr>
            <a:r>
              <a:t/>
            </a:r>
            <a:endParaRPr b="1">
              <a:highlight>
                <a:srgbClr val="FFFF00"/>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en-US"/>
              <a:t>Family Services roles-about 40 years with residents and last 8 or so specifically with family members and supports…in that time we see our own teams ebb and flow with their comfort level with this topic,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ourselves are not sex therapists or sex educators but feel strongly that the topic of sexuality is a piece of who we are as human beings, and central to who we all 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we are committed to our residents and families we need to be committed to their whole being, and in such, integrate this topic into our work, just as we do their morning routine, their bowel programs, etc.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are holding the assumption that we are here today bc we believe this topic is important and that sex matters- but this topic always carries weight</a:t>
            </a:r>
            <a:endParaRPr/>
          </a:p>
          <a:p>
            <a:pPr indent="0" lvl="0" marL="0" rtl="0" algn="l">
              <a:spcBef>
                <a:spcPts val="0"/>
              </a:spcBef>
              <a:spcAft>
                <a:spcPts val="0"/>
              </a:spcAft>
              <a:buNone/>
            </a:pPr>
            <a:r>
              <a:rPr lang="en-US"/>
              <a:t>	- be kind to yourself- think about ppl who you might connect with after the presentation should tough feelings arise</a:t>
            </a:r>
            <a:endParaRPr/>
          </a:p>
          <a:p>
            <a:pPr indent="0" lvl="0" marL="0" rtl="0" algn="l">
              <a:spcBef>
                <a:spcPts val="0"/>
              </a:spcBef>
              <a:spcAft>
                <a:spcPts val="0"/>
              </a:spcAft>
              <a:buNone/>
            </a:pPr>
            <a:r>
              <a:rPr lang="en-US"/>
              <a:t>	-ask people to have open minds moving through this topic</a:t>
            </a:r>
            <a:endParaRPr/>
          </a:p>
          <a:p>
            <a:pPr indent="0" lvl="0" marL="0" rtl="0" algn="l">
              <a:spcBef>
                <a:spcPts val="0"/>
              </a:spcBef>
              <a:spcAft>
                <a:spcPts val="0"/>
              </a:spcAft>
              <a:buNone/>
            </a:pPr>
            <a:r>
              <a:rPr lang="en-US"/>
              <a:t>		our </a:t>
            </a:r>
            <a:r>
              <a:rPr b="1" lang="en-US"/>
              <a:t>interests</a:t>
            </a:r>
            <a:r>
              <a:rPr lang="en-US"/>
              <a:t> in relationship to sex may not be the same, but that doesn’t mean they aren’t </a:t>
            </a:r>
            <a:r>
              <a:rPr b="1" lang="en-US"/>
              <a:t>valid…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7" name="Google Shape;137;p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2: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2: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LAURA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QLI is located in Omaha. We have been around since ____ and rehabilitation services to individuals with TBI, SCI and stoke, primarily.  As we mentioned briefly, we work very collaboratively with the other members of our rehab teams, including PT, OT, SP, nursing, and our Life Path colleagues who focus on getting people back to life which fits in very well with incorporating sexual health….</a:t>
            </a:r>
            <a:endParaRPr/>
          </a:p>
          <a:p>
            <a:pPr indent="0" lvl="0" marL="0" rtl="0" algn="l">
              <a:spcBef>
                <a:spcPts val="0"/>
              </a:spcBef>
              <a:spcAft>
                <a:spcPts val="0"/>
              </a:spcAft>
              <a:buNone/>
            </a:pPr>
            <a:r>
              <a:t/>
            </a:r>
            <a:endParaRPr/>
          </a:p>
        </p:txBody>
      </p:sp>
      <p:sp>
        <p:nvSpPr>
          <p:cNvPr id="146" name="Google Shape;146;p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3: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3: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Clr>
                <a:schemeClr val="dk1"/>
              </a:buClr>
              <a:buSzPts val="1200"/>
              <a:buFont typeface="Calibri"/>
              <a:buNone/>
            </a:pPr>
            <a:r>
              <a:rPr lang="en-US"/>
              <a:t>WENDY</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A few goals today: </a:t>
            </a:r>
            <a:endParaRPr/>
          </a:p>
          <a:p>
            <a:pPr indent="0" lvl="0" marL="0" marR="0" rtl="0" algn="l">
              <a:lnSpc>
                <a:spcPct val="100000"/>
              </a:lnSpc>
              <a:spcBef>
                <a:spcPts val="0"/>
              </a:spcBef>
              <a:spcAft>
                <a:spcPts val="0"/>
              </a:spcAft>
              <a:buClr>
                <a:schemeClr val="dk1"/>
              </a:buClr>
              <a:buSzPts val="1200"/>
              <a:buFont typeface="Calibri"/>
              <a:buNone/>
            </a:pPr>
            <a:r>
              <a:rPr lang="en-US"/>
              <a:t>	-feel a little more competent talking about sexual health and less intimidated perhaps </a:t>
            </a:r>
            <a:endParaRPr/>
          </a:p>
          <a:p>
            <a:pPr indent="0" lvl="0" marL="0" marR="0" rtl="0" algn="l">
              <a:lnSpc>
                <a:spcPct val="100000"/>
              </a:lnSpc>
              <a:spcBef>
                <a:spcPts val="0"/>
              </a:spcBef>
              <a:spcAft>
                <a:spcPts val="0"/>
              </a:spcAft>
              <a:buClr>
                <a:schemeClr val="dk1"/>
              </a:buClr>
              <a:buSzPts val="1200"/>
              <a:buFont typeface="Calibri"/>
              <a:buNone/>
            </a:pPr>
            <a:r>
              <a:rPr lang="en-US"/>
              <a:t>	-spend some time thinking about our own stuff-we all have our own biases that may impact our approach to sexuality 		after injury</a:t>
            </a:r>
            <a:endParaRPr/>
          </a:p>
          <a:p>
            <a:pPr indent="0" lvl="0" marL="0" marR="0" rtl="0" algn="l">
              <a:lnSpc>
                <a:spcPct val="100000"/>
              </a:lnSpc>
              <a:spcBef>
                <a:spcPts val="0"/>
              </a:spcBef>
              <a:spcAft>
                <a:spcPts val="0"/>
              </a:spcAft>
              <a:buClr>
                <a:schemeClr val="dk1"/>
              </a:buClr>
              <a:buSzPts val="1200"/>
              <a:buFont typeface="Calibri"/>
              <a:buNone/>
            </a:pPr>
            <a:r>
              <a:rPr lang="en-US"/>
              <a:t>	-explore some of the myths that surround this topic</a:t>
            </a:r>
            <a:endParaRPr/>
          </a:p>
          <a:p>
            <a:pPr indent="0" lvl="0" marL="0" marR="0" rtl="0" algn="l">
              <a:lnSpc>
                <a:spcPct val="100000"/>
              </a:lnSpc>
              <a:spcBef>
                <a:spcPts val="0"/>
              </a:spcBef>
              <a:spcAft>
                <a:spcPts val="0"/>
              </a:spcAft>
              <a:buClr>
                <a:schemeClr val="dk1"/>
              </a:buClr>
              <a:buSzPts val="1200"/>
              <a:buFont typeface="Calibri"/>
              <a:buNone/>
            </a:pPr>
            <a:r>
              <a:rPr lang="en-US"/>
              <a:t>	- touch on a few models that we can use to promote sexual health</a:t>
            </a:r>
            <a:endParaRPr/>
          </a:p>
          <a:p>
            <a:pPr indent="0" lvl="0" marL="0" marR="0" rtl="0" algn="l">
              <a:lnSpc>
                <a:spcPct val="100000"/>
              </a:lnSpc>
              <a:spcBef>
                <a:spcPts val="0"/>
              </a:spcBef>
              <a:spcAft>
                <a:spcPts val="0"/>
              </a:spcAft>
              <a:buClr>
                <a:schemeClr val="dk1"/>
              </a:buClr>
              <a:buSzPts val="1200"/>
              <a:buFont typeface="Calibri"/>
              <a:buNone/>
            </a:pPr>
            <a:r>
              <a:rPr lang="en-US"/>
              <a:t>	- get more comfortable with the idea of being “the who” to discuss it</a:t>
            </a:r>
            <a:endParaRPr/>
          </a:p>
          <a:p>
            <a:pPr indent="0" lvl="0" marL="0" marR="0" rtl="0" algn="l">
              <a:lnSpc>
                <a:spcPct val="100000"/>
              </a:lnSpc>
              <a:spcBef>
                <a:spcPts val="0"/>
              </a:spcBef>
              <a:spcAft>
                <a:spcPts val="0"/>
              </a:spcAft>
              <a:buClr>
                <a:schemeClr val="dk1"/>
              </a:buClr>
              <a:buSzPts val="1200"/>
              <a:buFont typeface="Calibri"/>
              <a:buNone/>
            </a:pPr>
            <a:r>
              <a:rPr lang="en-US"/>
              <a:t>	-share a few resources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Let me ask you this…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How many of you have sat in a meeting with a resident, often with their loved ones…maybe even a case manager, there are likely team members lined up along the wall listening with great focus as we discuss the great progress in their bowel programs or continence- EVERYBODY Poops-and everybody is a sexual being- wouldn’t it be nice if we could get to a place where we are more confident and at ease in supporting people in their sexual health and wellness as easily?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Let’s dive in…</a:t>
            </a:r>
            <a:endParaRPr/>
          </a:p>
          <a:p>
            <a:pPr indent="0" lvl="0" marL="0" marR="0" rtl="0" algn="l">
              <a:lnSpc>
                <a:spcPct val="100000"/>
              </a:lnSpc>
              <a:spcBef>
                <a:spcPts val="0"/>
              </a:spcBef>
              <a:spcAft>
                <a:spcPts val="0"/>
              </a:spcAft>
              <a:buClr>
                <a:schemeClr val="dk1"/>
              </a:buClr>
              <a:buSzPts val="3200"/>
              <a:buFont typeface="Calibri"/>
              <a:buNone/>
            </a:pPr>
            <a:r>
              <a:t/>
            </a:r>
            <a:endParaRPr sz="3200"/>
          </a:p>
          <a:p>
            <a:pPr indent="0" lvl="0" marL="0" marR="0" rtl="0" algn="l">
              <a:lnSpc>
                <a:spcPct val="100000"/>
              </a:lnSpc>
              <a:spcBef>
                <a:spcPts val="0"/>
              </a:spcBef>
              <a:spcAft>
                <a:spcPts val="0"/>
              </a:spcAft>
              <a:buClr>
                <a:schemeClr val="dk1"/>
              </a:buClr>
              <a:buSzPts val="3200"/>
              <a:buFont typeface="Calibri"/>
              <a:buNone/>
            </a:pPr>
            <a:r>
              <a:t/>
            </a:r>
            <a:endParaRPr b="1" sz="3200"/>
          </a:p>
          <a:p>
            <a:pPr indent="0" lvl="0" marL="0" rtl="0" algn="l">
              <a:spcBef>
                <a:spcPts val="0"/>
              </a:spcBef>
              <a:spcAft>
                <a:spcPts val="0"/>
              </a:spcAft>
              <a:buNone/>
            </a:pPr>
            <a:r>
              <a:t/>
            </a:r>
            <a:endParaRPr strike="sngStrike"/>
          </a:p>
        </p:txBody>
      </p:sp>
      <p:sp>
        <p:nvSpPr>
          <p:cNvPr id="154" name="Google Shape;154;p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4: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4: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Clr>
                <a:schemeClr val="dk1"/>
              </a:buClr>
              <a:buSzPts val="1200"/>
              <a:buFont typeface="Calibri"/>
              <a:buNone/>
            </a:pPr>
            <a:r>
              <a:rPr lang="en-US" sz="1200"/>
              <a:t>LAURA</a:t>
            </a:r>
            <a:endParaRPr/>
          </a:p>
          <a:p>
            <a:pPr indent="0" lvl="0" marL="0" marR="0" rtl="0" algn="l">
              <a:lnSpc>
                <a:spcPct val="100000"/>
              </a:lnSpc>
              <a:spcBef>
                <a:spcPts val="0"/>
              </a:spcBef>
              <a:spcAft>
                <a:spcPts val="0"/>
              </a:spcAft>
              <a:buClr>
                <a:schemeClr val="dk1"/>
              </a:buClr>
              <a:buSzPts val="1200"/>
              <a:buFont typeface="Calibri"/>
              <a:buNone/>
            </a:pPr>
            <a:r>
              <a:t/>
            </a:r>
            <a:endParaRPr sz="1200"/>
          </a:p>
          <a:p>
            <a:pPr indent="0" lvl="0" marL="0" marR="0" rtl="0" algn="l">
              <a:lnSpc>
                <a:spcPct val="100000"/>
              </a:lnSpc>
              <a:spcBef>
                <a:spcPts val="0"/>
              </a:spcBef>
              <a:spcAft>
                <a:spcPts val="0"/>
              </a:spcAft>
              <a:buClr>
                <a:schemeClr val="dk1"/>
              </a:buClr>
              <a:buSzPts val="1200"/>
              <a:buFont typeface="Calibri"/>
              <a:buNone/>
            </a:pPr>
            <a:r>
              <a:rPr lang="en-US" sz="1200"/>
              <a:t>Th. H. Van de Velde, M.D. Ideal Marriage It’s Physiology and Technique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normal sexual intercourse…takes place between </a:t>
            </a:r>
            <a:endParaRPr/>
          </a:p>
          <a:p>
            <a:pPr indent="0" lvl="0" marL="0" rtl="0" algn="l">
              <a:spcBef>
                <a:spcPts val="0"/>
              </a:spcBef>
              <a:spcAft>
                <a:spcPts val="0"/>
              </a:spcAft>
              <a:buNone/>
            </a:pPr>
            <a:r>
              <a:rPr lang="en-US"/>
              <a:t>2 sexually mature individuals of OPPOSITE sexes… </a:t>
            </a:r>
            <a:endParaRPr/>
          </a:p>
          <a:p>
            <a:pPr indent="0" lvl="0" marL="0" rtl="0" algn="l">
              <a:spcBef>
                <a:spcPts val="0"/>
              </a:spcBef>
              <a:spcAft>
                <a:spcPts val="0"/>
              </a:spcAft>
              <a:buNone/>
            </a:pPr>
            <a:r>
              <a:rPr lang="en-US"/>
              <a:t>Voluptuous sensations</a:t>
            </a:r>
            <a:endParaRPr/>
          </a:p>
          <a:p>
            <a:pPr indent="0" lvl="0" marL="0" rtl="0" algn="l">
              <a:spcBef>
                <a:spcPts val="0"/>
              </a:spcBef>
              <a:spcAft>
                <a:spcPts val="0"/>
              </a:spcAft>
              <a:buNone/>
            </a:pPr>
            <a:r>
              <a:rPr lang="en-US"/>
              <a:t>Concluding with the ejaculation of the semen into the vagina </a:t>
            </a:r>
            <a:endParaRPr/>
          </a:p>
          <a:p>
            <a:pPr indent="0" lvl="0" marL="0" rtl="0" algn="l">
              <a:spcBef>
                <a:spcPts val="0"/>
              </a:spcBef>
              <a:spcAft>
                <a:spcPts val="0"/>
              </a:spcAft>
              <a:buNone/>
            </a:pPr>
            <a:r>
              <a:rPr lang="en-US"/>
              <a:t>WITH THE NEARLY SIMULTANEOUS CULMINATION or orgasm of </a:t>
            </a:r>
            <a:endParaRPr/>
          </a:p>
          <a:p>
            <a:pPr indent="0" lvl="0" marL="0" rtl="0" algn="l">
              <a:spcBef>
                <a:spcPts val="0"/>
              </a:spcBef>
              <a:spcAft>
                <a:spcPts val="0"/>
              </a:spcAft>
              <a:buNone/>
            </a:pPr>
            <a:r>
              <a:rPr lang="en-US"/>
              <a:t>BOTH Partners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lot to live up to!! ;)  very narrow, may lead one to feel </a:t>
            </a:r>
            <a:r>
              <a:rPr b="1" lang="en-US"/>
              <a:t>broken, inadequate </a:t>
            </a:r>
            <a:r>
              <a:rPr lang="en-US"/>
              <a:t>if this is not what things look like.. We tend to be very intercourse and orgasm focused – the mechanics are important, but for the purposes of our conversation today we want to expand even further…</a:t>
            </a:r>
            <a:endParaRPr/>
          </a:p>
          <a:p>
            <a:pPr indent="0" lvl="0" marL="0" rtl="0" algn="l">
              <a:spcBef>
                <a:spcPts val="0"/>
              </a:spcBef>
              <a:spcAft>
                <a:spcPts val="0"/>
              </a:spcAft>
              <a:buNone/>
            </a:pPr>
            <a:r>
              <a:t/>
            </a:r>
            <a:endParaRPr/>
          </a:p>
        </p:txBody>
      </p:sp>
      <p:sp>
        <p:nvSpPr>
          <p:cNvPr id="160" name="Google Shape;160;p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5: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5: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LAURA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the purposes of today we may use the term Sexual Health as an umbrella term including: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emotional intimacy</a:t>
            </a:r>
            <a:endParaRPr/>
          </a:p>
          <a:p>
            <a:pPr indent="-171450" lvl="0" marL="171450" marR="0" rtl="0" algn="l">
              <a:lnSpc>
                <a:spcPct val="100000"/>
              </a:lnSpc>
              <a:spcBef>
                <a:spcPts val="0"/>
              </a:spcBef>
              <a:spcAft>
                <a:spcPts val="0"/>
              </a:spcAft>
              <a:buClr>
                <a:schemeClr val="dk1"/>
              </a:buClr>
              <a:buSzPts val="1200"/>
              <a:buFont typeface="Arial"/>
              <a:buChar char="•"/>
            </a:pPr>
            <a:r>
              <a:rPr lang="en-US"/>
              <a:t>Human connection,</a:t>
            </a:r>
            <a:endParaRPr/>
          </a:p>
          <a:p>
            <a:pPr indent="-171450" lvl="0" marL="171450" rtl="0" algn="l">
              <a:spcBef>
                <a:spcPts val="0"/>
              </a:spcBef>
              <a:spcAft>
                <a:spcPts val="0"/>
              </a:spcAft>
              <a:buClr>
                <a:schemeClr val="dk1"/>
              </a:buClr>
              <a:buSzPts val="1200"/>
              <a:buFont typeface="Arial"/>
              <a:buChar char="•"/>
            </a:pPr>
            <a:r>
              <a:rPr lang="en-US"/>
              <a:t>Love, relationships, dating</a:t>
            </a:r>
            <a:endParaRPr/>
          </a:p>
          <a:p>
            <a:pPr indent="-171450" lvl="0" marL="171450" rtl="0" algn="l">
              <a:spcBef>
                <a:spcPts val="0"/>
              </a:spcBef>
              <a:spcAft>
                <a:spcPts val="0"/>
              </a:spcAft>
              <a:buClr>
                <a:schemeClr val="dk1"/>
              </a:buClr>
              <a:buSzPts val="1200"/>
              <a:buFont typeface="Arial"/>
              <a:buChar char="•"/>
            </a:pPr>
            <a:r>
              <a:rPr lang="en-US"/>
              <a:t>self esteem, body image, confidence </a:t>
            </a:r>
            <a:endParaRPr/>
          </a:p>
          <a:p>
            <a:pPr indent="-171450" lvl="0" marL="171450" rtl="0" algn="l">
              <a:spcBef>
                <a:spcPts val="0"/>
              </a:spcBef>
              <a:spcAft>
                <a:spcPts val="0"/>
              </a:spcAft>
              <a:buClr>
                <a:schemeClr val="dk1"/>
              </a:buClr>
              <a:buSzPts val="1200"/>
              <a:buFont typeface="Arial"/>
              <a:buChar char="•"/>
            </a:pPr>
            <a:r>
              <a:rPr lang="en-US"/>
              <a:t>Gender expression and identity</a:t>
            </a:r>
            <a:endParaRPr/>
          </a:p>
          <a:p>
            <a:pPr indent="-171450" lvl="0" marL="171450" rtl="0" algn="l">
              <a:spcBef>
                <a:spcPts val="0"/>
              </a:spcBef>
              <a:spcAft>
                <a:spcPts val="0"/>
              </a:spcAft>
              <a:buClr>
                <a:schemeClr val="dk1"/>
              </a:buClr>
              <a:buSzPts val="1200"/>
              <a:buFont typeface="Arial"/>
              <a:buChar char="•"/>
            </a:pPr>
            <a:r>
              <a:rPr lang="en-US"/>
              <a:t>Reproduction/fertility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So let’s shift now to the why…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8" name="Google Shape;168;p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6: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6: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WENDY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Why Should We Talk About Sex?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 Laura commented, we know that that purposefully including sexual health is consistent with the whole-person, back-to-life  philosophy that we value at QLI.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should also talk about it, b/c the individuals we serve, people going through recovery after injury,  tell us that it’s important to them and this is backed up by research.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 an example, in a recent study out of Sweden (Ek, Holmstrom, &amp; Elmerstig, 2023), individuals w/brain injury were surveyed about sexuality post-injury—with the vast majority (91%) indicating the importance of sexuality in their lives and relationships.  On the flipside, only a small percentage of these individuals reported that sexuality was addressed as a part of their rehab experience. Numerous other studies report similar findings with most people after injury wanting issues of sexuality—from sexual function to navigating relationships and intimacy—that broader definition of sexual health that Laura talked about---addressed in some manner as part of their rehab program.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Independent of dx (TBI,SCI, other life changing diagnoses e.g., in cancer survivors), sexuality and intimacy are brought up as important quality-of-life factors by most.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across demographics-independent of gender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whether partnered or not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independent of 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 we should talk about sex b/c people are looking for guidance on how to navigate sexuality and relationships after injury.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Likewise, healthcare professionals also tell us that addressing sexuality as part of a comprehensive rehab program is important.  Studies focused on the perspective of clinicians, show that we agree that sexuality should be a part of a whole-person centered approach to rehab and recovery.  In an international study from 2017, 97% of the 324 rehab professionals surveyed thought that sexuality issues should be included, but only about 36% did include information about it with their clients.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couple of years ago, we did a really informal study at QLI with our own clinicians and found very similar results—that we feel addressing sexuality is very important but things were getting in the way of consistently including sexual health as part of our rehab programming.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Now, Laura, I can’t imagine what those things would be….Our society has such a healthy approach when it comes to talking about sexuality, right? Like if you think back to sex ed in school, I’m sure it was a beautiful, comprehensive learning experience.  Maybe something like this?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5" name="Google Shape;175;p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d066ada1ef_0_14:notes"/>
          <p:cNvSpPr/>
          <p:nvPr>
            <p:ph idx="2" type="sldImg"/>
          </p:nvPr>
        </p:nvSpPr>
        <p:spPr>
          <a:xfrm>
            <a:off x="699107" y="989184"/>
            <a:ext cx="3952500" cy="21546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d066ada1ef_0_14:notes"/>
          <p:cNvSpPr txBox="1"/>
          <p:nvPr>
            <p:ph idx="1" type="body"/>
          </p:nvPr>
        </p:nvSpPr>
        <p:spPr>
          <a:xfrm>
            <a:off x="701040" y="3143911"/>
            <a:ext cx="5608200" cy="49905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83" name="Google Shape;183;g3d066ada1ef_0_14:notes"/>
          <p:cNvSpPr txBox="1"/>
          <p:nvPr>
            <p:ph idx="12" type="sldNum"/>
          </p:nvPr>
        </p:nvSpPr>
        <p:spPr>
          <a:xfrm>
            <a:off x="3970938" y="8829967"/>
            <a:ext cx="3037800" cy="466500"/>
          </a:xfrm>
          <a:prstGeom prst="rect">
            <a:avLst/>
          </a:prstGeom>
        </p:spPr>
        <p:txBody>
          <a:bodyPr anchorCtr="0" anchor="b" bIns="46575" lIns="93175" spcFirstLastPara="1" rIns="93175" wrap="square" tIns="4657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8: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8: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Laura- very brief here just taking note that there are plenty of reasons this is not easy- lets explore a few of the barriers that could be holding us back …</a:t>
            </a:r>
            <a:endParaRPr/>
          </a:p>
          <a:p>
            <a:pPr indent="0" lvl="0" marL="0" rtl="0" algn="l">
              <a:spcBef>
                <a:spcPts val="0"/>
              </a:spcBef>
              <a:spcAft>
                <a:spcPts val="0"/>
              </a:spcAft>
              <a:buNone/>
            </a:pPr>
            <a:r>
              <a:t/>
            </a:r>
            <a:endParaRPr/>
          </a:p>
        </p:txBody>
      </p:sp>
      <p:sp>
        <p:nvSpPr>
          <p:cNvPr id="189" name="Google Shape;189;p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9: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9: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Personal interferences-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Potentially, lots of conflicting messages.</a:t>
            </a:r>
            <a:endParaRPr/>
          </a:p>
          <a:p>
            <a:pPr indent="0" lvl="0" marL="0" rtl="0" algn="l">
              <a:spcBef>
                <a:spcPts val="0"/>
              </a:spcBef>
              <a:spcAft>
                <a:spcPts val="0"/>
              </a:spcAft>
              <a:buNone/>
            </a:pPr>
            <a:r>
              <a:rPr lang="en-US"/>
              <a:t>We all have our own history/our own stories re: sex and the messages we received about our bodies and sex in all kinds of environments-</a:t>
            </a:r>
            <a:endParaRPr/>
          </a:p>
          <a:p>
            <a:pPr indent="0" lvl="0" marL="0" rtl="0" algn="l">
              <a:spcBef>
                <a:spcPts val="0"/>
              </a:spcBef>
              <a:spcAft>
                <a:spcPts val="0"/>
              </a:spcAft>
              <a:buNone/>
            </a:pPr>
            <a:r>
              <a:rPr lang="en-US"/>
              <a:t>			-be a </a:t>
            </a:r>
            <a:r>
              <a:rPr b="1" lang="en-US" sz="1800">
                <a:solidFill>
                  <a:schemeClr val="dk1"/>
                </a:solidFill>
              </a:rPr>
              <a:t>lady</a:t>
            </a:r>
            <a:r>
              <a:rPr b="1" lang="en-US" sz="1800">
                <a:solidFill>
                  <a:srgbClr val="C00000"/>
                </a:solidFill>
              </a:rPr>
              <a:t> in the streets                            </a:t>
            </a:r>
            <a:r>
              <a:rPr lang="en-US"/>
              <a:t>BUT                              </a:t>
            </a:r>
            <a:r>
              <a:rPr b="1" lang="en-US"/>
              <a:t>freak in the sheets</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-you’re </a:t>
            </a:r>
            <a:r>
              <a:rPr b="1" lang="en-US"/>
              <a:t>damaged goods if you’ve got multiple partners or a  slut if you like it                </a:t>
            </a:r>
            <a:r>
              <a:rPr lang="en-US"/>
              <a:t>BUT         </a:t>
            </a:r>
            <a:r>
              <a:rPr b="1" lang="en-US"/>
              <a:t>inadequate/frigid or a prude if you haven’t mastered every position, don’t watch porn or have a vibrator…</a:t>
            </a:r>
            <a:endParaRPr/>
          </a:p>
          <a:p>
            <a:pPr indent="0" lvl="0" marL="0" rtl="0" algn="l">
              <a:spcBef>
                <a:spcPts val="0"/>
              </a:spcBef>
              <a:spcAft>
                <a:spcPts val="0"/>
              </a:spcAft>
              <a:buNone/>
            </a:pPr>
            <a:r>
              <a:rPr lang="en-US"/>
              <a:t>			- </a:t>
            </a:r>
            <a:r>
              <a:rPr b="1" lang="en-US"/>
              <a:t>don’t criticize your body…                                 </a:t>
            </a:r>
            <a:r>
              <a:rPr lang="en-US"/>
              <a:t>BUT                                             </a:t>
            </a:r>
            <a:r>
              <a:rPr b="1" lang="en-US"/>
              <a:t>if we love and accept our body we are conceited</a:t>
            </a:r>
            <a:endParaRPr/>
          </a:p>
          <a:p>
            <a:pPr indent="0" lvl="0" marL="0" rtl="0" algn="l">
              <a:spcBef>
                <a:spcPts val="0"/>
              </a:spcBef>
              <a:spcAft>
                <a:spcPts val="0"/>
              </a:spcAft>
              <a:buNone/>
            </a:pPr>
            <a:r>
              <a:rPr lang="en-US" strike="sngStrike"/>
              <a:t>			- </a:t>
            </a:r>
            <a:r>
              <a:rPr b="1" lang="en-US" strike="sngStrike"/>
              <a:t>don’t talk about it, acknowledge it, you will die!                      </a:t>
            </a:r>
            <a:r>
              <a:rPr lang="en-US" strike="sngStrike"/>
              <a:t>BUT                      </a:t>
            </a:r>
            <a:r>
              <a:rPr b="1" lang="en-US" strike="sngStrike"/>
              <a:t>here’s a condom.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Pretty damn confusing!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it is likely most of us are uneasy about this topic and given all of this- it makes sense -at the beginning of this presentation did you find yourself feeling uncomfortable when you heard word “ejaculation”?,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whats our comfort level with the language around sex and sexuality?  One of the first steps to supporting others- be mindful of our own “stuff”</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negative sexual culture has trained us to be critical/self critical- our own insecurities may interfere with our own sexual well being- nonetheless the support of someone else’s… we carry so may conflicting messages about sex and sexuality as </a:t>
            </a:r>
            <a:r>
              <a:rPr b="1" lang="en-US"/>
              <a:t>un-injured </a:t>
            </a:r>
            <a:r>
              <a:rPr lang="en-US"/>
              <a:t>beings…imagine what it might feel like for the newly injured person…now navigating a different body after sci/stroke/ tbi.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recognizing our own responses can help us come from a </a:t>
            </a:r>
            <a:r>
              <a:rPr b="1" lang="en-US"/>
              <a:t>place of openness</a:t>
            </a:r>
            <a:r>
              <a:rPr lang="en-US"/>
              <a:t>…</a:t>
            </a:r>
            <a:endParaRPr/>
          </a:p>
          <a:p>
            <a:pPr indent="0" lvl="0" marL="0" marR="0" rtl="0" algn="l">
              <a:lnSpc>
                <a:spcPct val="100000"/>
              </a:lnSpc>
              <a:spcBef>
                <a:spcPts val="0"/>
              </a:spcBef>
              <a:spcAft>
                <a:spcPts val="0"/>
              </a:spcAft>
              <a:buClr>
                <a:schemeClr val="dk1"/>
              </a:buClr>
              <a:buSzPts val="1200"/>
              <a:buFont typeface="Calibri"/>
              <a:buNone/>
            </a:pPr>
            <a:r>
              <a:rPr lang="en-US"/>
              <a:t>… </a:t>
            </a:r>
            <a:r>
              <a:rPr b="1" lang="en-US"/>
              <a:t>neutrality, non judgmental stances to others-</a:t>
            </a:r>
            <a:r>
              <a:rPr lang="en-US"/>
              <a:t>…</a:t>
            </a:r>
            <a:r>
              <a:rPr b="1" lang="en-US"/>
              <a:t>there is no “normal” </a:t>
            </a:r>
            <a:r>
              <a:rPr lang="en-US"/>
              <a:t>when it comes to sex and sexuality-your body,again- your interests (</a:t>
            </a:r>
            <a:r>
              <a:rPr b="1" lang="en-US"/>
              <a:t>so long as all participants are consenting</a:t>
            </a:r>
            <a:r>
              <a:rPr lang="en-US"/>
              <a:t>) </a:t>
            </a:r>
            <a:r>
              <a:rPr b="1" lang="en-US"/>
              <a:t>are valid-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96" name="Google Shape;196;p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0: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10: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these interferences likely sound familiar – because they did for us- even in putting together this presentation wendy and I struggled with how we can stand up and talk about a topic we didn’t feel like experts in – we aren’t sex educators/sex therapists, but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 we are hopeful that by the end of today you will start to take some of this pressure off…and that you might feel (like we did) the reassurance that we </a:t>
            </a:r>
            <a:r>
              <a:rPr b="1" lang="en-US"/>
              <a:t>don’t have to be sex educators/therapists to be supportive- 	-simply opening the door </a:t>
            </a:r>
            <a:r>
              <a:rPr lang="en-US"/>
              <a:t>can help </a:t>
            </a:r>
            <a:r>
              <a:rPr b="1" lang="en-US"/>
              <a:t>normalize and validate </a:t>
            </a:r>
            <a:r>
              <a:rPr lang="en-US"/>
              <a:t>our residents and patients.  </a:t>
            </a:r>
            <a:endParaRPr/>
          </a:p>
          <a:p>
            <a:pPr indent="0" lvl="0" marL="0" marR="0" rtl="0" algn="l">
              <a:lnSpc>
                <a:spcPct val="100000"/>
              </a:lnSpc>
              <a:spcBef>
                <a:spcPts val="0"/>
              </a:spcBef>
              <a:spcAft>
                <a:spcPts val="0"/>
              </a:spcAft>
              <a:buClr>
                <a:schemeClr val="dk1"/>
              </a:buClr>
              <a:buSzPts val="1200"/>
              <a:buFont typeface="Calibri"/>
              <a:buNone/>
            </a:pPr>
            <a:r>
              <a:rPr lang="en-US"/>
              <a:t>	-We ARE “the who” !  </a:t>
            </a:r>
            <a:r>
              <a:rPr b="1" lang="en-US"/>
              <a:t>And actually, sex educators can’t do what we do- shout out to you speech therapists, nurses, physical therapists and OTs, RT’S…, and what you do every day- promoting independence in real world settings.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TIME CONSTRAINTS</a:t>
            </a:r>
            <a:endParaRPr/>
          </a:p>
          <a:p>
            <a:pPr indent="0" lvl="0" marL="0" marR="0" rtl="0" algn="l">
              <a:lnSpc>
                <a:spcPct val="100000"/>
              </a:lnSpc>
              <a:spcBef>
                <a:spcPts val="0"/>
              </a:spcBef>
              <a:spcAft>
                <a:spcPts val="0"/>
              </a:spcAft>
              <a:buClr>
                <a:schemeClr val="dk1"/>
              </a:buClr>
              <a:buSzPts val="1200"/>
              <a:buFont typeface="Calibri"/>
              <a:buNone/>
            </a:pPr>
            <a:r>
              <a:rPr lang="en-US"/>
              <a:t>	- this is real- we don’t want to minimize that people in all areas may feel stretched for time this only drives home further the idea that sexual health should be an </a:t>
            </a:r>
            <a:r>
              <a:rPr b="1" lang="en-US"/>
              <a:t>integrated, multidisciplinary</a:t>
            </a:r>
            <a:r>
              <a:rPr lang="en-US"/>
              <a:t> approach within our teams–not solely falling on one individual or team (more on this later)… if addressing the whole person results in better outcomes-there is value in committing the resources up front on resources, training, and becoming more skillful in these areas…we commitment will be well worth the investment.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goal here is we are not taking this on alone as one individual but that we’ve all got sexual health in mind and we work together- this should bust up that time constraint barrier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So think about a </a:t>
            </a:r>
            <a:r>
              <a:rPr b="1" lang="en-US"/>
              <a:t>starting point- </a:t>
            </a:r>
            <a:r>
              <a:rPr lang="en-US"/>
              <a:t>how might you both individually as a professional, as well as within your team </a:t>
            </a:r>
            <a:r>
              <a:rPr b="1" lang="en-US"/>
              <a:t>take a step </a:t>
            </a:r>
            <a:r>
              <a:rPr lang="en-US"/>
              <a:t>in the direction of integrating sexual health into your programs 	</a:t>
            </a:r>
            <a:endParaRPr/>
          </a:p>
        </p:txBody>
      </p:sp>
      <p:sp>
        <p:nvSpPr>
          <p:cNvPr id="203" name="Google Shape;203;p1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1: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1: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-Research shows some professionals are avoiding the topic bc of a worry that the patient or family </a:t>
            </a:r>
            <a:r>
              <a:rPr b="1" lang="en-US"/>
              <a:t>may view them as offensive </a:t>
            </a:r>
            <a:r>
              <a:rPr lang="en-US"/>
              <a:t>should they bring up the topic- maybe the provider and patient are of opposite sexes or younger in age…others fear that bringing up the topic may someone “put the idea in their head”…</a:t>
            </a:r>
            <a:endParaRPr>
              <a:highlight>
                <a:srgbClr val="FFFF00"/>
              </a:highlight>
            </a:endParaRPr>
          </a:p>
          <a:p>
            <a:pPr indent="0" lvl="0" marL="0" marR="0" rtl="0" algn="l">
              <a:lnSpc>
                <a:spcPct val="100000"/>
              </a:lnSpc>
              <a:spcBef>
                <a:spcPts val="0"/>
              </a:spcBef>
              <a:spcAft>
                <a:spcPts val="0"/>
              </a:spcAft>
              <a:buClr>
                <a:schemeClr val="dk1"/>
              </a:buClr>
              <a:buSzPts val="1200"/>
              <a:buFont typeface="Calibri"/>
              <a:buNone/>
            </a:pPr>
            <a:r>
              <a:t/>
            </a:r>
            <a:endParaRPr>
              <a:highlight>
                <a:srgbClr val="FFFF00"/>
              </a:highlight>
            </a:endParaRPr>
          </a:p>
          <a:p>
            <a:pPr indent="0" lvl="0" marL="0" marR="0" rtl="0" algn="l">
              <a:lnSpc>
                <a:spcPct val="100000"/>
              </a:lnSpc>
              <a:spcBef>
                <a:spcPts val="0"/>
              </a:spcBef>
              <a:spcAft>
                <a:spcPts val="0"/>
              </a:spcAft>
              <a:buClr>
                <a:schemeClr val="dk1"/>
              </a:buClr>
              <a:buSzPts val="1200"/>
              <a:buFont typeface="Calibri"/>
              <a:buNone/>
            </a:pPr>
            <a:r>
              <a:rPr lang="en-US">
                <a:highlight>
                  <a:srgbClr val="FFFF00"/>
                </a:highlight>
              </a:rPr>
              <a:t>The research ALSO shows as wendy touched on- people are thinking about it whether we ask and talk about it or not- they want and need a safe space to ask these questions and find information to navigate this</a:t>
            </a:r>
            <a:endParaRPr/>
          </a:p>
          <a:p>
            <a:pPr indent="0" lvl="0" marL="0" marR="0" rtl="0" algn="l">
              <a:lnSpc>
                <a:spcPct val="100000"/>
              </a:lnSpc>
              <a:spcBef>
                <a:spcPts val="0"/>
              </a:spcBef>
              <a:spcAft>
                <a:spcPts val="0"/>
              </a:spcAft>
              <a:buClr>
                <a:schemeClr val="dk1"/>
              </a:buClr>
              <a:buSzPts val="1200"/>
              <a:buFont typeface="Calibri"/>
              <a:buNone/>
            </a:pPr>
            <a:r>
              <a:rPr lang="en-US">
                <a:highlight>
                  <a:srgbClr val="FFFF00"/>
                </a:highlight>
              </a:rPr>
              <a:t>	 </a:t>
            </a:r>
            <a:endParaRPr/>
          </a:p>
          <a:p>
            <a:pPr indent="0" lvl="0" marL="0" marR="0" rtl="0" algn="l">
              <a:lnSpc>
                <a:spcPct val="100000"/>
              </a:lnSpc>
              <a:spcBef>
                <a:spcPts val="0"/>
              </a:spcBef>
              <a:spcAft>
                <a:spcPts val="0"/>
              </a:spcAft>
              <a:buClr>
                <a:schemeClr val="dk1"/>
              </a:buClr>
              <a:buSzPts val="1200"/>
              <a:buFont typeface="Calibri"/>
              <a:buNone/>
            </a:pPr>
            <a:r>
              <a:rPr lang="en-US"/>
              <a:t>WE want to promote a safe space to ask questions or be supported around sexuality…we’ve had plenty of residents who even with impulsivity and cognitive impairments have with support found safe/healthy ways to express or explore sexuality after injury…support, or environmental structure to navigate things.  </a:t>
            </a:r>
            <a:r>
              <a:rPr b="1" lang="en-US"/>
              <a:t>We are doing a disservice not to address it. </a:t>
            </a:r>
            <a:endParaRPr/>
          </a:p>
          <a:p>
            <a:pPr indent="0" lvl="0" marL="0" marR="0" rtl="0" algn="l">
              <a:lnSpc>
                <a:spcPct val="100000"/>
              </a:lnSpc>
              <a:spcBef>
                <a:spcPts val="0"/>
              </a:spcBef>
              <a:spcAft>
                <a:spcPts val="0"/>
              </a:spcAft>
              <a:buClr>
                <a:schemeClr val="dk1"/>
              </a:buClr>
              <a:buSzPts val="1200"/>
              <a:buFont typeface="Calibri"/>
              <a:buNone/>
            </a:pPr>
            <a:r>
              <a:rPr lang="en-US"/>
              <a:t>	 </a:t>
            </a:r>
            <a:endParaRPr/>
          </a:p>
          <a:p>
            <a:pPr indent="0" lvl="0" marL="0" marR="0" rtl="0" algn="l">
              <a:lnSpc>
                <a:spcPct val="100000"/>
              </a:lnSpc>
              <a:spcBef>
                <a:spcPts val="0"/>
              </a:spcBef>
              <a:spcAft>
                <a:spcPts val="0"/>
              </a:spcAft>
              <a:buClr>
                <a:schemeClr val="dk1"/>
              </a:buClr>
              <a:buSzPts val="1200"/>
              <a:buFont typeface="Calibri"/>
              <a:buNone/>
            </a:pPr>
            <a:r>
              <a:rPr lang="en-US"/>
              <a:t>Our experience is that </a:t>
            </a:r>
            <a:r>
              <a:rPr b="1" lang="en-US"/>
              <a:t>people are on a continuum </a:t>
            </a:r>
            <a:r>
              <a:rPr lang="en-US"/>
              <a:t>when it comes their desire to address this in rehab/after injury.  Timing may be a factor…we’ve had family members share that it was the last thing on their mind and they aren’t near the point of wanting additional information,  and others who noted they had been intimate in the ICU well before coming to QLI- runs the gammet…</a:t>
            </a:r>
            <a:r>
              <a:rPr b="1" lang="en-US"/>
              <a:t>don’t assume, and let the resident/patient if able, or family/support person guide </a:t>
            </a:r>
            <a:r>
              <a:rPr b="1" lang="en-US" sz="1600">
                <a:highlight>
                  <a:srgbClr val="FFFF00"/>
                </a:highlight>
              </a:rPr>
              <a:t>you</a:t>
            </a:r>
            <a:r>
              <a:rPr b="1" lang="en-US">
                <a:highlight>
                  <a:srgbClr val="FFFF00"/>
                </a:highlight>
              </a:rPr>
              <a:t>.  </a:t>
            </a:r>
            <a:endParaRPr>
              <a:highlight>
                <a:srgbClr val="FFFF00"/>
              </a:highlight>
            </a:endParaRPr>
          </a:p>
          <a:p>
            <a:pPr indent="0" lvl="0" marL="0" marR="0" rtl="0" algn="l">
              <a:lnSpc>
                <a:spcPct val="100000"/>
              </a:lnSpc>
              <a:spcBef>
                <a:spcPts val="0"/>
              </a:spcBef>
              <a:spcAft>
                <a:spcPts val="0"/>
              </a:spcAft>
              <a:buClr>
                <a:schemeClr val="dk1"/>
              </a:buClr>
              <a:buSzPts val="1200"/>
              <a:buFont typeface="Calibri"/>
              <a:buNone/>
            </a:pPr>
            <a:r>
              <a:t/>
            </a:r>
            <a:endParaRPr>
              <a:highlight>
                <a:srgbClr val="FFFF00"/>
              </a:highlight>
            </a:endParaRPr>
          </a:p>
          <a:p>
            <a:pPr indent="0" lvl="0" marL="0" marR="0" rtl="0" algn="l">
              <a:lnSpc>
                <a:spcPct val="100000"/>
              </a:lnSpc>
              <a:spcBef>
                <a:spcPts val="0"/>
              </a:spcBef>
              <a:spcAft>
                <a:spcPts val="0"/>
              </a:spcAft>
              <a:buClr>
                <a:schemeClr val="dk1"/>
              </a:buClr>
              <a:buSzPts val="1200"/>
              <a:buFont typeface="Calibri"/>
              <a:buNone/>
            </a:pPr>
            <a:r>
              <a:rPr b="1" lang="en-US">
                <a:highlight>
                  <a:srgbClr val="FFFF00"/>
                </a:highlight>
              </a:rPr>
              <a:t> its never to early to normalize that we sexuality is part of who we are as humans, and it’s ok to ask questions/talk about it</a:t>
            </a:r>
            <a:r>
              <a:rPr lang="en-US">
                <a:highlight>
                  <a:srgbClr val="FFFF00"/>
                </a:highlight>
              </a:rPr>
              <a:t>…</a:t>
            </a:r>
            <a:endParaRPr/>
          </a:p>
          <a:p>
            <a:pPr indent="0" lvl="0" marL="0" marR="0" rtl="0" algn="l">
              <a:lnSpc>
                <a:spcPct val="100000"/>
              </a:lnSpc>
              <a:spcBef>
                <a:spcPts val="0"/>
              </a:spcBef>
              <a:spcAft>
                <a:spcPts val="0"/>
              </a:spcAft>
              <a:buClr>
                <a:schemeClr val="dk1"/>
              </a:buClr>
              <a:buSzPts val="1200"/>
              <a:buFont typeface="Calibri"/>
              <a:buNone/>
            </a:pPr>
            <a:r>
              <a:rPr lang="en-US"/>
              <a:t>….</a:t>
            </a:r>
            <a:r>
              <a:rPr b="1" lang="en-US"/>
              <a:t>what’s the worst that can happen- </a:t>
            </a:r>
            <a:r>
              <a:rPr lang="en-US"/>
              <a:t>most people are appreciative that the question was asked, even if they are not ready or interested in discussing it…also provides that permission to come back to the topic at a later time if and/when they are ready</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solidFill>
                <a:srgbClr val="666666"/>
              </a:solidFill>
              <a:latin typeface="Palatino Linotype"/>
              <a:ea typeface="Palatino Linotype"/>
              <a:cs typeface="Palatino Linotype"/>
              <a:sym typeface="Palatino Linotype"/>
            </a:endParaRPr>
          </a:p>
          <a:p>
            <a:pPr indent="0" lvl="0" marL="0" rtl="0" algn="l">
              <a:spcBef>
                <a:spcPts val="0"/>
              </a:spcBef>
              <a:spcAft>
                <a:spcPts val="0"/>
              </a:spcAft>
              <a:buNone/>
            </a:pPr>
            <a:r>
              <a:t/>
            </a:r>
            <a:endParaRPr/>
          </a:p>
        </p:txBody>
      </p:sp>
      <p:sp>
        <p:nvSpPr>
          <p:cNvPr id="210" name="Google Shape;210;p1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2: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2: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a:t>WENDY-do we rename “Talking About Sexual Halth or do we like c’sational framework?</a:t>
            </a:r>
            <a:endParaRPr/>
          </a:p>
          <a:p>
            <a:pPr indent="0" lvl="0" marL="0" rtl="0" algn="l">
              <a:spcBef>
                <a:spcPts val="0"/>
              </a:spcBef>
              <a:spcAft>
                <a:spcPts val="0"/>
              </a:spcAft>
              <a:buNone/>
            </a:pPr>
            <a:r>
              <a:t/>
            </a:r>
            <a:endParaRPr b="1"/>
          </a:p>
          <a:p>
            <a:pPr indent="0" lvl="0" marL="0" rtl="0" algn="l">
              <a:spcBef>
                <a:spcPts val="0"/>
              </a:spcBef>
              <a:spcAft>
                <a:spcPts val="0"/>
              </a:spcAft>
              <a:buNone/>
            </a:pPr>
            <a:r>
              <a:rPr lang="en-US"/>
              <a:t>Image URL:</a:t>
            </a:r>
            <a:r>
              <a:rPr b="1" lang="en-US"/>
              <a:t> </a:t>
            </a:r>
            <a:r>
              <a:rPr lang="en-US"/>
              <a:t>https://otguidetosexualhealth.weebly.com/addressing-sexuality.html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Ex-PLISSIT model makes the framework cyclical by continuing to ask for feedback and confirm permission to continue the conversation.</a:t>
            </a:r>
            <a:endParaRPr/>
          </a:p>
          <a:p>
            <a:pPr indent="0" lvl="0" marL="0" rtl="0" algn="l">
              <a:spcBef>
                <a:spcPts val="0"/>
              </a:spcBef>
              <a:spcAft>
                <a:spcPts val="0"/>
              </a:spcAft>
              <a:buNone/>
            </a:pPr>
            <a:r>
              <a:t/>
            </a:r>
            <a:endParaRPr>
              <a:solidFill>
                <a:srgbClr val="404040"/>
              </a:solidFill>
            </a:endParaRPr>
          </a:p>
          <a:p>
            <a:pPr indent="0" lvl="0" marL="0" rtl="0" algn="l">
              <a:spcBef>
                <a:spcPts val="0"/>
              </a:spcBef>
              <a:spcAft>
                <a:spcPts val="0"/>
              </a:spcAft>
              <a:buNone/>
            </a:pPr>
            <a:r>
              <a:t/>
            </a:r>
            <a:endParaRPr>
              <a:solidFill>
                <a:srgbClr val="404040"/>
              </a:solidFill>
            </a:endParaRPr>
          </a:p>
          <a:p>
            <a:pPr indent="0" lvl="0" marL="0" rtl="0" algn="l">
              <a:spcBef>
                <a:spcPts val="0"/>
              </a:spcBef>
              <a:spcAft>
                <a:spcPts val="0"/>
              </a:spcAft>
              <a:buNone/>
            </a:pPr>
            <a:r>
              <a:rPr b="1" lang="en-US"/>
              <a:t>Conversation Frameworks – The Permission Framework</a:t>
            </a:r>
            <a:endParaRPr/>
          </a:p>
          <a:p>
            <a:pPr indent="-171450" lvl="0" marL="171450" rtl="0" algn="l">
              <a:spcBef>
                <a:spcPts val="0"/>
              </a:spcBef>
              <a:spcAft>
                <a:spcPts val="0"/>
              </a:spcAft>
              <a:buClr>
                <a:srgbClr val="404040"/>
              </a:buClr>
              <a:buSzPts val="1200"/>
              <a:buFont typeface="Arial"/>
              <a:buChar char="•"/>
            </a:pPr>
            <a:r>
              <a:rPr lang="en-US">
                <a:solidFill>
                  <a:srgbClr val="404040"/>
                </a:solidFill>
              </a:rPr>
              <a:t>The </a:t>
            </a:r>
            <a:r>
              <a:rPr b="1" lang="en-US">
                <a:solidFill>
                  <a:srgbClr val="404040"/>
                </a:solidFill>
              </a:rPr>
              <a:t>PLISSIT framework</a:t>
            </a:r>
            <a:r>
              <a:rPr lang="en-US">
                <a:solidFill>
                  <a:srgbClr val="404040"/>
                </a:solidFill>
              </a:rPr>
              <a:t> is a widely used model to guide sexual health conversations in rehab. It helps clinicians provide care </a:t>
            </a:r>
            <a:r>
              <a:rPr b="1" lang="en-US">
                <a:solidFill>
                  <a:srgbClr val="404040"/>
                </a:solidFill>
              </a:rPr>
              <a:t>at the level they are comfortable with</a:t>
            </a:r>
            <a:r>
              <a:rPr lang="en-US">
                <a:solidFill>
                  <a:srgbClr val="404040"/>
                </a:solidFill>
              </a:rPr>
              <a:t>, while still addressing patient needs.</a:t>
            </a:r>
            <a:endParaRPr/>
          </a:p>
          <a:p>
            <a:pPr indent="-171450" lvl="0" marL="171450" rtl="0" algn="l">
              <a:spcBef>
                <a:spcPts val="0"/>
              </a:spcBef>
              <a:spcAft>
                <a:spcPts val="0"/>
              </a:spcAft>
              <a:buClr>
                <a:srgbClr val="404040"/>
              </a:buClr>
              <a:buSzPts val="1200"/>
              <a:buFont typeface="Arial"/>
              <a:buChar char="•"/>
            </a:pPr>
            <a:r>
              <a:rPr b="1" lang="en-US">
                <a:solidFill>
                  <a:srgbClr val="404040"/>
                </a:solidFill>
              </a:rPr>
              <a:t>Permission (P):</a:t>
            </a:r>
            <a:endParaRPr/>
          </a:p>
          <a:p>
            <a:pPr indent="-171450" lvl="1" marL="628650" rtl="0" algn="l">
              <a:spcBef>
                <a:spcPts val="0"/>
              </a:spcBef>
              <a:spcAft>
                <a:spcPts val="0"/>
              </a:spcAft>
              <a:buClr>
                <a:srgbClr val="404040"/>
              </a:buClr>
              <a:buSzPts val="1200"/>
              <a:buFont typeface="Arial"/>
              <a:buChar char="•"/>
            </a:pPr>
            <a:r>
              <a:rPr lang="en-US">
                <a:solidFill>
                  <a:srgbClr val="404040"/>
                </a:solidFill>
              </a:rPr>
              <a:t>The first step is simply giving the patient </a:t>
            </a:r>
            <a:r>
              <a:rPr b="1" lang="en-US">
                <a:solidFill>
                  <a:srgbClr val="404040"/>
                </a:solidFill>
              </a:rPr>
              <a:t>permission to talk about sexual health</a:t>
            </a:r>
            <a:r>
              <a:rPr lang="en-US">
                <a:solidFill>
                  <a:srgbClr val="404040"/>
                </a:solidFill>
              </a:rPr>
              <a:t>.</a:t>
            </a:r>
            <a:endParaRPr/>
          </a:p>
          <a:p>
            <a:pPr indent="-171450" lvl="1" marL="628650" rtl="0" algn="l">
              <a:spcBef>
                <a:spcPts val="0"/>
              </a:spcBef>
              <a:spcAft>
                <a:spcPts val="0"/>
              </a:spcAft>
              <a:buClr>
                <a:srgbClr val="404040"/>
              </a:buClr>
              <a:buSzPts val="1200"/>
              <a:buFont typeface="Arial"/>
              <a:buChar char="•"/>
            </a:pPr>
            <a:r>
              <a:rPr lang="en-US">
                <a:solidFill>
                  <a:srgbClr val="404040"/>
                </a:solidFill>
              </a:rPr>
              <a:t>Normalize the topic and let them know it’s safe to discuss concerns without judgment.</a:t>
            </a:r>
            <a:endParaRPr/>
          </a:p>
          <a:p>
            <a:pPr indent="-171450" lvl="0" marL="171450" rtl="0" algn="l">
              <a:spcBef>
                <a:spcPts val="0"/>
              </a:spcBef>
              <a:spcAft>
                <a:spcPts val="0"/>
              </a:spcAft>
              <a:buClr>
                <a:srgbClr val="404040"/>
              </a:buClr>
              <a:buSzPts val="1200"/>
              <a:buFont typeface="Arial"/>
              <a:buChar char="•"/>
            </a:pPr>
            <a:r>
              <a:rPr b="1" lang="en-US">
                <a:solidFill>
                  <a:srgbClr val="404040"/>
                </a:solidFill>
              </a:rPr>
              <a:t>Limited Information (LI):</a:t>
            </a:r>
            <a:endParaRPr/>
          </a:p>
          <a:p>
            <a:pPr indent="-171450" lvl="1" marL="628650" rtl="0" algn="l">
              <a:spcBef>
                <a:spcPts val="0"/>
              </a:spcBef>
              <a:spcAft>
                <a:spcPts val="0"/>
              </a:spcAft>
              <a:buClr>
                <a:srgbClr val="404040"/>
              </a:buClr>
              <a:buSzPts val="1200"/>
              <a:buFont typeface="Arial"/>
              <a:buChar char="•"/>
            </a:pPr>
            <a:r>
              <a:rPr lang="en-US">
                <a:solidFill>
                  <a:srgbClr val="404040"/>
                </a:solidFill>
              </a:rPr>
              <a:t>Provide </a:t>
            </a:r>
            <a:r>
              <a:rPr b="1" lang="en-US">
                <a:solidFill>
                  <a:srgbClr val="404040"/>
                </a:solidFill>
              </a:rPr>
              <a:t>basic, targeted information</a:t>
            </a:r>
            <a:r>
              <a:rPr lang="en-US">
                <a:solidFill>
                  <a:srgbClr val="404040"/>
                </a:solidFill>
              </a:rPr>
              <a:t> relevant to their injury or situation.</a:t>
            </a:r>
            <a:endParaRPr/>
          </a:p>
          <a:p>
            <a:pPr indent="-171450" lvl="1" marL="628650" rtl="0" algn="l">
              <a:spcBef>
                <a:spcPts val="0"/>
              </a:spcBef>
              <a:spcAft>
                <a:spcPts val="0"/>
              </a:spcAft>
              <a:buClr>
                <a:srgbClr val="404040"/>
              </a:buClr>
              <a:buSzPts val="1200"/>
              <a:buFont typeface="Arial"/>
              <a:buChar char="•"/>
            </a:pPr>
            <a:r>
              <a:rPr lang="en-US">
                <a:solidFill>
                  <a:srgbClr val="404040"/>
                </a:solidFill>
              </a:rPr>
              <a:t>This could include education about physical changes, safety, or normal sexual function post-injury.</a:t>
            </a:r>
            <a:endParaRPr/>
          </a:p>
          <a:p>
            <a:pPr indent="-171450" lvl="0" marL="171450" rtl="0" algn="l">
              <a:spcBef>
                <a:spcPts val="0"/>
              </a:spcBef>
              <a:spcAft>
                <a:spcPts val="0"/>
              </a:spcAft>
              <a:buClr>
                <a:srgbClr val="404040"/>
              </a:buClr>
              <a:buSzPts val="1200"/>
              <a:buFont typeface="Arial"/>
              <a:buChar char="•"/>
            </a:pPr>
            <a:r>
              <a:rPr b="1" lang="en-US">
                <a:solidFill>
                  <a:srgbClr val="404040"/>
                </a:solidFill>
              </a:rPr>
              <a:t>Specific Suggestions (SS):</a:t>
            </a:r>
            <a:endParaRPr/>
          </a:p>
          <a:p>
            <a:pPr indent="-171450" lvl="1" marL="628650" rtl="0" algn="l">
              <a:spcBef>
                <a:spcPts val="0"/>
              </a:spcBef>
              <a:spcAft>
                <a:spcPts val="0"/>
              </a:spcAft>
              <a:buClr>
                <a:srgbClr val="404040"/>
              </a:buClr>
              <a:buSzPts val="1200"/>
              <a:buFont typeface="Arial"/>
              <a:buChar char="•"/>
            </a:pPr>
            <a:r>
              <a:rPr lang="en-US">
                <a:solidFill>
                  <a:srgbClr val="404040"/>
                </a:solidFill>
              </a:rPr>
              <a:t>Offer </a:t>
            </a:r>
            <a:r>
              <a:rPr b="1" lang="en-US">
                <a:solidFill>
                  <a:srgbClr val="404040"/>
                </a:solidFill>
              </a:rPr>
              <a:t>practical, individualized strategies</a:t>
            </a:r>
            <a:r>
              <a:rPr lang="en-US">
                <a:solidFill>
                  <a:srgbClr val="404040"/>
                </a:solidFill>
              </a:rPr>
              <a:t> tailored to the patient’s goals, abilities, and context.</a:t>
            </a:r>
            <a:endParaRPr/>
          </a:p>
          <a:p>
            <a:pPr indent="-171450" lvl="1" marL="628650" rtl="0" algn="l">
              <a:spcBef>
                <a:spcPts val="0"/>
              </a:spcBef>
              <a:spcAft>
                <a:spcPts val="0"/>
              </a:spcAft>
              <a:buClr>
                <a:srgbClr val="404040"/>
              </a:buClr>
              <a:buSzPts val="1200"/>
              <a:buFont typeface="Arial"/>
              <a:buChar char="•"/>
            </a:pPr>
            <a:r>
              <a:rPr lang="en-US">
                <a:solidFill>
                  <a:srgbClr val="404040"/>
                </a:solidFill>
              </a:rPr>
              <a:t>Examples include positioning strategies, communication tips, or adaptive equipment recommendations.</a:t>
            </a:r>
            <a:endParaRPr/>
          </a:p>
          <a:p>
            <a:pPr indent="-171450" lvl="0" marL="171450" rtl="0" algn="l">
              <a:spcBef>
                <a:spcPts val="0"/>
              </a:spcBef>
              <a:spcAft>
                <a:spcPts val="0"/>
              </a:spcAft>
              <a:buClr>
                <a:srgbClr val="404040"/>
              </a:buClr>
              <a:buSzPts val="1200"/>
              <a:buFont typeface="Arial"/>
              <a:buChar char="•"/>
            </a:pPr>
            <a:r>
              <a:rPr b="1" lang="en-US">
                <a:solidFill>
                  <a:srgbClr val="404040"/>
                </a:solidFill>
              </a:rPr>
              <a:t>Intensive Therapy / Referral (IT):</a:t>
            </a:r>
            <a:endParaRPr/>
          </a:p>
          <a:p>
            <a:pPr indent="-171450" lvl="1" marL="628650" rtl="0" algn="l">
              <a:spcBef>
                <a:spcPts val="0"/>
              </a:spcBef>
              <a:spcAft>
                <a:spcPts val="0"/>
              </a:spcAft>
              <a:buClr>
                <a:srgbClr val="404040"/>
              </a:buClr>
              <a:buSzPts val="1200"/>
              <a:buFont typeface="Arial"/>
              <a:buChar char="•"/>
            </a:pPr>
            <a:r>
              <a:rPr lang="en-US">
                <a:solidFill>
                  <a:srgbClr val="404040"/>
                </a:solidFill>
              </a:rPr>
              <a:t>Some patients may need </a:t>
            </a:r>
            <a:r>
              <a:rPr b="1" lang="en-US">
                <a:solidFill>
                  <a:srgbClr val="404040"/>
                </a:solidFill>
              </a:rPr>
              <a:t>specialized intervention</a:t>
            </a:r>
            <a:r>
              <a:rPr lang="en-US">
                <a:solidFill>
                  <a:srgbClr val="404040"/>
                </a:solidFill>
              </a:rPr>
              <a:t> beyond the clinician’s scope.</a:t>
            </a:r>
            <a:endParaRPr/>
          </a:p>
          <a:p>
            <a:pPr indent="-171450" lvl="1" marL="628650" rtl="0" algn="l">
              <a:spcBef>
                <a:spcPts val="0"/>
              </a:spcBef>
              <a:spcAft>
                <a:spcPts val="0"/>
              </a:spcAft>
              <a:buClr>
                <a:srgbClr val="404040"/>
              </a:buClr>
              <a:buSzPts val="1200"/>
              <a:buFont typeface="Arial"/>
              <a:buChar char="•"/>
            </a:pPr>
            <a:r>
              <a:rPr lang="en-US">
                <a:solidFill>
                  <a:srgbClr val="404040"/>
                </a:solidFill>
              </a:rPr>
              <a:t>Referrals could include sexual health specialists, psychologists, physicians, or other team members.</a:t>
            </a:r>
            <a:endParaRPr/>
          </a:p>
          <a:p>
            <a:pPr indent="0" lvl="1" marL="457200" rtl="0" algn="l">
              <a:spcBef>
                <a:spcPts val="0"/>
              </a:spcBef>
              <a:spcAft>
                <a:spcPts val="0"/>
              </a:spcAft>
              <a:buNone/>
            </a:pPr>
            <a:r>
              <a:rPr b="1" lang="en-US">
                <a:solidFill>
                  <a:srgbClr val="404040"/>
                </a:solidFill>
              </a:rPr>
              <a:t>Key takeaway:</a:t>
            </a:r>
            <a:endParaRPr/>
          </a:p>
          <a:p>
            <a:pPr indent="-171450" lvl="0" marL="171450" rtl="0" algn="l">
              <a:spcBef>
                <a:spcPts val="0"/>
              </a:spcBef>
              <a:spcAft>
                <a:spcPts val="0"/>
              </a:spcAft>
              <a:buClr>
                <a:srgbClr val="404040"/>
              </a:buClr>
              <a:buSzPts val="1200"/>
              <a:buFont typeface="Arial"/>
              <a:buChar char="•"/>
            </a:pPr>
            <a:r>
              <a:rPr lang="en-US">
                <a:solidFill>
                  <a:srgbClr val="404040"/>
                </a:solidFill>
              </a:rPr>
              <a:t>The PLISSIT/Ex-PLISSIT framework gives providers a </a:t>
            </a:r>
            <a:r>
              <a:rPr b="1" lang="en-US">
                <a:solidFill>
                  <a:srgbClr val="404040"/>
                </a:solidFill>
              </a:rPr>
              <a:t>stepwise, safe way to address sexual health</a:t>
            </a:r>
            <a:r>
              <a:rPr lang="en-US">
                <a:solidFill>
                  <a:srgbClr val="404040"/>
                </a:solidFill>
              </a:rPr>
              <a:t> without overstepping boundaries and ensures patients get the right level of support.</a:t>
            </a:r>
            <a:endParaRPr/>
          </a:p>
          <a:p>
            <a:pPr indent="0" lvl="0" marL="0" rtl="0" algn="l">
              <a:spcBef>
                <a:spcPts val="0"/>
              </a:spcBef>
              <a:spcAft>
                <a:spcPts val="0"/>
              </a:spcAft>
              <a:buNone/>
            </a:pPr>
            <a:r>
              <a:t/>
            </a:r>
            <a:endParaRPr>
              <a:solidFill>
                <a:srgbClr val="444444"/>
              </a:solidFill>
            </a:endParaRPr>
          </a:p>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solidFill>
                <a:srgbClr val="444444"/>
              </a:solidFill>
            </a:endParaRPr>
          </a:p>
          <a:p>
            <a:pPr indent="0" lvl="0" marL="0" rtl="0" algn="l">
              <a:spcBef>
                <a:spcPts val="0"/>
              </a:spcBef>
              <a:spcAft>
                <a:spcPts val="0"/>
              </a:spcAft>
              <a:buNone/>
            </a:pPr>
            <a:r>
              <a:rPr lang="en-US">
                <a:solidFill>
                  <a:srgbClr val="404040"/>
                </a:solidFill>
              </a:rPr>
              <a:t>Ways to gain permission: </a:t>
            </a:r>
            <a:endParaRPr>
              <a:solidFill>
                <a:srgbClr val="444444"/>
              </a:solidFill>
            </a:endParaRPr>
          </a:p>
          <a:p>
            <a:pPr indent="0" lvl="0" marL="0" rtl="0" algn="l">
              <a:spcBef>
                <a:spcPts val="0"/>
              </a:spcBef>
              <a:spcAft>
                <a:spcPts val="0"/>
              </a:spcAft>
              <a:buNone/>
            </a:pPr>
            <a:r>
              <a:rPr lang="en-US">
                <a:solidFill>
                  <a:srgbClr val="404040"/>
                </a:solidFill>
              </a:rPr>
              <a:t>Mention that the presenting condition may impact sexual activity</a:t>
            </a:r>
            <a:endParaRPr>
              <a:solidFill>
                <a:srgbClr val="444444"/>
              </a:solidFill>
            </a:endParaRPr>
          </a:p>
          <a:p>
            <a:pPr indent="0" lvl="0" marL="0" rtl="0" algn="l">
              <a:spcBef>
                <a:spcPts val="0"/>
              </a:spcBef>
              <a:spcAft>
                <a:spcPts val="0"/>
              </a:spcAft>
              <a:buNone/>
            </a:pPr>
            <a:r>
              <a:rPr lang="en-US">
                <a:solidFill>
                  <a:srgbClr val="99CB38"/>
                </a:solidFill>
              </a:rPr>
              <a:t> </a:t>
            </a:r>
            <a:r>
              <a:rPr lang="en-US">
                <a:solidFill>
                  <a:srgbClr val="404040"/>
                </a:solidFill>
              </a:rPr>
              <a:t>Ask permission to discuss the topic</a:t>
            </a:r>
            <a:endParaRPr>
              <a:solidFill>
                <a:srgbClr val="444444"/>
              </a:solidFill>
            </a:endParaRPr>
          </a:p>
          <a:p>
            <a:pPr indent="0" lvl="0" marL="0" rtl="0" algn="l">
              <a:spcBef>
                <a:spcPts val="0"/>
              </a:spcBef>
              <a:spcAft>
                <a:spcPts val="0"/>
              </a:spcAft>
              <a:buNone/>
            </a:pPr>
            <a:r>
              <a:rPr lang="en-US">
                <a:solidFill>
                  <a:srgbClr val="99CB38"/>
                </a:solidFill>
              </a:rPr>
              <a:t> </a:t>
            </a:r>
            <a:r>
              <a:rPr lang="en-US">
                <a:solidFill>
                  <a:srgbClr val="404040"/>
                </a:solidFill>
              </a:rPr>
              <a:t>Give permission to discuss the topic</a:t>
            </a:r>
            <a:endParaRPr>
              <a:solidFill>
                <a:srgbClr val="444444"/>
              </a:solidFill>
            </a:endParaRPr>
          </a:p>
          <a:p>
            <a:pPr indent="0" lvl="0" marL="0" rtl="0" algn="l">
              <a:spcBef>
                <a:spcPts val="0"/>
              </a:spcBef>
              <a:spcAft>
                <a:spcPts val="0"/>
              </a:spcAft>
              <a:buNone/>
            </a:pPr>
            <a:r>
              <a:rPr lang="en-US">
                <a:solidFill>
                  <a:srgbClr val="99CB38"/>
                </a:solidFill>
              </a:rPr>
              <a:t> </a:t>
            </a:r>
            <a:r>
              <a:rPr lang="en-US">
                <a:solidFill>
                  <a:srgbClr val="404040"/>
                </a:solidFill>
              </a:rPr>
              <a:t>Listen</a:t>
            </a:r>
            <a:endParaRPr>
              <a:solidFill>
                <a:srgbClr val="444444"/>
              </a:solidFill>
            </a:endParaRPr>
          </a:p>
          <a:p>
            <a:pPr indent="0" lvl="0" marL="0" rtl="0" algn="l">
              <a:spcBef>
                <a:spcPts val="0"/>
              </a:spcBef>
              <a:spcAft>
                <a:spcPts val="0"/>
              </a:spcAft>
              <a:buNone/>
            </a:pPr>
            <a:r>
              <a:rPr lang="en-US">
                <a:solidFill>
                  <a:srgbClr val="99CB38"/>
                </a:solidFill>
              </a:rPr>
              <a:t> </a:t>
            </a:r>
            <a:r>
              <a:rPr lang="en-US">
                <a:solidFill>
                  <a:srgbClr val="404040"/>
                </a:solidFill>
              </a:rPr>
              <a:t>Be direct, but appropriate with language</a:t>
            </a:r>
            <a:endParaRPr>
              <a:solidFill>
                <a:srgbClr val="444444"/>
              </a:solidFill>
            </a:endParaRPr>
          </a:p>
          <a:p>
            <a:pPr indent="0" lvl="0" marL="0" rtl="0" algn="l">
              <a:spcBef>
                <a:spcPts val="0"/>
              </a:spcBef>
              <a:spcAft>
                <a:spcPts val="0"/>
              </a:spcAft>
              <a:buNone/>
            </a:pPr>
            <a:r>
              <a:rPr lang="en-US">
                <a:solidFill>
                  <a:srgbClr val="99CB38"/>
                </a:solidFill>
              </a:rPr>
              <a:t> </a:t>
            </a:r>
            <a:r>
              <a:rPr lang="en-US">
                <a:solidFill>
                  <a:srgbClr val="404040"/>
                </a:solidFill>
              </a:rPr>
              <a:t>Consider patient’s body language</a:t>
            </a:r>
            <a:endParaRPr>
              <a:solidFill>
                <a:srgbClr val="444444"/>
              </a:solidFill>
            </a:endParaRPr>
          </a:p>
          <a:p>
            <a:pPr indent="0" lvl="0" marL="0" rtl="0" algn="l">
              <a:spcBef>
                <a:spcPts val="0"/>
              </a:spcBef>
              <a:spcAft>
                <a:spcPts val="0"/>
              </a:spcAft>
              <a:buNone/>
            </a:pPr>
            <a:r>
              <a:rPr lang="en-US">
                <a:solidFill>
                  <a:srgbClr val="99CB38"/>
                </a:solidFill>
              </a:rPr>
              <a:t> </a:t>
            </a:r>
            <a:r>
              <a:rPr lang="en-US">
                <a:solidFill>
                  <a:srgbClr val="404040"/>
                </a:solidFill>
              </a:rPr>
              <a:t>Feel </a:t>
            </a:r>
            <a:r>
              <a:rPr b="1" lang="en-US" u="sng">
                <a:solidFill>
                  <a:srgbClr val="6B9F25"/>
                </a:solidFill>
              </a:rPr>
              <a:t>personally comfortable</a:t>
            </a:r>
            <a:r>
              <a:rPr b="1" lang="en-US">
                <a:solidFill>
                  <a:srgbClr val="404040"/>
                </a:solidFill>
              </a:rPr>
              <a:t> </a:t>
            </a:r>
            <a:r>
              <a:rPr lang="en-US">
                <a:solidFill>
                  <a:srgbClr val="404040"/>
                </a:solidFill>
              </a:rPr>
              <a:t>or don’t bring it up</a:t>
            </a:r>
            <a:endParaRPr>
              <a:solidFill>
                <a:srgbClr val="444444"/>
              </a:solidFill>
            </a:endParaRPr>
          </a:p>
          <a:p>
            <a:pPr indent="0" lvl="0" marL="0" rtl="0" algn="l">
              <a:spcBef>
                <a:spcPts val="0"/>
              </a:spcBef>
              <a:spcAft>
                <a:spcPts val="0"/>
              </a:spcAft>
              <a:buNone/>
            </a:pPr>
            <a:r>
              <a:t/>
            </a:r>
            <a:endParaRPr>
              <a:solidFill>
                <a:srgbClr val="444444"/>
              </a:solidFill>
            </a:endParaRPr>
          </a:p>
          <a:p>
            <a:pPr indent="0" lvl="0" marL="0" rtl="0" algn="l">
              <a:spcBef>
                <a:spcPts val="0"/>
              </a:spcBef>
              <a:spcAft>
                <a:spcPts val="0"/>
              </a:spcAft>
              <a:buNone/>
            </a:pPr>
            <a:r>
              <a:rPr lang="en-US">
                <a:solidFill>
                  <a:srgbClr val="404040"/>
                </a:solidFill>
              </a:rPr>
              <a:t>Limited Info: </a:t>
            </a:r>
            <a:endParaRPr>
              <a:solidFill>
                <a:srgbClr val="444444"/>
              </a:solidFill>
            </a:endParaRPr>
          </a:p>
          <a:p>
            <a:pPr indent="0" lvl="0" marL="0" rtl="0" algn="l">
              <a:spcBef>
                <a:spcPts val="0"/>
              </a:spcBef>
              <a:spcAft>
                <a:spcPts val="0"/>
              </a:spcAft>
              <a:buNone/>
            </a:pPr>
            <a:r>
              <a:rPr lang="en-US">
                <a:solidFill>
                  <a:srgbClr val="404040"/>
                </a:solidFill>
              </a:rPr>
              <a:t>Effects of Injury</a:t>
            </a:r>
            <a:endParaRPr>
              <a:solidFill>
                <a:srgbClr val="444444"/>
              </a:solidFill>
            </a:endParaRPr>
          </a:p>
          <a:p>
            <a:pPr indent="0" lvl="0" marL="0" rtl="0" algn="l">
              <a:spcBef>
                <a:spcPts val="0"/>
              </a:spcBef>
              <a:spcAft>
                <a:spcPts val="0"/>
              </a:spcAft>
              <a:buNone/>
            </a:pPr>
            <a:r>
              <a:rPr lang="en-US">
                <a:solidFill>
                  <a:srgbClr val="404040"/>
                </a:solidFill>
              </a:rPr>
              <a:t>Medication interactions</a:t>
            </a:r>
            <a:endParaRPr>
              <a:solidFill>
                <a:srgbClr val="444444"/>
              </a:solidFill>
            </a:endParaRPr>
          </a:p>
          <a:p>
            <a:pPr indent="0" lvl="0" marL="0" rtl="0" algn="l">
              <a:spcBef>
                <a:spcPts val="0"/>
              </a:spcBef>
              <a:spcAft>
                <a:spcPts val="0"/>
              </a:spcAft>
              <a:buNone/>
            </a:pPr>
            <a:r>
              <a:rPr lang="en-US">
                <a:solidFill>
                  <a:srgbClr val="404040"/>
                </a:solidFill>
              </a:rPr>
              <a:t>Sexual response cycle</a:t>
            </a:r>
            <a:endParaRPr>
              <a:solidFill>
                <a:srgbClr val="444444"/>
              </a:solidFill>
            </a:endParaRPr>
          </a:p>
          <a:p>
            <a:pPr indent="0" lvl="0" marL="0" rtl="0" algn="l">
              <a:spcBef>
                <a:spcPts val="0"/>
              </a:spcBef>
              <a:spcAft>
                <a:spcPts val="0"/>
              </a:spcAft>
              <a:buNone/>
            </a:pPr>
            <a:r>
              <a:rPr lang="en-US">
                <a:solidFill>
                  <a:srgbClr val="404040"/>
                </a:solidFill>
              </a:rPr>
              <a:t>Anatomy </a:t>
            </a:r>
            <a:endParaRPr>
              <a:solidFill>
                <a:srgbClr val="444444"/>
              </a:solidFill>
            </a:endParaRPr>
          </a:p>
          <a:p>
            <a:pPr indent="0" lvl="0" marL="0" rtl="0" algn="l">
              <a:spcBef>
                <a:spcPts val="0"/>
              </a:spcBef>
              <a:spcAft>
                <a:spcPts val="0"/>
              </a:spcAft>
              <a:buNone/>
            </a:pPr>
            <a:r>
              <a:rPr lang="en-US">
                <a:solidFill>
                  <a:srgbClr val="404040"/>
                </a:solidFill>
              </a:rPr>
              <a:t>Providing general outlines</a:t>
            </a:r>
            <a:endParaRPr>
              <a:solidFill>
                <a:srgbClr val="444444"/>
              </a:solidFill>
            </a:endParaRPr>
          </a:p>
          <a:p>
            <a:pPr indent="0" lvl="0" marL="0" rtl="0" algn="l">
              <a:spcBef>
                <a:spcPts val="0"/>
              </a:spcBef>
              <a:spcAft>
                <a:spcPts val="0"/>
              </a:spcAft>
              <a:buNone/>
            </a:pPr>
            <a:r>
              <a:t/>
            </a:r>
            <a:endParaRPr>
              <a:solidFill>
                <a:srgbClr val="444444"/>
              </a:solidFill>
            </a:endParaRPr>
          </a:p>
          <a:p>
            <a:pPr indent="0" lvl="0" marL="0" rtl="0" algn="l">
              <a:spcBef>
                <a:spcPts val="0"/>
              </a:spcBef>
              <a:spcAft>
                <a:spcPts val="0"/>
              </a:spcAft>
              <a:buNone/>
            </a:pPr>
            <a:r>
              <a:rPr lang="en-US">
                <a:solidFill>
                  <a:srgbClr val="404040"/>
                </a:solidFill>
              </a:rPr>
              <a:t>Specific Info: </a:t>
            </a:r>
            <a:endParaRPr>
              <a:solidFill>
                <a:srgbClr val="444444"/>
              </a:solidFill>
            </a:endParaRPr>
          </a:p>
          <a:p>
            <a:pPr indent="0" lvl="0" marL="0" rtl="0" algn="l">
              <a:spcBef>
                <a:spcPts val="0"/>
              </a:spcBef>
              <a:spcAft>
                <a:spcPts val="0"/>
              </a:spcAft>
              <a:buNone/>
            </a:pPr>
            <a:r>
              <a:rPr lang="en-US">
                <a:solidFill>
                  <a:srgbClr val="404040"/>
                </a:solidFill>
              </a:rPr>
              <a:t>Based on what they are wanting info on – period management, positioning, tools/devices, specific medication that can help, </a:t>
            </a:r>
            <a:endParaRPr>
              <a:solidFill>
                <a:srgbClr val="444444"/>
              </a:solidFill>
            </a:endParaRPr>
          </a:p>
          <a:p>
            <a:pPr indent="0" lvl="0" marL="0" rtl="0" algn="l">
              <a:spcBef>
                <a:spcPts val="0"/>
              </a:spcBef>
              <a:spcAft>
                <a:spcPts val="0"/>
              </a:spcAft>
              <a:buNone/>
            </a:pPr>
            <a:r>
              <a:t/>
            </a:r>
            <a:endParaRPr>
              <a:solidFill>
                <a:srgbClr val="444444"/>
              </a:solidFill>
            </a:endParaRPr>
          </a:p>
          <a:p>
            <a:pPr indent="0" lvl="0" marL="0" rtl="0" algn="l">
              <a:spcBef>
                <a:spcPts val="0"/>
              </a:spcBef>
              <a:spcAft>
                <a:spcPts val="0"/>
              </a:spcAft>
              <a:buNone/>
            </a:pPr>
            <a:r>
              <a:rPr lang="en-US">
                <a:solidFill>
                  <a:srgbClr val="404040"/>
                </a:solidFill>
              </a:rPr>
              <a:t>Intensive Therapy – this is referral out to sex therapist, pelvic floor therapist, another specialist like urologist </a:t>
            </a:r>
            <a:endParaRPr/>
          </a:p>
          <a:p>
            <a:pPr indent="0" lvl="0" marL="0" rtl="0" algn="l">
              <a:spcBef>
                <a:spcPts val="0"/>
              </a:spcBef>
              <a:spcAft>
                <a:spcPts val="0"/>
              </a:spcAft>
              <a:buNone/>
            </a:pPr>
            <a:r>
              <a:t/>
            </a:r>
            <a:endParaRPr>
              <a:solidFill>
                <a:srgbClr val="404040"/>
              </a:solidFill>
            </a:endParaRPr>
          </a:p>
          <a:p>
            <a:pPr indent="0" lvl="0" marL="0" marR="0" rtl="0" algn="l">
              <a:lnSpc>
                <a:spcPct val="100000"/>
              </a:lnSpc>
              <a:spcBef>
                <a:spcPts val="0"/>
              </a:spcBef>
              <a:spcAft>
                <a:spcPts val="0"/>
              </a:spcAft>
              <a:buClr>
                <a:schemeClr val="dk1"/>
              </a:buClr>
              <a:buSzPts val="1200"/>
              <a:buFont typeface="Calibri"/>
              <a:buNone/>
            </a:pPr>
            <a:r>
              <a:rPr b="1" lang="en-US"/>
              <a:t>Before sliding in levels of the model, say this:</a:t>
            </a:r>
            <a:endParaRPr/>
          </a:p>
          <a:p>
            <a:pPr indent="0" lvl="0" marL="0" marR="0" rtl="0" algn="l">
              <a:lnSpc>
                <a:spcPct val="100000"/>
              </a:lnSpc>
              <a:spcBef>
                <a:spcPts val="0"/>
              </a:spcBef>
              <a:spcAft>
                <a:spcPts val="0"/>
              </a:spcAft>
              <a:buClr>
                <a:schemeClr val="dk1"/>
              </a:buClr>
              <a:buSzPts val="1200"/>
              <a:buFont typeface="Calibri"/>
              <a:buNone/>
            </a:pPr>
            <a:r>
              <a:rPr lang="en-US"/>
              <a:t>Recognizing that there are real challenges,…</a:t>
            </a:r>
            <a:endParaRPr/>
          </a:p>
          <a:p>
            <a:pPr indent="0" lvl="0" marL="0" marR="0" rtl="0" algn="l">
              <a:lnSpc>
                <a:spcPct val="100000"/>
              </a:lnSpc>
              <a:spcBef>
                <a:spcPts val="0"/>
              </a:spcBef>
              <a:spcAft>
                <a:spcPts val="0"/>
              </a:spcAft>
              <a:buClr>
                <a:schemeClr val="dk1"/>
              </a:buClr>
              <a:buSzPts val="1200"/>
              <a:buFont typeface="Calibri"/>
              <a:buNone/>
            </a:pPr>
            <a:r>
              <a:rPr lang="en-US"/>
              <a:t>How Do We Talk about Sex?  Existing models can help be our guide.  One model that we have found helpful is the PLISSIT model created in the 1970s by Jack Annon. It was intended for sex therapists, but is a great framework to use when addressing sexuality, in general.  So again, we do NOT have to be sex experts to use PLISSIT.  The simplest way to describe the PLISSIT model is that i</a:t>
            </a:r>
            <a:r>
              <a:rPr b="0" i="0" lang="en-US" sz="1200">
                <a:solidFill>
                  <a:schemeClr val="dk1"/>
                </a:solidFill>
                <a:latin typeface="Calibri"/>
                <a:ea typeface="Calibri"/>
                <a:cs typeface="Calibri"/>
                <a:sym typeface="Calibri"/>
              </a:rPr>
              <a:t>t provides a way to introduce sexuality as part of rehab.</a:t>
            </a:r>
            <a:endParaRPr/>
          </a:p>
          <a:p>
            <a:pPr indent="0" lvl="0" marL="0" marR="0" rtl="0" algn="l">
              <a:lnSpc>
                <a:spcPct val="100000"/>
              </a:lnSpc>
              <a:spcBef>
                <a:spcPts val="0"/>
              </a:spcBef>
              <a:spcAft>
                <a:spcPts val="0"/>
              </a:spcAft>
              <a:buClr>
                <a:schemeClr val="dk1"/>
              </a:buClr>
              <a:buSzPts val="1200"/>
              <a:buFont typeface="Calibri"/>
              <a:buNone/>
            </a:pPr>
            <a:r>
              <a:t/>
            </a:r>
            <a:endParaRPr b="0" i="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lang="en-US"/>
              <a:t>Overview: </a:t>
            </a:r>
            <a:r>
              <a:rPr lang="en-US"/>
              <a:t>The PLISSIT model r</a:t>
            </a:r>
            <a:r>
              <a:rPr b="0" i="0" lang="en-US" sz="1200">
                <a:solidFill>
                  <a:schemeClr val="dk1"/>
                </a:solidFill>
                <a:latin typeface="Calibri"/>
                <a:ea typeface="Calibri"/>
                <a:cs typeface="Calibri"/>
                <a:sym typeface="Calibri"/>
              </a:rPr>
              <a:t>efers to four different levels when addressing sexuality: Permission (P), limited information (LI), specific suggestions (SS), and intensive therapy (IT). We’ll talk about each level briefly, but focusing more on Permission as it is what we want to achieve with everyone we serve which is to give </a:t>
            </a:r>
            <a:r>
              <a:rPr b="0" i="1" lang="en-US" sz="1200">
                <a:solidFill>
                  <a:schemeClr val="dk1"/>
                </a:solidFill>
                <a:latin typeface="Calibri"/>
                <a:ea typeface="Calibri"/>
                <a:cs typeface="Calibri"/>
                <a:sym typeface="Calibri"/>
              </a:rPr>
              <a:t>permission</a:t>
            </a:r>
            <a:r>
              <a:rPr b="0" i="0" lang="en-US" sz="1200">
                <a:solidFill>
                  <a:schemeClr val="dk1"/>
                </a:solidFill>
                <a:latin typeface="Calibri"/>
                <a:ea typeface="Calibri"/>
                <a:cs typeface="Calibri"/>
                <a:sym typeface="Calibri"/>
              </a:rPr>
              <a:t> to talk about sexuality and normalize it as a topic after injury as important as any other facet of rehab. </a:t>
            </a:r>
            <a:endParaRPr/>
          </a:p>
          <a:p>
            <a:pPr indent="0" lvl="0" marL="0" marR="0" rtl="0" algn="l">
              <a:lnSpc>
                <a:spcPct val="100000"/>
              </a:lnSpc>
              <a:spcBef>
                <a:spcPts val="0"/>
              </a:spcBef>
              <a:spcAft>
                <a:spcPts val="0"/>
              </a:spcAft>
              <a:buClr>
                <a:schemeClr val="dk1"/>
              </a:buClr>
              <a:buSzPts val="1200"/>
              <a:buFont typeface="Calibri"/>
              <a:buNone/>
            </a:pPr>
            <a:r>
              <a:t/>
            </a:r>
            <a:endParaRPr b="0" i="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i="0" lang="en-US" sz="1200">
                <a:solidFill>
                  <a:schemeClr val="dk1"/>
                </a:solidFill>
                <a:latin typeface="Calibri"/>
                <a:ea typeface="Calibri"/>
                <a:cs typeface="Calibri"/>
                <a:sym typeface="Calibri"/>
              </a:rPr>
              <a:t>If we had 100 people…--</a:t>
            </a:r>
            <a:endParaRPr/>
          </a:p>
          <a:p>
            <a:pPr indent="0" lvl="0" marL="0" marR="0" rtl="0" algn="l">
              <a:lnSpc>
                <a:spcPct val="100000"/>
              </a:lnSpc>
              <a:spcBef>
                <a:spcPts val="0"/>
              </a:spcBef>
              <a:spcAft>
                <a:spcPts val="0"/>
              </a:spcAft>
              <a:buClr>
                <a:schemeClr val="dk1"/>
              </a:buClr>
              <a:buSzPts val="1200"/>
              <a:buFont typeface="Calibri"/>
              <a:buNone/>
            </a:pPr>
            <a:r>
              <a:t/>
            </a:r>
            <a:endParaRPr b="0" i="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i="0" lang="en-US" sz="1200">
                <a:solidFill>
                  <a:schemeClr val="dk1"/>
                </a:solidFill>
                <a:latin typeface="Calibri"/>
                <a:ea typeface="Calibri"/>
                <a:cs typeface="Calibri"/>
                <a:sym typeface="Calibri"/>
              </a:rPr>
              <a:t>most are going to have issues related to sexuality resolved at the PERMISSION level.</a:t>
            </a:r>
            <a:r>
              <a:rPr lang="en-US"/>
              <a:t>  Again, at this level, we are opening to door to address sexuality as part of the rehab process, normalizing it—we’ll give some specific examples of how to open that door on the next slide, but many people may respond with …</a:t>
            </a:r>
            <a:endParaRPr/>
          </a:p>
          <a:p>
            <a:pPr indent="0" lvl="0" marL="0" rtl="0" algn="l">
              <a:spcBef>
                <a:spcPts val="0"/>
              </a:spcBef>
              <a:spcAft>
                <a:spcPts val="0"/>
              </a:spcAft>
              <a:buNone/>
            </a:pPr>
            <a:r>
              <a:rPr lang="en-US"/>
              <a:t>Next, LIMITED INFORMATION-let’s say about 50 people may best at this level where we are providing limited information related to their injury, if they have questions and want to further discuss.   Could be providing some resources-websites, written info, etc.</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SPECIFIC SUGGESTIONS: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More of a problem-solving level—around 20 out of that 100 may be trying to figure out things and asking questions.  Examples might include questions about Positioning options or how to manage a catheter during intercourse  Could also be helping someone problem-solve how to best use dating websites—what information to share, etc.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INTENSIVE THERAPY-only a handful of people are going to land here and this is where it makes sense to refer to a sex therapist (more persistent mental or emotional aspects of sex-related issues such as communication between partners, sexual trauma, etc)</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a:t>M&amp;M’s:</a:t>
            </a:r>
            <a:endParaRPr/>
          </a:p>
          <a:p>
            <a:pPr indent="0" lvl="0" marL="0" marR="0" rtl="0" algn="l">
              <a:lnSpc>
                <a:spcPct val="100000"/>
              </a:lnSpc>
              <a:spcBef>
                <a:spcPts val="0"/>
              </a:spcBef>
              <a:spcAft>
                <a:spcPts val="0"/>
              </a:spcAft>
              <a:buClr>
                <a:schemeClr val="dk1"/>
              </a:buClr>
              <a:buSzPts val="1200"/>
              <a:buFont typeface="Calibri"/>
              <a:buNone/>
            </a:pPr>
            <a:r>
              <a:rPr lang="en-US"/>
              <a:t>100 people- many can resolve with permission-</a:t>
            </a:r>
            <a:endParaRPr b="0" i="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a:t>50- need limited info</a:t>
            </a:r>
            <a:endParaRPr/>
          </a:p>
          <a:p>
            <a:pPr indent="0" lvl="0" marL="0" marR="0" rtl="0" algn="l">
              <a:lnSpc>
                <a:spcPct val="100000"/>
              </a:lnSpc>
              <a:spcBef>
                <a:spcPts val="0"/>
              </a:spcBef>
              <a:spcAft>
                <a:spcPts val="0"/>
              </a:spcAft>
              <a:buClr>
                <a:schemeClr val="dk1"/>
              </a:buClr>
              <a:buSzPts val="1200"/>
              <a:buFont typeface="Calibri"/>
              <a:buNone/>
            </a:pPr>
            <a:r>
              <a:rPr lang="en-US"/>
              <a:t>20- specific suggestions</a:t>
            </a:r>
            <a:endParaRPr/>
          </a:p>
          <a:p>
            <a:pPr indent="0" lvl="0" marL="0" marR="0" rtl="0" algn="l">
              <a:lnSpc>
                <a:spcPct val="100000"/>
              </a:lnSpc>
              <a:spcBef>
                <a:spcPts val="0"/>
              </a:spcBef>
              <a:spcAft>
                <a:spcPts val="0"/>
              </a:spcAft>
              <a:buClr>
                <a:schemeClr val="dk1"/>
              </a:buClr>
              <a:buSzPts val="1200"/>
              <a:buFont typeface="Calibri"/>
              <a:buNone/>
            </a:pPr>
            <a:r>
              <a:rPr lang="en-US"/>
              <a:t>Only a Handful need intensive therapy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b="1" i="0" lang="en-US" sz="1200">
                <a:solidFill>
                  <a:schemeClr val="dk1"/>
                </a:solidFill>
                <a:latin typeface="Calibri"/>
                <a:ea typeface="Calibri"/>
                <a:cs typeface="Calibri"/>
                <a:sym typeface="Calibri"/>
              </a:rPr>
              <a:t>Slide takeaway:</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PLISSIT model offers some guidance and breaks down ways we can talk about sexuality</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b="1" i="0" lang="en-US" sz="1200">
                <a:solidFill>
                  <a:schemeClr val="dk1"/>
                </a:solidFill>
                <a:latin typeface="Calibri"/>
                <a:ea typeface="Calibri"/>
                <a:cs typeface="Calibri"/>
                <a:sym typeface="Calibri"/>
              </a:rPr>
              <a:t>Some description of the descending design of the PLISSIT model?</a:t>
            </a:r>
            <a:r>
              <a:rPr b="0" i="0" lang="en-US" sz="1200">
                <a:solidFill>
                  <a:schemeClr val="dk1"/>
                </a:solidFill>
                <a:latin typeface="Calibri"/>
                <a:ea typeface="Calibri"/>
                <a:cs typeface="Calibri"/>
                <a:sym typeface="Calibri"/>
              </a:rPr>
              <a:t>  The shape of this model indicates that most people most people will identify at the levels of Permission and Limited Information, much fewer for Specific Suggestions and a small percentage at the Intensive Therapy level.</a:t>
            </a:r>
            <a:endParaRPr/>
          </a:p>
          <a:p>
            <a:pPr indent="0" lvl="0" marL="0" marR="0" rtl="0" algn="l">
              <a:lnSpc>
                <a:spcPct val="100000"/>
              </a:lnSpc>
              <a:spcBef>
                <a:spcPts val="0"/>
              </a:spcBef>
              <a:spcAft>
                <a:spcPts val="0"/>
              </a:spcAft>
              <a:buClr>
                <a:schemeClr val="dk1"/>
              </a:buClr>
              <a:buSzPts val="1200"/>
              <a:buFont typeface="Calibri"/>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1" lang="en-US"/>
              <a:t>Additional models out there to mention that reinforce some of the concepts we’ve already touched on:</a:t>
            </a:r>
            <a:endParaRPr/>
          </a:p>
          <a:p>
            <a:pPr indent="0" lvl="0" marL="0" rtl="0" algn="l">
              <a:spcBef>
                <a:spcPts val="0"/>
              </a:spcBef>
              <a:spcAft>
                <a:spcPts val="0"/>
              </a:spcAft>
              <a:buNone/>
            </a:pPr>
            <a:r>
              <a:rPr b="1" lang="en-US"/>
              <a:t>EX-PLISSIT model </a:t>
            </a:r>
            <a:endParaRPr/>
          </a:p>
          <a:p>
            <a:pPr indent="0" lvl="0" marL="0" rtl="0" algn="l">
              <a:spcBef>
                <a:spcPts val="0"/>
              </a:spcBef>
              <a:spcAft>
                <a:spcPts val="0"/>
              </a:spcAft>
              <a:buNone/>
            </a:pPr>
            <a:r>
              <a:rPr lang="en-US"/>
              <a:t>Extension of the PLISSIT model expanded in 2006 by Taylor and Davis.</a:t>
            </a:r>
            <a:endParaRPr/>
          </a:p>
          <a:p>
            <a:pPr indent="0" lvl="0" marL="0" rtl="0" algn="l">
              <a:spcBef>
                <a:spcPts val="0"/>
              </a:spcBef>
              <a:spcAft>
                <a:spcPts val="0"/>
              </a:spcAft>
              <a:buNone/>
            </a:pPr>
            <a:r>
              <a:rPr lang="en-US"/>
              <a:t>Focus on permission as a central concept, so with any conversation about sexual health with your client, asking permission throughout.</a:t>
            </a:r>
            <a:endParaRPr/>
          </a:p>
          <a:p>
            <a:pPr indent="0" lvl="0" marL="0" rtl="0" algn="l">
              <a:spcBef>
                <a:spcPts val="0"/>
              </a:spcBef>
              <a:spcAft>
                <a:spcPts val="0"/>
              </a:spcAft>
              <a:buNone/>
            </a:pPr>
            <a:r>
              <a:rPr lang="en-US"/>
              <a:t>So, more of a dynamic and not so linear as the original PLISSIT model.</a:t>
            </a:r>
            <a:endParaRPr/>
          </a:p>
          <a:p>
            <a:pPr indent="0" lvl="0" marL="0" rtl="0" algn="l">
              <a:spcBef>
                <a:spcPts val="0"/>
              </a:spcBef>
              <a:spcAft>
                <a:spcPts val="0"/>
              </a:spcAft>
              <a:buNone/>
            </a:pPr>
            <a:r>
              <a:rPr lang="en-US"/>
              <a:t>Reviewing and reflecting are concepts that are included in the EX-PLISSIT model and includes reflecting on our own awareness of where we’re regarding topics related to sexual health.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sz="1600">
                <a:solidFill>
                  <a:srgbClr val="7F7F7F"/>
                </a:solidFill>
                <a:latin typeface="Palatino Linotype"/>
                <a:ea typeface="Palatino Linotype"/>
                <a:cs typeface="Palatino Linotype"/>
                <a:sym typeface="Palatino Linotype"/>
              </a:rPr>
              <a:t>EX-PLISSIT</a:t>
            </a:r>
            <a:r>
              <a:rPr lang="en-US" sz="1600">
                <a:solidFill>
                  <a:srgbClr val="7F7F7F"/>
                </a:solidFill>
                <a:latin typeface="Palatino Linotype"/>
                <a:ea typeface="Palatino Linotype"/>
                <a:cs typeface="Palatino Linotype"/>
                <a:sym typeface="Palatino Linotype"/>
              </a:rPr>
              <a:t> </a:t>
            </a:r>
            <a:r>
              <a:rPr b="1" lang="en-US" sz="1600">
                <a:solidFill>
                  <a:srgbClr val="7F7F7F"/>
                </a:solidFill>
                <a:latin typeface="Palatino Linotype"/>
                <a:ea typeface="Palatino Linotype"/>
                <a:cs typeface="Palatino Linotype"/>
                <a:sym typeface="Palatino Linotype"/>
              </a:rPr>
              <a:t>Model</a:t>
            </a:r>
            <a:r>
              <a:rPr lang="en-US" sz="1600">
                <a:solidFill>
                  <a:srgbClr val="7F7F7F"/>
                </a:solidFill>
                <a:latin typeface="Palatino Linotype"/>
                <a:ea typeface="Palatino Linotype"/>
                <a:cs typeface="Palatino Linotype"/>
                <a:sym typeface="Palatino Linotype"/>
              </a:rPr>
              <a:t> </a:t>
            </a:r>
            <a:r>
              <a:rPr lang="en-US" sz="1200">
                <a:solidFill>
                  <a:srgbClr val="7F7F7F"/>
                </a:solidFill>
                <a:latin typeface="Palatino Linotype"/>
                <a:ea typeface="Palatino Linotype"/>
                <a:cs typeface="Palatino Linotype"/>
                <a:sym typeface="Palatino Linotype"/>
              </a:rPr>
              <a:t>(Taylor &amp; Davis, 2006)</a:t>
            </a:r>
            <a:endParaRPr/>
          </a:p>
          <a:p>
            <a:pPr indent="0" lvl="0" marL="0" rtl="0" algn="l">
              <a:spcBef>
                <a:spcPts val="0"/>
              </a:spcBef>
              <a:spcAft>
                <a:spcPts val="0"/>
              </a:spcAft>
              <a:buNone/>
            </a:pPr>
            <a:r>
              <a:t/>
            </a:r>
            <a:endParaRPr sz="1200">
              <a:solidFill>
                <a:srgbClr val="7F7F7F"/>
              </a:solidFill>
              <a:latin typeface="Palatino Linotype"/>
              <a:ea typeface="Palatino Linotype"/>
              <a:cs typeface="Palatino Linotype"/>
              <a:sym typeface="Palatino Linotype"/>
            </a:endParaRPr>
          </a:p>
          <a:p>
            <a:pPr indent="0" lvl="0" marL="0" rtl="0" algn="l">
              <a:spcBef>
                <a:spcPts val="0"/>
              </a:spcBef>
              <a:spcAft>
                <a:spcPts val="0"/>
              </a:spcAft>
              <a:buNone/>
            </a:pPr>
            <a:r>
              <a:rPr b="1" lang="en-US" sz="1600">
                <a:solidFill>
                  <a:srgbClr val="7F7F7F"/>
                </a:solidFill>
                <a:latin typeface="Palatino Linotype"/>
                <a:ea typeface="Palatino Linotype"/>
                <a:cs typeface="Palatino Linotype"/>
                <a:sym typeface="Palatino Linotype"/>
              </a:rPr>
              <a:t>Recognition Model  </a:t>
            </a:r>
            <a:r>
              <a:rPr lang="en-US" sz="1200">
                <a:solidFill>
                  <a:srgbClr val="7F7F7F"/>
                </a:solidFill>
                <a:latin typeface="Palatino Linotype"/>
                <a:ea typeface="Palatino Linotype"/>
                <a:cs typeface="Palatino Linotype"/>
                <a:sym typeface="Palatino Linotype"/>
              </a:rPr>
              <a:t>(Couldrick, Sadlo, &amp; Cross, 2010)</a:t>
            </a:r>
            <a:endParaRPr/>
          </a:p>
          <a:p>
            <a:pPr indent="0" lvl="0" marL="0" rtl="0" algn="l">
              <a:spcBef>
                <a:spcPts val="0"/>
              </a:spcBef>
              <a:spcAft>
                <a:spcPts val="0"/>
              </a:spcAft>
              <a:buNone/>
            </a:pPr>
            <a:r>
              <a:t/>
            </a:r>
            <a:endParaRPr sz="1200">
              <a:solidFill>
                <a:srgbClr val="7F7F7F"/>
              </a:solidFill>
              <a:latin typeface="Palatino Linotype"/>
              <a:ea typeface="Palatino Linotype"/>
              <a:cs typeface="Palatino Linotype"/>
              <a:sym typeface="Palatino Linotype"/>
            </a:endParaRPr>
          </a:p>
          <a:p>
            <a:pPr indent="0" lvl="0" marL="0" rtl="0" algn="l">
              <a:spcBef>
                <a:spcPts val="0"/>
              </a:spcBef>
              <a:spcAft>
                <a:spcPts val="0"/>
              </a:spcAft>
              <a:buNone/>
            </a:pPr>
            <a:r>
              <a:rPr b="1" lang="en-US" sz="1600">
                <a:solidFill>
                  <a:srgbClr val="7F7F7F"/>
                </a:solidFill>
                <a:latin typeface="Palatino Linotype"/>
                <a:ea typeface="Palatino Linotype"/>
                <a:cs typeface="Palatino Linotype"/>
                <a:sym typeface="Palatino Linotype"/>
              </a:rPr>
              <a:t>Create “an atmosphere of ‘permissive discussion’”</a:t>
            </a:r>
            <a:endParaRPr/>
          </a:p>
          <a:p>
            <a:pPr indent="0" lvl="0" marL="0" rtl="0" algn="l">
              <a:spcBef>
                <a:spcPts val="0"/>
              </a:spcBef>
              <a:spcAft>
                <a:spcPts val="0"/>
              </a:spcAft>
              <a:buNone/>
            </a:pPr>
            <a:r>
              <a:rPr lang="en-US" sz="1200">
                <a:solidFill>
                  <a:srgbClr val="7F7F7F"/>
                </a:solidFill>
                <a:latin typeface="Palatino Linotype"/>
                <a:ea typeface="Palatino Linotype"/>
                <a:cs typeface="Palatino Linotype"/>
                <a:sym typeface="Palatino Linotype"/>
              </a:rPr>
              <a:t>(Barrett, Ho, &amp; Finley, 2022)</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sz="1800"/>
              <a:t>The Recognition Model</a:t>
            </a:r>
            <a:endParaRPr/>
          </a:p>
          <a:p>
            <a:pPr indent="0" lvl="0" marL="0" rtl="0" algn="l">
              <a:spcBef>
                <a:spcPts val="0"/>
              </a:spcBef>
              <a:spcAft>
                <a:spcPts val="0"/>
              </a:spcAft>
              <a:buClr>
                <a:schemeClr val="dk1"/>
              </a:buClr>
              <a:buSzPts val="1200"/>
              <a:buFont typeface="Arial"/>
              <a:buNone/>
            </a:pPr>
            <a:r>
              <a:rPr lang="en-US" sz="1200"/>
              <a:t>Developed by OTs in 2010 (qual study)</a:t>
            </a:r>
            <a:endParaRPr/>
          </a:p>
          <a:p>
            <a:pPr indent="0" lvl="0" marL="0" rtl="0" algn="l">
              <a:spcBef>
                <a:spcPts val="0"/>
              </a:spcBef>
              <a:spcAft>
                <a:spcPts val="0"/>
              </a:spcAft>
              <a:buClr>
                <a:schemeClr val="dk1"/>
              </a:buClr>
              <a:buSzPts val="1200"/>
              <a:buFont typeface="Arial"/>
              <a:buNone/>
            </a:pPr>
            <a:r>
              <a:rPr lang="en-US" sz="1200"/>
              <a:t>Some core concepts of this model include:</a:t>
            </a:r>
            <a:endParaRPr/>
          </a:p>
          <a:p>
            <a:pPr indent="0" lvl="0" marL="0" rtl="0" algn="l">
              <a:spcBef>
                <a:spcPts val="0"/>
              </a:spcBef>
              <a:spcAft>
                <a:spcPts val="0"/>
              </a:spcAft>
              <a:buClr>
                <a:schemeClr val="dk1"/>
              </a:buClr>
              <a:buSzPts val="1200"/>
              <a:buFont typeface="Arial"/>
              <a:buNone/>
            </a:pPr>
            <a:r>
              <a:rPr lang="en-US" sz="1200"/>
              <a:t>	Recognizing  that all people are sexual beings</a:t>
            </a:r>
            <a:endParaRPr/>
          </a:p>
          <a:p>
            <a:pPr indent="0" lvl="0" marL="0" rtl="0" algn="l">
              <a:spcBef>
                <a:spcPts val="0"/>
              </a:spcBef>
              <a:spcAft>
                <a:spcPts val="0"/>
              </a:spcAft>
              <a:buClr>
                <a:schemeClr val="dk1"/>
              </a:buClr>
              <a:buSzPts val="1200"/>
              <a:buFont typeface="Arial"/>
              <a:buNone/>
            </a:pPr>
            <a:r>
              <a:rPr lang="en-US" sz="1200"/>
              <a:t>	Emphasizes a team approach-all clinicians </a:t>
            </a:r>
            <a:endParaRPr/>
          </a:p>
          <a:p>
            <a:pPr indent="0" lvl="0" marL="0" rtl="0" algn="l">
              <a:spcBef>
                <a:spcPts val="0"/>
              </a:spcBef>
              <a:spcAft>
                <a:spcPts val="0"/>
              </a:spcAft>
              <a:buClr>
                <a:schemeClr val="dk1"/>
              </a:buClr>
              <a:buSzPts val="1200"/>
              <a:buFont typeface="Arial"/>
              <a:buNone/>
            </a:pPr>
            <a:r>
              <a:t/>
            </a:r>
            <a:endParaRPr sz="1200"/>
          </a:p>
          <a:p>
            <a:pPr indent="0" lvl="0" marL="0" rtl="0" algn="l">
              <a:spcBef>
                <a:spcPts val="0"/>
              </a:spcBef>
              <a:spcAft>
                <a:spcPts val="0"/>
              </a:spcAft>
              <a:buClr>
                <a:schemeClr val="dk1"/>
              </a:buClr>
              <a:buSzPts val="1200"/>
              <a:buFont typeface="Arial"/>
              <a:buNone/>
            </a:pPr>
            <a:r>
              <a:rPr b="1" lang="en-US" sz="1200"/>
              <a:t>Create “an atmosphere of ‘permissive discussion’”</a:t>
            </a:r>
            <a:endParaRPr/>
          </a:p>
          <a:p>
            <a:pPr indent="0" lvl="0" marL="0" rtl="0" algn="l">
              <a:spcBef>
                <a:spcPts val="0"/>
              </a:spcBef>
              <a:spcAft>
                <a:spcPts val="0"/>
              </a:spcAft>
              <a:buClr>
                <a:schemeClr val="dk1"/>
              </a:buClr>
              <a:buSzPts val="1200"/>
              <a:buFont typeface="Arial"/>
              <a:buNone/>
            </a:pPr>
            <a:r>
              <a:rPr b="1" lang="en-US" sz="1200"/>
              <a:t>Taken directly from a study by Barrett and others in 2022 that focused on identifying what hinders and what helps HCPs addressing sexual health in rehab</a:t>
            </a:r>
            <a:endParaRPr/>
          </a:p>
          <a:p>
            <a:pPr indent="0" lvl="0" marL="0" rtl="0" algn="l">
              <a:spcBef>
                <a:spcPts val="0"/>
              </a:spcBef>
              <a:spcAft>
                <a:spcPts val="0"/>
              </a:spcAft>
              <a:buClr>
                <a:schemeClr val="dk1"/>
              </a:buClr>
              <a:buSzPts val="1200"/>
              <a:buFont typeface="Arial"/>
              <a:buNone/>
            </a:pPr>
            <a:r>
              <a:rPr lang="en-US" sz="1200"/>
              <a:t>Including sexual heath as part of assessments, like we would any other area	</a:t>
            </a:r>
            <a:endParaRPr/>
          </a:p>
          <a:p>
            <a:pPr indent="0" lvl="0" marL="0" rtl="0" algn="l">
              <a:spcBef>
                <a:spcPts val="0"/>
              </a:spcBef>
              <a:spcAft>
                <a:spcPts val="0"/>
              </a:spcAft>
              <a:buClr>
                <a:schemeClr val="dk1"/>
              </a:buClr>
              <a:buSzPts val="1200"/>
              <a:buFont typeface="Arial"/>
              <a:buNone/>
            </a:pPr>
            <a:r>
              <a:rPr lang="en-US" sz="1200"/>
              <a:t>Sexuality resources that are readily available and accessible for clients</a:t>
            </a:r>
            <a:endParaRPr/>
          </a:p>
          <a:p>
            <a:pPr indent="0" lvl="0" marL="0" rtl="0" algn="l">
              <a:spcBef>
                <a:spcPts val="0"/>
              </a:spcBef>
              <a:spcAft>
                <a:spcPts val="0"/>
              </a:spcAft>
              <a:buClr>
                <a:schemeClr val="dk1"/>
              </a:buClr>
              <a:buSzPts val="1200"/>
              <a:buFont typeface="Arial"/>
              <a:buNone/>
            </a:pPr>
            <a:r>
              <a:rPr lang="en-US" sz="1200"/>
              <a:t>		books, videos, etc that clients can access on their own</a:t>
            </a:r>
            <a:endParaRPr/>
          </a:p>
          <a:p>
            <a:pPr indent="0" lvl="0" marL="0" rtl="0" algn="l">
              <a:spcBef>
                <a:spcPts val="0"/>
              </a:spcBef>
              <a:spcAft>
                <a:spcPts val="0"/>
              </a:spcAft>
              <a:buClr>
                <a:schemeClr val="dk1"/>
              </a:buClr>
              <a:buSzPts val="1200"/>
              <a:buFont typeface="Arial"/>
              <a:buNone/>
            </a:pPr>
            <a:r>
              <a:rPr lang="en-US" sz="1200"/>
              <a:t>		offered at multiple times, as part of assessment, during, and at d/c</a:t>
            </a:r>
            <a:endParaRPr/>
          </a:p>
          <a:p>
            <a:pPr indent="0" lvl="0" marL="0" rtl="0" algn="l">
              <a:spcBef>
                <a:spcPts val="0"/>
              </a:spcBef>
              <a:spcAft>
                <a:spcPts val="0"/>
              </a:spcAft>
              <a:buClr>
                <a:schemeClr val="dk1"/>
              </a:buClr>
              <a:buSzPts val="1200"/>
              <a:buFont typeface="Arial"/>
              <a:buNone/>
            </a:pPr>
            <a:r>
              <a:rPr lang="en-US" sz="1200"/>
              <a:t>and anything that will embed and normalize sexuality education into our organization and culture. </a:t>
            </a:r>
            <a:r>
              <a:rPr b="1" lang="en-US" sz="1200"/>
              <a:t>SO HOW ARE WE INTERGRATING SEXUAL HEALTH THROUGHOUT REHAB PROGRAMMING?</a:t>
            </a:r>
            <a:endParaRPr/>
          </a:p>
          <a:p>
            <a:pPr indent="0" lvl="0" marL="0" rtl="0" algn="l">
              <a:spcBef>
                <a:spcPts val="0"/>
              </a:spcBef>
              <a:spcAft>
                <a:spcPts val="0"/>
              </a:spcAft>
              <a:buClr>
                <a:schemeClr val="dk1"/>
              </a:buClr>
              <a:buSzPts val="1200"/>
              <a:buFont typeface="Arial"/>
              <a:buNone/>
            </a:pPr>
            <a:r>
              <a:t/>
            </a:r>
            <a:endParaRPr sz="1200"/>
          </a:p>
          <a:p>
            <a:pPr indent="0" lvl="0" marL="0" rtl="0" algn="l">
              <a:spcBef>
                <a:spcPts val="0"/>
              </a:spcBef>
              <a:spcAft>
                <a:spcPts val="0"/>
              </a:spcAft>
              <a:buClr>
                <a:schemeClr val="dk1"/>
              </a:buClr>
              <a:buSzPts val="1200"/>
              <a:buFont typeface="Arial"/>
              <a:buNone/>
            </a:pPr>
            <a:r>
              <a:rPr lang="en-US" sz="1200"/>
              <a:t>This is something that we feel is worth exploring…how DO we create an atmosphere of “permissive discussion” at QLI? This is something that we hope to continue to pursue…</a:t>
            </a:r>
            <a:endParaRPr/>
          </a:p>
          <a:p>
            <a:pPr indent="0" lvl="0" marL="0" rtl="0" algn="l">
              <a:spcBef>
                <a:spcPts val="0"/>
              </a:spcBef>
              <a:spcAft>
                <a:spcPts val="0"/>
              </a:spcAft>
              <a:buClr>
                <a:schemeClr val="dk1"/>
              </a:buClr>
              <a:buSzPts val="1200"/>
              <a:buFont typeface="Arial"/>
              <a:buNone/>
            </a:pPr>
            <a:r>
              <a:rPr lang="en-US" sz="1200"/>
              <a: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Slide takeways from our perspective:</a:t>
            </a:r>
            <a:endParaRPr/>
          </a:p>
          <a:p>
            <a:pPr indent="0" lvl="0" marL="0" rtl="0" algn="l">
              <a:spcBef>
                <a:spcPts val="0"/>
              </a:spcBef>
              <a:spcAft>
                <a:spcPts val="0"/>
              </a:spcAft>
              <a:buNone/>
            </a:pPr>
            <a:r>
              <a:rPr lang="en-US"/>
              <a:t>The Ex-PLISSIT and Recognition Models reinforce some of the concepts we have already touched upon.  </a:t>
            </a:r>
            <a:endParaRPr/>
          </a:p>
          <a:p>
            <a:pPr indent="0" lvl="0" marL="0" rtl="0" algn="l">
              <a:spcBef>
                <a:spcPts val="0"/>
              </a:spcBef>
              <a:spcAft>
                <a:spcPts val="0"/>
              </a:spcAft>
              <a:buNone/>
            </a:pPr>
            <a:r>
              <a:rPr lang="en-US"/>
              <a:t>The importance of addressing sexual health as part of service delivery (rehab/intervention after injury).  Normalize it!</a:t>
            </a:r>
            <a:endParaRPr/>
          </a:p>
          <a:p>
            <a:pPr indent="0" lvl="0" marL="0" rtl="0" algn="l">
              <a:spcBef>
                <a:spcPts val="0"/>
              </a:spcBef>
              <a:spcAft>
                <a:spcPts val="0"/>
              </a:spcAft>
              <a:buNone/>
            </a:pPr>
            <a:r>
              <a:rPr lang="en-US"/>
              <a:t>Permission-giving that sexual health is an important part of a holistic approach to rehab and service delivery and we as clinicians need to actively bring up sexual health while also respecting the privacy of the individual.</a:t>
            </a:r>
            <a:endParaRPr/>
          </a:p>
          <a:p>
            <a:pPr indent="0" lvl="0" marL="0" rtl="0" algn="l">
              <a:spcBef>
                <a:spcPts val="0"/>
              </a:spcBef>
              <a:spcAft>
                <a:spcPts val="0"/>
              </a:spcAft>
              <a:buNone/>
            </a:pPr>
            <a:r>
              <a:rPr lang="en-US"/>
              <a:t>People are sexual beings is an assumption</a:t>
            </a:r>
            <a:endParaRPr/>
          </a:p>
          <a:p>
            <a:pPr indent="0" lvl="0" marL="0" rtl="0" algn="l">
              <a:spcBef>
                <a:spcPts val="0"/>
              </a:spcBef>
              <a:spcAft>
                <a:spcPts val="0"/>
              </a:spcAft>
              <a:buNone/>
            </a:pPr>
            <a:r>
              <a:rPr lang="en-US"/>
              <a:t>A team approach-we all have a role to play in addressing sexual health and have areas of expertise (e.g., medically, OT and positioning)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Next, we want to introduce the Tri-Dimensional Model that we use at QLI and provide some concrete examples of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rgbClr val="404040"/>
              </a:solidFill>
            </a:endParaRPr>
          </a:p>
          <a:p>
            <a:pPr indent="0" lvl="0" marL="0" rtl="0" algn="l">
              <a:spcBef>
                <a:spcPts val="0"/>
              </a:spcBef>
              <a:spcAft>
                <a:spcPts val="0"/>
              </a:spcAft>
              <a:buNone/>
            </a:pPr>
            <a:r>
              <a:t/>
            </a:r>
            <a:endParaRPr>
              <a:solidFill>
                <a:srgbClr val="404040"/>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
        <p:nvSpPr>
          <p:cNvPr id="217" name="Google Shape;217;p1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3: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3: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LAURA AND WENDY</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PERMISSION-So again, most people after injury will be at PERMISSION level-meaning that they are simply looking for that introduction—or an invitation-- and the message that it is normal to have questions about and talk about sexuality as part of their recovery from injury. We are giving the message that sexual health is part of rehabilitation and a part of getting back to life.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On this slide are some examples of language we can use to “open the door” and there are many more ways to invite discussion about this topic that you all have found effective.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b="0" lang="en-US"/>
              <a:t>Looking at one of these examples…“</a:t>
            </a:r>
            <a:r>
              <a:rPr b="1" lang="en-US"/>
              <a:t>It’s normal to have questions about sexuality after injury. Are there any issues that you’d like to discuss?” And depending on where that person is “at” when it comes to sex, they may be “I’m good, thanks” or “great, I’ve been wondering about this and have some questions” etc.,  </a:t>
            </a:r>
            <a:r>
              <a:rPr lang="en-US"/>
              <a:t>Some topics that residents/families might raise could include, ways to emotionally connect after injury, how meds may affect sexual function, etc.  I’m sure there are more topics that you have encountered being brought up by residents.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We are giving the message that sexual health is part of rehabilitation and a part of getting back to life.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sz="1200"/>
              <a:t>**foreshadow we have several slides at the end of the presentation with additional scripst- can look through and identify those that feel more comfortable for you, or may be more related to your particular role, etc.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224" name="Google Shape;224;p1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4: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 name="Google Shape;232;p14: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a:t>LAURA AND WENDY</a:t>
            </a:r>
            <a:endParaRPr/>
          </a:p>
          <a:p>
            <a:pPr indent="0" lvl="0" marL="0" rtl="0" algn="l">
              <a:spcBef>
                <a:spcPts val="0"/>
              </a:spcBef>
              <a:spcAft>
                <a:spcPts val="0"/>
              </a:spcAft>
              <a:buNone/>
            </a:pPr>
            <a:r>
              <a:rPr b="0" lang="en-US"/>
              <a:t>we as a collaborative team are always striving to learn more, and certainly in this particular area.. we’re going to chat a bit about some of our experiences supporting others around this topic… we also acknowledge and everyone in this space will have their own experience/models/set ups</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US"/>
              <a:t>Bits and pieces may fit, others may not- hopeful you may find some takeaways that speak to you and your organization</a:t>
            </a:r>
            <a:endParaRPr/>
          </a:p>
          <a:p>
            <a:pPr indent="0" lvl="0" marL="0" rtl="0" algn="l">
              <a:spcBef>
                <a:spcPts val="0"/>
              </a:spcBef>
              <a:spcAft>
                <a:spcPts val="0"/>
              </a:spcAft>
              <a:buNone/>
            </a:pPr>
            <a:r>
              <a:t/>
            </a:r>
            <a:endParaRPr b="0"/>
          </a:p>
          <a:p>
            <a:pPr indent="0" lvl="0" marL="0" rtl="0" algn="l">
              <a:spcBef>
                <a:spcPts val="0"/>
              </a:spcBef>
              <a:spcAft>
                <a:spcPts val="0"/>
              </a:spcAft>
              <a:buNone/>
            </a:pPr>
            <a:r>
              <a:rPr b="1" lang="en-US"/>
              <a:t>Addressing sexual health is a team approach….and we want to highlight how we incorporate it into our own service delivery model.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Health and safety a key component in our model provided by our medical providers, nurses and Rehab trainers, overlapping with physical and cognitive skill building with our OTS, PTs, etc. but encompassing all we do is the emotional piece of recovery- often spearheaded by our LifePath and Psychology teams- our teams are grounded in our mission to tap into purpose and meaning in the individuals we serve, and to keep this at the core of their therapy program. </a:t>
            </a:r>
            <a:endParaRPr/>
          </a:p>
          <a:p>
            <a:pPr indent="0" lvl="0" marL="0" rtl="0" algn="l">
              <a:spcBef>
                <a:spcPts val="0"/>
              </a:spcBef>
              <a:spcAft>
                <a:spcPts val="0"/>
              </a:spcAft>
              <a:buNone/>
            </a:pPr>
            <a:r>
              <a:t/>
            </a:r>
            <a:endParaRPr b="1"/>
          </a:p>
          <a:p>
            <a:pPr indent="0" lvl="0" marL="0" rtl="0" algn="l">
              <a:spcBef>
                <a:spcPts val="0"/>
              </a:spcBef>
              <a:spcAft>
                <a:spcPts val="0"/>
              </a:spcAft>
              <a:buNone/>
            </a:pPr>
            <a:r>
              <a:rPr b="0" lang="en-US"/>
              <a:t>As we address the topic of sexual health we are often collaborating and integrating this into multiple disciplines.  We will share a few examples of how this might look in our program.  </a:t>
            </a:r>
            <a:endParaRPr/>
          </a:p>
          <a:p>
            <a:pPr indent="0" lvl="0" marL="0" rtl="0" algn="l">
              <a:spcBef>
                <a:spcPts val="0"/>
              </a:spcBef>
              <a:spcAft>
                <a:spcPts val="0"/>
              </a:spcAft>
              <a:buNone/>
            </a:pPr>
            <a:r>
              <a:t/>
            </a:r>
            <a:endParaRPr/>
          </a:p>
          <a:p>
            <a:pPr indent="-228600" lvl="0" marL="228600" rtl="0" algn="l">
              <a:spcBef>
                <a:spcPts val="0"/>
              </a:spcBef>
              <a:spcAft>
                <a:spcPts val="0"/>
              </a:spcAft>
              <a:buClr>
                <a:schemeClr val="dk1"/>
              </a:buClr>
              <a:buSzPts val="1200"/>
              <a:buFont typeface="Calibri"/>
              <a:buAutoNum type="arabicParenR"/>
            </a:pPr>
            <a:r>
              <a:rPr lang="en-US"/>
              <a:t>SCI injury case study- WENDY TO COVER</a:t>
            </a:r>
            <a:endParaRPr/>
          </a:p>
          <a:p>
            <a:pPr indent="-152400" lvl="0" marL="22860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Making a plan with an SCI resident to connect again with his partner.  Collaboration with nursing and lifeskills on medication piece- use of Viagra, placement of pills and finding containers that they could access more independently, provide for most dignity- not having to ask for assistance, working with PT/OT on positioning and practicing transfers to regular bed- planning with LPS for time up at family housing to simulate time to connect with partner, have a date day/night, took hoyer up to FH. This was a collab bt dim 1, 2, and 3 in our model</a:t>
            </a:r>
            <a:endParaRPr/>
          </a:p>
          <a:p>
            <a:pPr indent="0" lvl="1" marL="457200" rtl="0" algn="l">
              <a:spcBef>
                <a:spcPts val="0"/>
              </a:spcBef>
              <a:spcAft>
                <a:spcPts val="0"/>
              </a:spcAft>
              <a:buClr>
                <a:schemeClr val="dk1"/>
              </a:buClr>
              <a:buSzPts val="1200"/>
              <a:buFont typeface="Calibri"/>
              <a:buNone/>
            </a:pPr>
            <a:r>
              <a:rPr lang="en-US"/>
              <a:t>-also note that not everyone has access to a FH- different settings-can start smaller- even in a hospital setting could be more about a focus on providing privacy/offering space, asking if people would appreciate uninterrupted time together.  Maybe planning in advance around med times, giving them permission to plan for time together/or for someone simply to have alone time.</a:t>
            </a:r>
            <a:endParaRPr/>
          </a:p>
          <a:p>
            <a:pPr indent="0" lvl="1" marL="457200" rtl="0" algn="l">
              <a:spcBef>
                <a:spcPts val="0"/>
              </a:spcBef>
              <a:spcAft>
                <a:spcPts val="0"/>
              </a:spcAft>
              <a:buClr>
                <a:schemeClr val="dk1"/>
              </a:buClr>
              <a:buSzPts val="1200"/>
              <a:buFont typeface="Calibri"/>
              <a:buNone/>
            </a:pPr>
            <a:r>
              <a:t/>
            </a:r>
            <a:endParaRPr/>
          </a:p>
          <a:p>
            <a:pPr indent="0" lvl="1" marL="457200" rtl="0" algn="l">
              <a:spcBef>
                <a:spcPts val="0"/>
              </a:spcBef>
              <a:spcAft>
                <a:spcPts val="0"/>
              </a:spcAft>
              <a:buClr>
                <a:schemeClr val="dk1"/>
              </a:buClr>
              <a:buSzPts val="1200"/>
              <a:buFont typeface="Calibri"/>
              <a:buNone/>
            </a:pPr>
            <a:r>
              <a:rPr lang="en-US"/>
              <a:t>#2 Jacki- focus more communication side, aphasia, using her device, and birth control</a:t>
            </a:r>
            <a:endParaRPr/>
          </a:p>
          <a:p>
            <a:pPr indent="0" lvl="1" marL="457200" rtl="0" algn="l">
              <a:spcBef>
                <a:spcPts val="0"/>
              </a:spcBef>
              <a:spcAft>
                <a:spcPts val="0"/>
              </a:spcAft>
              <a:buClr>
                <a:schemeClr val="dk1"/>
              </a:buClr>
              <a:buSzPts val="1200"/>
              <a:buFont typeface="Calibri"/>
              <a:buNone/>
            </a:pPr>
            <a:r>
              <a:t/>
            </a:r>
            <a:endParaRPr/>
          </a:p>
          <a:p>
            <a:pPr indent="0" lvl="1" marL="457200" rtl="0" algn="l">
              <a:spcBef>
                <a:spcPts val="0"/>
              </a:spcBef>
              <a:spcAft>
                <a:spcPts val="0"/>
              </a:spcAft>
              <a:buClr>
                <a:schemeClr val="dk1"/>
              </a:buClr>
              <a:buSzPts val="1200"/>
              <a:buFont typeface="Calibri"/>
              <a:buNone/>
            </a:pPr>
            <a:r>
              <a:rPr b="1" lang="en-US"/>
              <a:t>Not all partners may be on the same page</a:t>
            </a:r>
            <a:r>
              <a:rPr lang="en-US"/>
              <a:t>, another example was…</a:t>
            </a:r>
            <a:endParaRPr/>
          </a:p>
          <a:p>
            <a:pPr indent="0" lvl="1" marL="457200" rtl="0" algn="l">
              <a:spcBef>
                <a:spcPts val="0"/>
              </a:spcBef>
              <a:spcAft>
                <a:spcPts val="0"/>
              </a:spcAft>
              <a:buClr>
                <a:schemeClr val="dk1"/>
              </a:buClr>
              <a:buSzPts val="1200"/>
              <a:buFont typeface="Calibri"/>
              <a:buNone/>
            </a:pPr>
            <a:r>
              <a:t/>
            </a:r>
            <a:endParaRPr/>
          </a:p>
          <a:p>
            <a:pPr indent="0" lvl="1" marL="457200" rtl="0" algn="l">
              <a:spcBef>
                <a:spcPts val="0"/>
              </a:spcBef>
              <a:spcAft>
                <a:spcPts val="0"/>
              </a:spcAft>
              <a:buClr>
                <a:schemeClr val="dk1"/>
              </a:buClr>
              <a:buSzPts val="1200"/>
              <a:buFont typeface="Calibri"/>
              <a:buNone/>
            </a:pPr>
            <a:r>
              <a:rPr lang="en-US"/>
              <a:t>#3 Young Wife and Husband- wife opened up to speech that she was struggling- wanted him to feel supported, wanted, etc. but wasn’t ready for physical intimacy.  He was perseverating on it…detail on how we supported both- focus on emoitnoal connection and her being open, yet acknowledging his desires and how can they come up with a plan to work on that intimacy and connection to start in a different way…</a:t>
            </a:r>
            <a:endParaRPr/>
          </a:p>
          <a:p>
            <a:pPr indent="0" lvl="1" marL="457200" rtl="0" algn="l">
              <a:spcBef>
                <a:spcPts val="0"/>
              </a:spcBef>
              <a:spcAft>
                <a:spcPts val="0"/>
              </a:spcAft>
              <a:buClr>
                <a:schemeClr val="dk1"/>
              </a:buClr>
              <a:buSzPts val="1200"/>
              <a:buFont typeface="Calibri"/>
              <a:buNone/>
            </a:pPr>
            <a:r>
              <a:t/>
            </a:r>
            <a:endParaRPr/>
          </a:p>
          <a:p>
            <a:pPr indent="0" lvl="1" marL="457200" rtl="0" algn="l">
              <a:spcBef>
                <a:spcPts val="0"/>
              </a:spcBef>
              <a:spcAft>
                <a:spcPts val="0"/>
              </a:spcAft>
              <a:buClr>
                <a:schemeClr val="dk1"/>
              </a:buClr>
              <a:buSzPts val="1200"/>
              <a:buFont typeface="Calibri"/>
              <a:buNone/>
            </a:pPr>
            <a:r>
              <a:rPr lang="en-US"/>
              <a:t>Now shifting to someone who was not partnered after injury:</a:t>
            </a:r>
            <a:endParaRPr/>
          </a:p>
          <a:p>
            <a:pPr indent="0" lvl="1" marL="457200" rtl="0" algn="l">
              <a:spcBef>
                <a:spcPts val="0"/>
              </a:spcBef>
              <a:spcAft>
                <a:spcPts val="0"/>
              </a:spcAft>
              <a:buClr>
                <a:schemeClr val="dk1"/>
              </a:buClr>
              <a:buSzPts val="1200"/>
              <a:buFont typeface="Calibri"/>
              <a:buNone/>
            </a:pPr>
            <a:r>
              <a:t/>
            </a:r>
            <a:endParaRPr/>
          </a:p>
          <a:p>
            <a:pPr indent="0" lvl="1" marL="457200" rtl="0" algn="l">
              <a:spcBef>
                <a:spcPts val="0"/>
              </a:spcBef>
              <a:spcAft>
                <a:spcPts val="0"/>
              </a:spcAft>
              <a:buClr>
                <a:schemeClr val="dk1"/>
              </a:buClr>
              <a:buSzPts val="1200"/>
              <a:buFont typeface="Calibri"/>
              <a:buNone/>
            </a:pPr>
            <a:r>
              <a:rPr lang="en-US"/>
              <a:t>#EC resident- further out from injury, use of social media, dating apps, open about self pleasure, topics covered over a period of time, with a trusted counselor, also within ou structured environment, - physical and emotional piece/focus- </a:t>
            </a:r>
            <a:endParaRPr/>
          </a:p>
          <a:p>
            <a:pPr indent="0" lvl="1" marL="457200" rtl="0" algn="l">
              <a:spcBef>
                <a:spcPts val="0"/>
              </a:spcBef>
              <a:spcAft>
                <a:spcPts val="0"/>
              </a:spcAft>
              <a:buClr>
                <a:schemeClr val="dk1"/>
              </a:buClr>
              <a:buSzPts val="1200"/>
              <a:buFont typeface="Calibri"/>
              <a:buNone/>
            </a:pPr>
            <a:r>
              <a:t/>
            </a:r>
            <a:endParaRPr/>
          </a:p>
          <a:p>
            <a:pPr indent="0" lvl="1" marL="457200" rtl="0" algn="l">
              <a:spcBef>
                <a:spcPts val="0"/>
              </a:spcBef>
              <a:spcAft>
                <a:spcPts val="0"/>
              </a:spcAft>
              <a:buClr>
                <a:schemeClr val="dk1"/>
              </a:buClr>
              <a:buSzPts val="1200"/>
              <a:buFont typeface="Calibri"/>
              <a:buNone/>
            </a:pPr>
            <a:r>
              <a:rPr lang="en-US"/>
              <a:t>Then shift into self confidence and self image- becoming more familiar with our new body- usually earlier on, a huge piece of what our folks might tbe experiencing- OT examples, managing a catheter, what makes them feel more like themselves, learning to navigate new bodies, hair and makeup, etc. </a:t>
            </a:r>
            <a:endParaRPr/>
          </a:p>
          <a:p>
            <a:pPr indent="0" lvl="1" marL="457200" rtl="0" algn="l">
              <a:spcBef>
                <a:spcPts val="0"/>
              </a:spcBef>
              <a:spcAft>
                <a:spcPts val="0"/>
              </a:spcAft>
              <a:buClr>
                <a:schemeClr val="dk1"/>
              </a:buClr>
              <a:buSzPts val="1200"/>
              <a:buFont typeface="Calibri"/>
              <a:buNone/>
            </a:pPr>
            <a:r>
              <a:t/>
            </a:r>
            <a:endParaRPr/>
          </a:p>
          <a:p>
            <a:pPr indent="0" lvl="1" marL="457200" rtl="0" algn="l">
              <a:spcBef>
                <a:spcPts val="0"/>
              </a:spcBef>
              <a:spcAft>
                <a:spcPts val="0"/>
              </a:spcAft>
              <a:buClr>
                <a:schemeClr val="dk1"/>
              </a:buClr>
              <a:buSzPts val="1200"/>
              <a:buFont typeface="Calibri"/>
              <a:buNone/>
            </a:pPr>
            <a:r>
              <a:rPr lang="en-US"/>
              <a:t>Then shift into the Sexual Health Team as another tool, before wrapping up with the casey video to close on.  </a:t>
            </a:r>
            <a:endParaRPr/>
          </a:p>
          <a:p>
            <a:pPr indent="0" lvl="1" marL="45720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then shift into the Sexual Health team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       </a:t>
            </a:r>
            <a:endParaRPr/>
          </a:p>
        </p:txBody>
      </p:sp>
      <p:sp>
        <p:nvSpPr>
          <p:cNvPr id="233" name="Google Shape;233;p1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5: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15: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a:t>Who takes this slide?  And do we like the content of slide?</a:t>
            </a:r>
            <a:endParaRPr b="1"/>
          </a:p>
          <a:p>
            <a:pPr indent="0" lvl="0" marL="0" rtl="0" algn="l">
              <a:spcBef>
                <a:spcPts val="0"/>
              </a:spcBef>
              <a:spcAft>
                <a:spcPts val="0"/>
              </a:spcAft>
              <a:buNone/>
            </a:pPr>
            <a:r>
              <a:t/>
            </a:r>
            <a:endParaRPr b="1"/>
          </a:p>
          <a:p>
            <a:pPr indent="-285750" lvl="1" marL="285750" rtl="0" algn="l">
              <a:spcBef>
                <a:spcPts val="0"/>
              </a:spcBef>
              <a:spcAft>
                <a:spcPts val="0"/>
              </a:spcAft>
              <a:buClr>
                <a:schemeClr val="dk1"/>
              </a:buClr>
              <a:buSzPts val="1200"/>
              <a:buFont typeface="Arial"/>
              <a:buChar char="•"/>
            </a:pPr>
            <a:r>
              <a:rPr lang="en-US"/>
              <a:t>Building trust first is critical—patients are more likely to disclose sensitive information if they feel safe and respected.</a:t>
            </a:r>
            <a:endParaRPr/>
          </a:p>
          <a:p>
            <a:pPr indent="0" lvl="0" marL="0" rtl="0" algn="l">
              <a:spcBef>
                <a:spcPts val="0"/>
              </a:spcBef>
              <a:spcAft>
                <a:spcPts val="0"/>
              </a:spcAft>
              <a:buNone/>
            </a:pPr>
            <a:r>
              <a:rPr b="1" lang="en-US"/>
              <a:t>Flagging issues for the team:</a:t>
            </a:r>
            <a:endParaRPr/>
          </a:p>
          <a:p>
            <a:pPr indent="-285750" lvl="1" marL="285750" rtl="0" algn="l">
              <a:spcBef>
                <a:spcPts val="0"/>
              </a:spcBef>
              <a:spcAft>
                <a:spcPts val="0"/>
              </a:spcAft>
              <a:buClr>
                <a:schemeClr val="dk1"/>
              </a:buClr>
              <a:buSzPts val="1200"/>
              <a:buFont typeface="Arial"/>
              <a:buChar char="•"/>
            </a:pPr>
            <a:r>
              <a:rPr lang="en-US"/>
              <a:t>Once a concern is identified, it should be </a:t>
            </a:r>
            <a:r>
              <a:rPr b="1" lang="en-US"/>
              <a:t>communicated across disciplines</a:t>
            </a:r>
            <a:r>
              <a:rPr lang="en-US"/>
              <a:t> so everyone is aware and can provide consistent support... so an example of this might be: </a:t>
            </a:r>
            <a:endParaRPr/>
          </a:p>
          <a:p>
            <a:pPr indent="0" lvl="0" marL="0" rtl="0" algn="l">
              <a:spcBef>
                <a:spcPts val="0"/>
              </a:spcBef>
              <a:spcAft>
                <a:spcPts val="0"/>
              </a:spcAft>
              <a:buNone/>
            </a:pPr>
            <a:r>
              <a:rPr b="1" lang="en-US"/>
              <a:t>Cross-discipline collaboration examples: individual with aphasia and paralysis</a:t>
            </a:r>
            <a:endParaRPr/>
          </a:p>
          <a:p>
            <a:pPr indent="-285750" lvl="1" marL="285750" rtl="0" algn="l">
              <a:spcBef>
                <a:spcPts val="0"/>
              </a:spcBef>
              <a:spcAft>
                <a:spcPts val="0"/>
              </a:spcAft>
              <a:buClr>
                <a:schemeClr val="dk1"/>
              </a:buClr>
              <a:buSzPts val="1200"/>
              <a:buFont typeface="Arial"/>
              <a:buChar char="•"/>
            </a:pPr>
            <a:r>
              <a:rPr lang="en-US"/>
              <a:t>SLPs may notice communication or cognitive barriers (initiation/awareness) affecting consent, while OTs/PTs may see physical challenges impacting sexual activity (positioning, wedges, adapt equipment, etc.)</a:t>
            </a:r>
            <a:endParaRPr/>
          </a:p>
          <a:p>
            <a:pPr indent="-285750" lvl="1" marL="285750" rtl="0" algn="l">
              <a:spcBef>
                <a:spcPts val="0"/>
              </a:spcBef>
              <a:spcAft>
                <a:spcPts val="0"/>
              </a:spcAft>
              <a:buClr>
                <a:schemeClr val="dk1"/>
              </a:buClr>
              <a:buSzPts val="1200"/>
              <a:buFont typeface="Arial"/>
              <a:buChar char="•"/>
            </a:pPr>
            <a:r>
              <a:rPr lang="en-US"/>
              <a:t>Working together, the team can develop strategies that address multiple domains at once.</a:t>
            </a:r>
            <a:endParaRPr/>
          </a:p>
          <a:p>
            <a:pPr indent="0" lvl="0" marL="0" rtl="0" algn="l">
              <a:spcBef>
                <a:spcPts val="0"/>
              </a:spcBef>
              <a:spcAft>
                <a:spcPts val="0"/>
              </a:spcAft>
              <a:buNone/>
            </a:pPr>
            <a:r>
              <a:rPr b="1" lang="en-US"/>
              <a:t>QLI’s Sexual Health Team example:</a:t>
            </a:r>
            <a:endParaRPr/>
          </a:p>
          <a:p>
            <a:pPr indent="-285750" lvl="1" marL="285750" rtl="0" algn="l">
              <a:spcBef>
                <a:spcPts val="0"/>
              </a:spcBef>
              <a:spcAft>
                <a:spcPts val="0"/>
              </a:spcAft>
              <a:buClr>
                <a:schemeClr val="dk1"/>
              </a:buClr>
              <a:buSzPts val="1200"/>
              <a:buFont typeface="Arial"/>
              <a:buChar char="•"/>
            </a:pPr>
            <a:r>
              <a:rPr lang="en-US"/>
              <a:t>At QLI, we hold ongoing discussions about improving workflows and supporting sexual health across disciplines.</a:t>
            </a:r>
            <a:endParaRPr/>
          </a:p>
          <a:p>
            <a:pPr indent="-285750" lvl="1" marL="285750" rtl="0" algn="l">
              <a:spcBef>
                <a:spcPts val="0"/>
              </a:spcBef>
              <a:spcAft>
                <a:spcPts val="0"/>
              </a:spcAft>
              <a:buClr>
                <a:schemeClr val="dk1"/>
              </a:buClr>
              <a:buSzPts val="1200"/>
              <a:buFont typeface="Arial"/>
              <a:buChar char="•"/>
            </a:pPr>
            <a:r>
              <a:rPr lang="en-US"/>
              <a:t>This ensures patients receive </a:t>
            </a:r>
            <a:r>
              <a:rPr b="1" lang="en-US"/>
              <a:t>comprehensive, coordinated care</a:t>
            </a:r>
            <a:r>
              <a:rPr lang="en-US"/>
              <a:t> rather than isolated interventions.</a:t>
            </a:r>
            <a:endParaRPr/>
          </a:p>
          <a:p>
            <a:pPr indent="-209550" lvl="1" marL="285750" rtl="0" algn="l">
              <a:spcBef>
                <a:spcPts val="0"/>
              </a:spcBef>
              <a:spcAft>
                <a:spcPts val="0"/>
              </a:spcAft>
              <a:buClr>
                <a:schemeClr val="dk1"/>
              </a:buClr>
              <a:buSzPts val="1200"/>
              <a:buFont typeface="Arial"/>
              <a:buNone/>
            </a:pPr>
            <a:r>
              <a:t/>
            </a:r>
            <a:endParaRPr b="1"/>
          </a:p>
          <a:p>
            <a:pPr indent="0" lvl="1" marL="0" rtl="0" algn="l">
              <a:spcBef>
                <a:spcPts val="0"/>
              </a:spcBef>
              <a:spcAft>
                <a:spcPts val="0"/>
              </a:spcAft>
              <a:buNone/>
            </a:pPr>
            <a:r>
              <a:rPr b="1" lang="en-US"/>
              <a:t>Key takeaway:</a:t>
            </a:r>
            <a:endParaRPr/>
          </a:p>
          <a:p>
            <a:pPr indent="-285750" lvl="0" marL="285750" rtl="0" algn="l">
              <a:spcBef>
                <a:spcPts val="0"/>
              </a:spcBef>
              <a:spcAft>
                <a:spcPts val="0"/>
              </a:spcAft>
              <a:buClr>
                <a:schemeClr val="dk1"/>
              </a:buClr>
              <a:buSzPts val="1200"/>
              <a:buFont typeface="Arial"/>
              <a:buChar char="•"/>
            </a:pPr>
            <a:r>
              <a:rPr lang="en-US"/>
              <a:t>Structured workflows, early screening, trust-building, and open communication help make sexual health a </a:t>
            </a:r>
            <a:r>
              <a:rPr b="1" lang="en-US"/>
              <a:t>routine, team-based part of rehabilitation</a:t>
            </a:r>
            <a:r>
              <a:rPr lang="en-US"/>
              <a:t>, rather than an afterthought.</a:t>
            </a:r>
            <a:endParaRPr/>
          </a:p>
        </p:txBody>
      </p:sp>
      <p:sp>
        <p:nvSpPr>
          <p:cNvPr id="240" name="Google Shape;240;p1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6: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16: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1" marL="457200" rtl="0" algn="l">
              <a:spcBef>
                <a:spcPts val="0"/>
              </a:spcBef>
              <a:spcAft>
                <a:spcPts val="0"/>
              </a:spcAft>
              <a:buClr>
                <a:schemeClr val="dk1"/>
              </a:buClr>
              <a:buSzPts val="1200"/>
              <a:buFont typeface="Calibri"/>
              <a:buNone/>
            </a:pPr>
            <a:r>
              <a:rPr lang="en-US"/>
              <a:t>Wendy- roll into the video- Casey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5) Video of Casey- a nice representation of how we might focus on intimacy, connection through functional, real world therapy.  </a:t>
            </a:r>
            <a:endParaRPr/>
          </a:p>
          <a:p>
            <a:pPr indent="0" lvl="0" marL="0" rtl="0" algn="l">
              <a:spcBef>
                <a:spcPts val="0"/>
              </a:spcBef>
              <a:spcAft>
                <a:spcPts val="0"/>
              </a:spcAft>
              <a:buNone/>
            </a:pPr>
            <a:r>
              <a:t/>
            </a:r>
            <a:endParaRPr/>
          </a:p>
        </p:txBody>
      </p:sp>
      <p:sp>
        <p:nvSpPr>
          <p:cNvPr id="246" name="Google Shape;246;p1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7: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7: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Clr>
                <a:schemeClr val="dk1"/>
              </a:buClr>
              <a:buSzPts val="1200"/>
              <a:buFont typeface="Calibri"/>
              <a:buNone/>
            </a:pPr>
            <a:r>
              <a:rPr lang="en-US"/>
              <a:t>WENDY-how do these takeaways fit in to what we have talked about prior? Borrow from Sara and Zoey takeaways on p.30</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	-spend some time thinking about our own stuff-we all have our own biases that may impact our approach to sexuality after injury.  We recognize that this is a process for us all and doesn’t happen overnight, but wanting to keep the conversation about sexual health on the forefront of our minds.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Everyone is a sexual being and how that is expressed prior—and after injury—is individual.  Focusing on a broad definition of sexual health that encompasses </a:t>
            </a:r>
            <a:endParaRPr/>
          </a:p>
          <a:p>
            <a:pPr indent="0" lvl="0" marL="0" rtl="0" algn="l">
              <a:spcBef>
                <a:spcPts val="0"/>
              </a:spcBef>
              <a:spcAft>
                <a:spcPts val="0"/>
              </a:spcAft>
              <a:buNone/>
            </a:pPr>
            <a:r>
              <a:rPr lang="en-US"/>
              <a:t>emotional intimacy</a:t>
            </a:r>
            <a:endParaRPr/>
          </a:p>
          <a:p>
            <a:pPr indent="0" lvl="0" marL="0" marR="0" rtl="0" algn="l">
              <a:lnSpc>
                <a:spcPct val="100000"/>
              </a:lnSpc>
              <a:spcBef>
                <a:spcPts val="0"/>
              </a:spcBef>
              <a:spcAft>
                <a:spcPts val="0"/>
              </a:spcAft>
              <a:buClr>
                <a:schemeClr val="dk1"/>
              </a:buClr>
              <a:buSzPts val="1200"/>
              <a:buFont typeface="Calibri"/>
              <a:buNone/>
            </a:pPr>
            <a:r>
              <a:rPr lang="en-US"/>
              <a:t>Human connection,</a:t>
            </a:r>
            <a:endParaRPr/>
          </a:p>
          <a:p>
            <a:pPr indent="0" lvl="0" marL="0" rtl="0" algn="l">
              <a:spcBef>
                <a:spcPts val="0"/>
              </a:spcBef>
              <a:spcAft>
                <a:spcPts val="0"/>
              </a:spcAft>
              <a:buNone/>
            </a:pPr>
            <a:r>
              <a:rPr lang="en-US"/>
              <a:t>Love, relationships, dating</a:t>
            </a:r>
            <a:endParaRPr/>
          </a:p>
          <a:p>
            <a:pPr indent="0" lvl="0" marL="0" rtl="0" algn="l">
              <a:spcBef>
                <a:spcPts val="0"/>
              </a:spcBef>
              <a:spcAft>
                <a:spcPts val="0"/>
              </a:spcAft>
              <a:buNone/>
            </a:pPr>
            <a:r>
              <a:rPr lang="en-US"/>
              <a:t>self esteem, body image, confidence </a:t>
            </a:r>
            <a:endParaRPr/>
          </a:p>
          <a:p>
            <a:pPr indent="0" lvl="0" marL="0" rtl="0" algn="l">
              <a:spcBef>
                <a:spcPts val="0"/>
              </a:spcBef>
              <a:spcAft>
                <a:spcPts val="0"/>
              </a:spcAft>
              <a:buNone/>
            </a:pPr>
            <a:r>
              <a:rPr lang="en-US"/>
              <a:t>Gender expression and identity</a:t>
            </a:r>
            <a:endParaRPr/>
          </a:p>
          <a:p>
            <a:pPr indent="0" lvl="0" marL="0" rtl="0" algn="l">
              <a:spcBef>
                <a:spcPts val="0"/>
              </a:spcBef>
              <a:spcAft>
                <a:spcPts val="0"/>
              </a:spcAft>
              <a:buNone/>
            </a:pPr>
            <a:r>
              <a:rPr lang="en-US"/>
              <a:t>Reproduction/fertility</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Get more comfortable with the idea of being “the who” to discuss it.  Again, it doesn’t mean that you have to have all the answers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Let’s get more familiar with resources, research, and what’s out there to help us get better at including sexual health</a:t>
            </a:r>
            <a:endParaRPr/>
          </a:p>
          <a:p>
            <a:pPr indent="0" lvl="0" marL="0" marR="0" rtl="0" algn="l">
              <a:lnSpc>
                <a:spcPct val="100000"/>
              </a:lnSpc>
              <a:spcBef>
                <a:spcPts val="0"/>
              </a:spcBef>
              <a:spcAft>
                <a:spcPts val="0"/>
              </a:spcAft>
              <a:buClr>
                <a:schemeClr val="dk1"/>
              </a:buClr>
              <a:buSzPts val="1200"/>
              <a:buFont typeface="Calibri"/>
              <a:buNone/>
            </a:pPr>
            <a:r>
              <a:rPr lang="en-US"/>
              <a:t>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Working on this was nerve-racking b/c we are certainly not experts, but was re-energizing about this topic…</a:t>
            </a:r>
            <a:endParaRPr/>
          </a:p>
          <a:p>
            <a:pPr indent="0" lvl="0" marL="0" rtl="0" algn="l">
              <a:spcBef>
                <a:spcPts val="0"/>
              </a:spcBef>
              <a:spcAft>
                <a:spcPts val="0"/>
              </a:spcAft>
              <a:buNone/>
            </a:pPr>
            <a:r>
              <a:t/>
            </a:r>
            <a:endParaRPr strike="sngStrike"/>
          </a:p>
        </p:txBody>
      </p:sp>
      <p:sp>
        <p:nvSpPr>
          <p:cNvPr id="252" name="Google Shape;252;p1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8: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18: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59" name="Google Shape;259;p1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9: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9: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sz="4400">
                <a:solidFill>
                  <a:srgbClr val="666666"/>
                </a:solidFill>
                <a:latin typeface="Palatino Linotype"/>
                <a:ea typeface="Palatino Linotype"/>
                <a:cs typeface="Palatino Linotype"/>
                <a:sym typeface="Palatino Linotype"/>
              </a:rPr>
              <a:t>Conversation Frameworks  </a:t>
            </a:r>
            <a:endParaRPr b="1" sz="4400">
              <a:solidFill>
                <a:srgbClr val="666666"/>
              </a:solidFill>
              <a:latin typeface="Palatino Linotype"/>
              <a:ea typeface="Palatino Linotype"/>
              <a:cs typeface="Palatino Linotype"/>
              <a:sym typeface="Palatino Linotype"/>
            </a:endParaRPr>
          </a:p>
          <a:p>
            <a:pPr indent="0" lvl="0" marL="0" rtl="0" algn="l">
              <a:lnSpc>
                <a:spcPct val="83750"/>
              </a:lnSpc>
              <a:spcBef>
                <a:spcPts val="1800"/>
              </a:spcBef>
              <a:spcAft>
                <a:spcPts val="0"/>
              </a:spcAft>
              <a:buNone/>
            </a:pPr>
            <a:r>
              <a:rPr lang="en-US" sz="3200">
                <a:solidFill>
                  <a:srgbClr val="439ABA"/>
                </a:solidFill>
                <a:latin typeface="Arial"/>
                <a:ea typeface="Arial"/>
                <a:cs typeface="Arial"/>
                <a:sym typeface="Arial"/>
              </a:rPr>
              <a:t>Sample Opening Lines</a:t>
            </a:r>
            <a:endParaRPr sz="3200">
              <a:solidFill>
                <a:srgbClr val="439ABA"/>
              </a:solidFill>
              <a:latin typeface="Arial"/>
              <a:ea typeface="Arial"/>
              <a:cs typeface="Arial"/>
              <a:sym typeface="Arial"/>
            </a:endParaRPr>
          </a:p>
          <a:p>
            <a:pPr indent="-342900" lvl="0" marL="342900" rtl="0" algn="l">
              <a:spcBef>
                <a:spcPts val="1200"/>
              </a:spcBef>
              <a:spcAft>
                <a:spcPts val="0"/>
              </a:spcAft>
              <a:buClr>
                <a:srgbClr val="666666"/>
              </a:buClr>
              <a:buSzPts val="2400"/>
              <a:buFont typeface="Arial"/>
              <a:buChar char="•"/>
            </a:pPr>
            <a:r>
              <a:rPr lang="en-US" sz="2400">
                <a:solidFill>
                  <a:srgbClr val="666666"/>
                </a:solidFill>
                <a:latin typeface="Arial"/>
                <a:ea typeface="Arial"/>
                <a:cs typeface="Arial"/>
                <a:sym typeface="Arial"/>
              </a:rPr>
              <a:t>TBI/Stroke:</a:t>
            </a:r>
            <a:endParaRPr sz="2400">
              <a:solidFill>
                <a:srgbClr val="666666"/>
              </a:solidFill>
              <a:latin typeface="Arial"/>
              <a:ea typeface="Arial"/>
              <a:cs typeface="Arial"/>
              <a:sym typeface="Arial"/>
            </a:endParaRPr>
          </a:p>
          <a:p>
            <a:pPr indent="-342900" lvl="1" marL="800100" rtl="0" algn="l">
              <a:spcBef>
                <a:spcPts val="0"/>
              </a:spcBef>
              <a:spcAft>
                <a:spcPts val="0"/>
              </a:spcAft>
              <a:buClr>
                <a:srgbClr val="666666"/>
              </a:buClr>
              <a:buSzPts val="2000"/>
              <a:buFont typeface="Courier New"/>
              <a:buChar char="o"/>
            </a:pPr>
            <a:r>
              <a:rPr lang="en-US" sz="2000">
                <a:solidFill>
                  <a:srgbClr val="666666"/>
                </a:solidFill>
                <a:latin typeface="Arial"/>
                <a:ea typeface="Arial"/>
                <a:cs typeface="Arial"/>
                <a:sym typeface="Arial"/>
              </a:rPr>
              <a:t>"As part of holistic rehab, we also check in about relationships and intimacy. Would it be okay if we spent a minute on that?"</a:t>
            </a:r>
            <a:endParaRPr sz="2000">
              <a:solidFill>
                <a:srgbClr val="666666"/>
              </a:solidFill>
              <a:latin typeface="Arial"/>
              <a:ea typeface="Arial"/>
              <a:cs typeface="Arial"/>
              <a:sym typeface="Arial"/>
            </a:endParaRPr>
          </a:p>
          <a:p>
            <a:pPr indent="-342900" lvl="1" marL="800100" rtl="0" algn="l">
              <a:spcBef>
                <a:spcPts val="0"/>
              </a:spcBef>
              <a:spcAft>
                <a:spcPts val="0"/>
              </a:spcAft>
              <a:buClr>
                <a:srgbClr val="666666"/>
              </a:buClr>
              <a:buSzPts val="2000"/>
              <a:buFont typeface="Courier New"/>
              <a:buChar char="o"/>
            </a:pPr>
            <a:r>
              <a:rPr lang="en-US" sz="2000">
                <a:solidFill>
                  <a:srgbClr val="666666"/>
                </a:solidFill>
                <a:latin typeface="Arial"/>
                <a:ea typeface="Arial"/>
                <a:cs typeface="Arial"/>
                <a:sym typeface="Arial"/>
              </a:rPr>
              <a:t>"Changes in communication can affect romantic relationships too. How has that been for you?"</a:t>
            </a:r>
            <a:endParaRPr sz="2000">
              <a:solidFill>
                <a:srgbClr val="666666"/>
              </a:solidFill>
              <a:latin typeface="Arial"/>
              <a:ea typeface="Arial"/>
              <a:cs typeface="Arial"/>
              <a:sym typeface="Arial"/>
            </a:endParaRPr>
          </a:p>
          <a:p>
            <a:pPr indent="-342900" lvl="1" marL="800100" rtl="0" algn="l">
              <a:spcBef>
                <a:spcPts val="0"/>
              </a:spcBef>
              <a:spcAft>
                <a:spcPts val="0"/>
              </a:spcAft>
              <a:buClr>
                <a:srgbClr val="666666"/>
              </a:buClr>
              <a:buSzPts val="2000"/>
              <a:buFont typeface="Courier New"/>
              <a:buChar char="o"/>
            </a:pPr>
            <a:r>
              <a:rPr lang="en-US" sz="2000">
                <a:solidFill>
                  <a:srgbClr val="666666"/>
                </a:solidFill>
                <a:latin typeface="Arial"/>
                <a:ea typeface="Arial"/>
                <a:cs typeface="Arial"/>
                <a:sym typeface="Arial"/>
              </a:rPr>
              <a:t>"Do you feel like it has been harder to talk about personal or intimate topics since your stroke?"</a:t>
            </a:r>
            <a:endParaRPr/>
          </a:p>
          <a:p>
            <a:pPr indent="-342900" lvl="1" marL="800100" rtl="0" algn="l">
              <a:spcBef>
                <a:spcPts val="0"/>
              </a:spcBef>
              <a:spcAft>
                <a:spcPts val="0"/>
              </a:spcAft>
              <a:buClr>
                <a:srgbClr val="666666"/>
              </a:buClr>
              <a:buSzPts val="2000"/>
              <a:buFont typeface="Courier New"/>
              <a:buChar char="o"/>
            </a:pPr>
            <a:r>
              <a:rPr lang="en-US" sz="2000">
                <a:solidFill>
                  <a:srgbClr val="666666"/>
                </a:solidFill>
                <a:latin typeface="Arial"/>
                <a:ea typeface="Arial"/>
                <a:cs typeface="Arial"/>
                <a:sym typeface="Arial"/>
              </a:rPr>
              <a:t>"Brain injuries can affect emotions and relationships. I want to make sure we're supporting all areas of your life."</a:t>
            </a:r>
            <a:endParaRPr sz="2000">
              <a:solidFill>
                <a:srgbClr val="666666"/>
              </a:solidFill>
              <a:latin typeface="Arial"/>
              <a:ea typeface="Arial"/>
              <a:cs typeface="Arial"/>
              <a:sym typeface="Arial"/>
            </a:endParaRPr>
          </a:p>
          <a:p>
            <a:pPr indent="-342900" lvl="1" marL="800100" rtl="0" algn="l">
              <a:spcBef>
                <a:spcPts val="0"/>
              </a:spcBef>
              <a:spcAft>
                <a:spcPts val="0"/>
              </a:spcAft>
              <a:buClr>
                <a:srgbClr val="666666"/>
              </a:buClr>
              <a:buSzPts val="2000"/>
              <a:buFont typeface="Courier New"/>
              <a:buChar char="o"/>
            </a:pPr>
            <a:r>
              <a:rPr lang="en-US" sz="2000">
                <a:solidFill>
                  <a:srgbClr val="666666"/>
                </a:solidFill>
                <a:latin typeface="Arial"/>
                <a:ea typeface="Arial"/>
                <a:cs typeface="Arial"/>
                <a:sym typeface="Arial"/>
              </a:rPr>
              <a:t>"Have there been any changes in how you feel about dating since your injury?"</a:t>
            </a:r>
            <a:endParaRPr sz="2000">
              <a:solidFill>
                <a:srgbClr val="666666"/>
              </a:solidFill>
              <a:latin typeface="Arial"/>
              <a:ea typeface="Arial"/>
              <a:cs typeface="Arial"/>
              <a:sym typeface="Arial"/>
            </a:endParaRPr>
          </a:p>
          <a:p>
            <a:pPr indent="-342900" lvl="1" marL="800100" rtl="0" algn="l">
              <a:spcBef>
                <a:spcPts val="0"/>
              </a:spcBef>
              <a:spcAft>
                <a:spcPts val="0"/>
              </a:spcAft>
              <a:buClr>
                <a:srgbClr val="666666"/>
              </a:buClr>
              <a:buSzPts val="2000"/>
              <a:buFont typeface="Courier New"/>
              <a:buChar char="o"/>
            </a:pPr>
            <a:r>
              <a:rPr lang="en-US" sz="2000">
                <a:solidFill>
                  <a:srgbClr val="666666"/>
                </a:solidFill>
                <a:latin typeface="Arial"/>
                <a:ea typeface="Arial"/>
                <a:cs typeface="Arial"/>
                <a:sym typeface="Arial"/>
              </a:rPr>
              <a:t>"Partners often have questions too. Would it be helpful to bring them into this conversation?"</a:t>
            </a:r>
            <a:endParaRPr sz="2000">
              <a:solidFill>
                <a:srgbClr val="666666"/>
              </a:solidFill>
              <a:latin typeface="Arial"/>
              <a:ea typeface="Arial"/>
              <a:cs typeface="Arial"/>
              <a:sym typeface="Arial"/>
            </a:endParaRPr>
          </a:p>
          <a:p>
            <a:pPr indent="-342900" lvl="1" marL="800100" rtl="0" algn="l">
              <a:spcBef>
                <a:spcPts val="0"/>
              </a:spcBef>
              <a:spcAft>
                <a:spcPts val="0"/>
              </a:spcAft>
              <a:buClr>
                <a:srgbClr val="666666"/>
              </a:buClr>
              <a:buSzPts val="2000"/>
              <a:buFont typeface="Courier New"/>
              <a:buChar char="o"/>
            </a:pPr>
            <a:r>
              <a:rPr lang="en-US" sz="2000">
                <a:solidFill>
                  <a:srgbClr val="666666"/>
                </a:solidFill>
                <a:latin typeface="Arial"/>
                <a:ea typeface="Arial"/>
                <a:cs typeface="Arial"/>
                <a:sym typeface="Arial"/>
              </a:rPr>
              <a:t>"Rehabilitation and recovery can sometimes shift roles in a relationship. How are you both navigating that?"</a:t>
            </a:r>
            <a:endParaRPr sz="2000">
              <a:solidFill>
                <a:srgbClr val="666666"/>
              </a:solidFill>
              <a:latin typeface="Arial"/>
              <a:ea typeface="Arial"/>
              <a:cs typeface="Arial"/>
              <a:sym typeface="Arial"/>
            </a:endParaRPr>
          </a:p>
          <a:p>
            <a:pPr indent="0" lvl="0" marL="0" rtl="0" algn="l">
              <a:spcBef>
                <a:spcPts val="0"/>
              </a:spcBef>
              <a:spcAft>
                <a:spcPts val="0"/>
              </a:spcAft>
              <a:buNone/>
            </a:pPr>
            <a:r>
              <a:rPr b="1" lang="en-US" sz="4400">
                <a:solidFill>
                  <a:srgbClr val="666666"/>
                </a:solidFill>
                <a:latin typeface="Palatino Linotype"/>
                <a:ea typeface="Palatino Linotype"/>
                <a:cs typeface="Palatino Linotype"/>
                <a:sym typeface="Palatino Linotype"/>
              </a:rPr>
              <a:t>Conversation Frameworks  </a:t>
            </a:r>
            <a:endParaRPr b="1" sz="4400">
              <a:solidFill>
                <a:srgbClr val="666666"/>
              </a:solidFill>
              <a:latin typeface="Palatino Linotype"/>
              <a:ea typeface="Palatino Linotype"/>
              <a:cs typeface="Palatino Linotype"/>
              <a:sym typeface="Palatino Linotype"/>
            </a:endParaRPr>
          </a:p>
          <a:p>
            <a:pPr indent="0" lvl="0" marL="0" rtl="0" algn="l">
              <a:lnSpc>
                <a:spcPct val="83750"/>
              </a:lnSpc>
              <a:spcBef>
                <a:spcPts val="1800"/>
              </a:spcBef>
              <a:spcAft>
                <a:spcPts val="0"/>
              </a:spcAft>
              <a:buNone/>
            </a:pPr>
            <a:r>
              <a:rPr lang="en-US" sz="3200">
                <a:solidFill>
                  <a:srgbClr val="439ABA"/>
                </a:solidFill>
                <a:latin typeface="Arial"/>
                <a:ea typeface="Arial"/>
                <a:cs typeface="Arial"/>
                <a:sym typeface="Arial"/>
              </a:rPr>
              <a:t>Sample Opening Lines</a:t>
            </a:r>
            <a:endParaRPr/>
          </a:p>
          <a:p>
            <a:pPr indent="-342900" lvl="0" marL="342900" rtl="0" algn="l">
              <a:spcBef>
                <a:spcPts val="1200"/>
              </a:spcBef>
              <a:spcAft>
                <a:spcPts val="0"/>
              </a:spcAft>
              <a:buClr>
                <a:srgbClr val="666666"/>
              </a:buClr>
              <a:buSzPts val="2400"/>
              <a:buFont typeface="Arial"/>
              <a:buChar char="•"/>
            </a:pPr>
            <a:r>
              <a:rPr lang="en-US" sz="2400">
                <a:solidFill>
                  <a:srgbClr val="666666"/>
                </a:solidFill>
                <a:latin typeface="Arial"/>
                <a:ea typeface="Arial"/>
                <a:cs typeface="Arial"/>
                <a:sym typeface="Arial"/>
              </a:rPr>
              <a:t>SCI:</a:t>
            </a:r>
            <a:endParaRPr/>
          </a:p>
          <a:p>
            <a:pPr indent="-342900" lvl="1" marL="800100" rtl="0" algn="l">
              <a:spcBef>
                <a:spcPts val="0"/>
              </a:spcBef>
              <a:spcAft>
                <a:spcPts val="0"/>
              </a:spcAft>
              <a:buClr>
                <a:srgbClr val="666666"/>
              </a:buClr>
              <a:buSzPts val="2400"/>
              <a:buFont typeface="Courier New"/>
              <a:buChar char="o"/>
            </a:pPr>
            <a:r>
              <a:rPr lang="en-US" sz="2400">
                <a:solidFill>
                  <a:srgbClr val="666666"/>
                </a:solidFill>
                <a:latin typeface="Arial"/>
                <a:ea typeface="Arial"/>
                <a:cs typeface="Arial"/>
                <a:sym typeface="Arial"/>
              </a:rPr>
              <a:t>"Do you feel comfortable in your body?"</a:t>
            </a:r>
            <a:endParaRPr/>
          </a:p>
          <a:p>
            <a:pPr indent="-342900" lvl="1" marL="800100" rtl="0" algn="l">
              <a:spcBef>
                <a:spcPts val="0"/>
              </a:spcBef>
              <a:spcAft>
                <a:spcPts val="0"/>
              </a:spcAft>
              <a:buClr>
                <a:srgbClr val="666666"/>
              </a:buClr>
              <a:buSzPts val="2400"/>
              <a:buFont typeface="Courier New"/>
              <a:buChar char="o"/>
            </a:pPr>
            <a:r>
              <a:rPr lang="en-US" sz="2400">
                <a:solidFill>
                  <a:srgbClr val="666666"/>
                </a:solidFill>
                <a:latin typeface="Arial"/>
                <a:ea typeface="Arial"/>
                <a:cs typeface="Arial"/>
                <a:sym typeface="Arial"/>
              </a:rPr>
              <a:t>"Are there any parts of your typical morning/hair/makeup routine you wish you could complete?"</a:t>
            </a:r>
            <a:endParaRPr sz="2400">
              <a:solidFill>
                <a:srgbClr val="666666"/>
              </a:solidFill>
              <a:latin typeface="Arial"/>
              <a:ea typeface="Arial"/>
              <a:cs typeface="Arial"/>
              <a:sym typeface="Arial"/>
            </a:endParaRPr>
          </a:p>
          <a:p>
            <a:pPr indent="-342900" lvl="1" marL="800100" rtl="0" algn="l">
              <a:spcBef>
                <a:spcPts val="0"/>
              </a:spcBef>
              <a:spcAft>
                <a:spcPts val="0"/>
              </a:spcAft>
              <a:buClr>
                <a:srgbClr val="666666"/>
              </a:buClr>
              <a:buSzPts val="2400"/>
              <a:buFont typeface="Courier New"/>
              <a:buChar char="o"/>
            </a:pPr>
            <a:r>
              <a:rPr lang="en-US" sz="2400">
                <a:solidFill>
                  <a:srgbClr val="666666"/>
                </a:solidFill>
                <a:latin typeface="Arial"/>
                <a:ea typeface="Arial"/>
                <a:cs typeface="Arial"/>
                <a:sym typeface="Arial"/>
              </a:rPr>
              <a:t>"Is your wardrobe important to you? Are there any items of clothing you miss wearing that we should trial with dressing?"</a:t>
            </a:r>
            <a:endParaRPr sz="2400">
              <a:solidFill>
                <a:srgbClr val="666666"/>
              </a:solidFill>
              <a:latin typeface="Arial"/>
              <a:ea typeface="Arial"/>
              <a:cs typeface="Arial"/>
              <a:sym typeface="Arial"/>
            </a:endParaRPr>
          </a:p>
          <a:p>
            <a:pPr indent="-342900" lvl="1" marL="800100" rtl="0" algn="l">
              <a:spcBef>
                <a:spcPts val="0"/>
              </a:spcBef>
              <a:spcAft>
                <a:spcPts val="0"/>
              </a:spcAft>
              <a:buClr>
                <a:srgbClr val="666666"/>
              </a:buClr>
              <a:buSzPts val="2400"/>
              <a:buFont typeface="Courier New"/>
              <a:buChar char="o"/>
            </a:pPr>
            <a:r>
              <a:rPr lang="en-US" sz="2400">
                <a:solidFill>
                  <a:srgbClr val="666666"/>
                </a:solidFill>
                <a:latin typeface="Arial"/>
                <a:ea typeface="Arial"/>
                <a:cs typeface="Arial"/>
                <a:sym typeface="Arial"/>
              </a:rPr>
              <a:t>"Do you feel comfortable about your posture and positioning?"</a:t>
            </a:r>
            <a:endParaRPr sz="2400">
              <a:solidFill>
                <a:srgbClr val="666666"/>
              </a:solidFill>
              <a:latin typeface="Arial"/>
              <a:ea typeface="Arial"/>
              <a:cs typeface="Arial"/>
              <a:sym typeface="Arial"/>
            </a:endParaRPr>
          </a:p>
          <a:p>
            <a:pPr indent="-342900" lvl="1" marL="800100" rtl="0" algn="l">
              <a:spcBef>
                <a:spcPts val="0"/>
              </a:spcBef>
              <a:spcAft>
                <a:spcPts val="0"/>
              </a:spcAft>
              <a:buClr>
                <a:srgbClr val="666666"/>
              </a:buClr>
              <a:buSzPts val="2400"/>
              <a:buFont typeface="Courier New"/>
              <a:buChar char="o"/>
            </a:pPr>
            <a:r>
              <a:rPr lang="en-US" sz="2400">
                <a:solidFill>
                  <a:srgbClr val="666666"/>
                </a:solidFill>
                <a:latin typeface="Arial"/>
                <a:ea typeface="Arial"/>
                <a:cs typeface="Arial"/>
                <a:sym typeface="Arial"/>
              </a:rPr>
              <a:t>"Do you feel comfortable and confident having open and honest dialogue with your partner about sexual health and intimacy after injury?"</a:t>
            </a:r>
            <a:endParaRPr sz="2400">
              <a:solidFill>
                <a:srgbClr val="666666"/>
              </a:solidFill>
              <a:latin typeface="Arial"/>
              <a:ea typeface="Arial"/>
              <a:cs typeface="Arial"/>
              <a:sym typeface="Arial"/>
            </a:endParaRPr>
          </a:p>
          <a:p>
            <a:pPr indent="-342900" lvl="1" marL="800100" rtl="0" algn="l">
              <a:spcBef>
                <a:spcPts val="0"/>
              </a:spcBef>
              <a:spcAft>
                <a:spcPts val="0"/>
              </a:spcAft>
              <a:buClr>
                <a:srgbClr val="666666"/>
              </a:buClr>
              <a:buSzPts val="2400"/>
              <a:buFont typeface="Courier New"/>
              <a:buChar char="o"/>
            </a:pPr>
            <a:r>
              <a:rPr lang="en-US" sz="2400">
                <a:solidFill>
                  <a:srgbClr val="666666"/>
                </a:solidFill>
                <a:latin typeface="Arial"/>
                <a:ea typeface="Arial"/>
                <a:cs typeface="Arial"/>
                <a:sym typeface="Arial"/>
              </a:rPr>
              <a:t>"Is this something on your mind at all?"</a:t>
            </a:r>
            <a:endParaRPr sz="2400">
              <a:solidFill>
                <a:srgbClr val="666666"/>
              </a:solidFill>
              <a:latin typeface="Arial"/>
              <a:ea typeface="Arial"/>
              <a:cs typeface="Arial"/>
              <a:sym typeface="Arial"/>
            </a:endParaRPr>
          </a:p>
          <a:p>
            <a:pPr indent="-342900" lvl="1" marL="800100" rtl="0" algn="l">
              <a:spcBef>
                <a:spcPts val="0"/>
              </a:spcBef>
              <a:spcAft>
                <a:spcPts val="0"/>
              </a:spcAft>
              <a:buClr>
                <a:srgbClr val="666666"/>
              </a:buClr>
              <a:buSzPts val="2400"/>
              <a:buFont typeface="Courier New"/>
              <a:buChar char="o"/>
            </a:pPr>
            <a:r>
              <a:rPr lang="en-US" sz="2400">
                <a:solidFill>
                  <a:srgbClr val="666666"/>
                </a:solidFill>
                <a:latin typeface="Arial"/>
                <a:ea typeface="Arial"/>
                <a:cs typeface="Arial"/>
                <a:sym typeface="Arial"/>
              </a:rPr>
              <a:t>"Something tied closely to bowel and bladder function is sexuality. How informed do you feel on this topic and how your injury has impacted it?"</a:t>
            </a:r>
            <a:endParaRPr sz="2400">
              <a:solidFill>
                <a:srgbClr val="666666"/>
              </a:solidFill>
              <a:latin typeface="Arial"/>
              <a:ea typeface="Arial"/>
              <a:cs typeface="Arial"/>
              <a:sym typeface="Arial"/>
            </a:endParaRPr>
          </a:p>
          <a:p>
            <a:pPr indent="0" lvl="0" marL="0" rtl="0" algn="l">
              <a:spcBef>
                <a:spcPts val="0"/>
              </a:spcBef>
              <a:spcAft>
                <a:spcPts val="0"/>
              </a:spcAft>
              <a:buNone/>
            </a:pPr>
            <a:r>
              <a:t/>
            </a:r>
            <a:endParaRPr/>
          </a:p>
        </p:txBody>
      </p:sp>
      <p:sp>
        <p:nvSpPr>
          <p:cNvPr id="265" name="Google Shape;265;p1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0: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20: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71" name="Google Shape;271;p2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1: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21: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77" name="Google Shape;277;p2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2: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22: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84" name="Google Shape;284;p2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3:notes"/>
          <p:cNvSpPr/>
          <p:nvPr>
            <p:ph idx="2" type="sldImg"/>
          </p:nvPr>
        </p:nvSpPr>
        <p:spPr>
          <a:xfrm>
            <a:off x="760413" y="989013"/>
            <a:ext cx="3829050" cy="2154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23:notes"/>
          <p:cNvSpPr txBox="1"/>
          <p:nvPr>
            <p:ph idx="1" type="body"/>
          </p:nvPr>
        </p:nvSpPr>
        <p:spPr>
          <a:xfrm>
            <a:off x="701040" y="3143911"/>
            <a:ext cx="5608320" cy="4990439"/>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91" name="Google Shape;291;p2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0.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gi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10.gi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 Id="rId3" Type="http://schemas.openxmlformats.org/officeDocument/2006/relationships/image" Target="../media/image10.gi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gi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10.gi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10.gi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10.gi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10.gi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10.gi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0.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10.gi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 Id="rId3" Type="http://schemas.openxmlformats.org/officeDocument/2006/relationships/image" Target="../media/image10.gi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gif"/><Relationship Id="rId3" Type="http://schemas.openxmlformats.org/officeDocument/2006/relationships/image" Target="../media/image25.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gif"/><Relationship Id="rId3" Type="http://schemas.openxmlformats.org/officeDocument/2006/relationships/image" Target="../media/image33.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 Id="rId3" Type="http://schemas.openxmlformats.org/officeDocument/2006/relationships/image" Target="../media/image10.gi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gi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gi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gi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gi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type="blank">
  <p:cSld name="BLANK">
    <p:spTree>
      <p:nvGrpSpPr>
        <p:cNvPr id="15" name="Shape 15"/>
        <p:cNvGrpSpPr/>
        <p:nvPr/>
      </p:nvGrpSpPr>
      <p:grpSpPr>
        <a:xfrm>
          <a:off x="0" y="0"/>
          <a:ext cx="0" cy="0"/>
          <a:chOff x="0" y="0"/>
          <a:chExt cx="0" cy="0"/>
        </a:xfrm>
      </p:grpSpPr>
      <p:pic>
        <p:nvPicPr>
          <p:cNvPr id="16" name="Google Shape;16;p25"/>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17" name="Google Shape;17;p25"/>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44">
          <p15:clr>
            <a:srgbClr val="FBAE40"/>
          </p15:clr>
        </p15:guide>
        <p15:guide id="4" pos="1920">
          <p15:clr>
            <a:srgbClr val="FBAE40"/>
          </p15:clr>
        </p15:guide>
        <p15:guide id="5" pos="1272">
          <p15:clr>
            <a:srgbClr val="FBAE40"/>
          </p15:clr>
        </p15:guide>
        <p15:guide id="6" pos="624">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1">
    <p:spTree>
      <p:nvGrpSpPr>
        <p:cNvPr id="18" name="Shape 18"/>
        <p:cNvGrpSpPr/>
        <p:nvPr/>
      </p:nvGrpSpPr>
      <p:grpSpPr>
        <a:xfrm>
          <a:off x="0" y="0"/>
          <a:ext cx="0" cy="0"/>
          <a:chOff x="0" y="0"/>
          <a:chExt cx="0" cy="0"/>
        </a:xfrm>
      </p:grpSpPr>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Branded">
  <p:cSld name="Blank Branded">
    <p:spTree>
      <p:nvGrpSpPr>
        <p:cNvPr id="19" name="Shape 19"/>
        <p:cNvGrpSpPr/>
        <p:nvPr/>
      </p:nvGrpSpPr>
      <p:grpSpPr>
        <a:xfrm>
          <a:off x="0" y="0"/>
          <a:ext cx="0" cy="0"/>
          <a:chOff x="0" y="0"/>
          <a:chExt cx="0" cy="0"/>
        </a:xfrm>
      </p:grpSpPr>
      <p:pic>
        <p:nvPicPr>
          <p:cNvPr id="20" name="Google Shape;20;p27"/>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Branded 2">
  <p:cSld name="Blank Branded 2">
    <p:spTree>
      <p:nvGrpSpPr>
        <p:cNvPr id="21" name="Shape 21"/>
        <p:cNvGrpSpPr/>
        <p:nvPr/>
      </p:nvGrpSpPr>
      <p:grpSpPr>
        <a:xfrm>
          <a:off x="0" y="0"/>
          <a:ext cx="0" cy="0"/>
          <a:chOff x="0" y="0"/>
          <a:chExt cx="0" cy="0"/>
        </a:xfrm>
      </p:grpSpPr>
      <p:pic>
        <p:nvPicPr>
          <p:cNvPr id="22" name="Google Shape;22;p28"/>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23" name="Google Shape;23;p28"/>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24" name="Shape 24"/>
        <p:cNvGrpSpPr/>
        <p:nvPr/>
      </p:nvGrpSpPr>
      <p:grpSpPr>
        <a:xfrm>
          <a:off x="0" y="0"/>
          <a:ext cx="0" cy="0"/>
          <a:chOff x="0" y="0"/>
          <a:chExt cx="0" cy="0"/>
        </a:xfrm>
      </p:grpSpPr>
      <p:pic>
        <p:nvPicPr>
          <p:cNvPr id="25" name="Google Shape;25;p29"/>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26" name="Google Shape;26;p29"/>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216">
          <p15:clr>
            <a:srgbClr val="FBAE40"/>
          </p15:clr>
        </p15:guide>
        <p15:guide id="3" pos="2568">
          <p15:clr>
            <a:srgbClr val="FBAE40"/>
          </p15:clr>
        </p15:guide>
        <p15:guide id="4" pos="1920">
          <p15:clr>
            <a:srgbClr val="FBAE40"/>
          </p15:clr>
        </p15:guide>
        <p15:guide id="5" pos="1272">
          <p15:clr>
            <a:srgbClr val="FBAE40"/>
          </p15:clr>
        </p15:guide>
        <p15:guide id="6" pos="624">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7" name="Shape 27"/>
        <p:cNvGrpSpPr/>
        <p:nvPr/>
      </p:nvGrpSpPr>
      <p:grpSpPr>
        <a:xfrm>
          <a:off x="0" y="0"/>
          <a:ext cx="0" cy="0"/>
          <a:chOff x="0" y="0"/>
          <a:chExt cx="0" cy="0"/>
        </a:xfrm>
      </p:grpSpPr>
      <p:pic>
        <p:nvPicPr>
          <p:cNvPr id="28" name="Google Shape;28;p30"/>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29" name="Google Shape;29;p30"/>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624">
          <p15:clr>
            <a:srgbClr val="FBAE40"/>
          </p15:clr>
        </p15:guide>
        <p15:guide id="2" pos="1272">
          <p15:clr>
            <a:srgbClr val="FBAE40"/>
          </p15:clr>
        </p15:guide>
        <p15:guide id="3" pos="1920">
          <p15:clr>
            <a:srgbClr val="FBAE40"/>
          </p15:clr>
        </p15:guide>
        <p15:guide id="4" pos="2544">
          <p15:clr>
            <a:srgbClr val="FBAE40"/>
          </p15:clr>
        </p15:guide>
        <p15:guide id="5" pos="3216">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30" name="Shape 30"/>
        <p:cNvGrpSpPr/>
        <p:nvPr/>
      </p:nvGrpSpPr>
      <p:grpSpPr>
        <a:xfrm>
          <a:off x="0" y="0"/>
          <a:ext cx="0" cy="0"/>
          <a:chOff x="0" y="0"/>
          <a:chExt cx="0" cy="0"/>
        </a:xfrm>
      </p:grpSpPr>
      <p:pic>
        <p:nvPicPr>
          <p:cNvPr id="31" name="Google Shape;31;p31"/>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32" name="Google Shape;32;p31"/>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44">
          <p15:clr>
            <a:srgbClr val="FBAE40"/>
          </p15:clr>
        </p15:guide>
        <p15:guide id="5" pos="1272">
          <p15:clr>
            <a:srgbClr val="FBAE40"/>
          </p15:clr>
        </p15:guide>
        <p15:guide id="6" pos="648">
          <p15:clr>
            <a:srgbClr val="FBAE40"/>
          </p15:clr>
        </p15:guide>
        <p15:guide id="7" pos="4488">
          <p15:clr>
            <a:srgbClr val="FBAE40"/>
          </p15:clr>
        </p15:guide>
        <p15:guide id="8" pos="5136">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33" name="Shape 33"/>
        <p:cNvGrpSpPr/>
        <p:nvPr/>
      </p:nvGrpSpPr>
      <p:grpSpPr>
        <a:xfrm>
          <a:off x="0" y="0"/>
          <a:ext cx="0" cy="0"/>
          <a:chOff x="0" y="0"/>
          <a:chExt cx="0" cy="0"/>
        </a:xfrm>
      </p:grpSpPr>
      <p:pic>
        <p:nvPicPr>
          <p:cNvPr id="34" name="Google Shape;34;p32"/>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35" name="Google Shape;35;p32"/>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24">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36" name="Shape 36"/>
        <p:cNvGrpSpPr/>
        <p:nvPr/>
      </p:nvGrpSpPr>
      <p:grpSpPr>
        <a:xfrm>
          <a:off x="0" y="0"/>
          <a:ext cx="0" cy="0"/>
          <a:chOff x="0" y="0"/>
          <a:chExt cx="0" cy="0"/>
        </a:xfrm>
      </p:grpSpPr>
      <p:pic>
        <p:nvPicPr>
          <p:cNvPr id="37" name="Google Shape;37;p33"/>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38" name="Google Shape;38;p33"/>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39" name="Shape 39"/>
        <p:cNvGrpSpPr/>
        <p:nvPr/>
      </p:nvGrpSpPr>
      <p:grpSpPr>
        <a:xfrm>
          <a:off x="0" y="0"/>
          <a:ext cx="0" cy="0"/>
          <a:chOff x="0" y="0"/>
          <a:chExt cx="0" cy="0"/>
        </a:xfrm>
      </p:grpSpPr>
      <p:pic>
        <p:nvPicPr>
          <p:cNvPr id="40" name="Google Shape;40;p34"/>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41" name="Google Shape;41;p34"/>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42" name="Shape 42"/>
        <p:cNvGrpSpPr/>
        <p:nvPr/>
      </p:nvGrpSpPr>
      <p:grpSpPr>
        <a:xfrm>
          <a:off x="0" y="0"/>
          <a:ext cx="0" cy="0"/>
          <a:chOff x="0" y="0"/>
          <a:chExt cx="0" cy="0"/>
        </a:xfrm>
      </p:grpSpPr>
      <p:pic>
        <p:nvPicPr>
          <p:cNvPr id="43" name="Google Shape;43;p35"/>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44" name="Google Shape;44;p35"/>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45" name="Shape 45"/>
        <p:cNvGrpSpPr/>
        <p:nvPr/>
      </p:nvGrpSpPr>
      <p:grpSpPr>
        <a:xfrm>
          <a:off x="0" y="0"/>
          <a:ext cx="0" cy="0"/>
          <a:chOff x="0" y="0"/>
          <a:chExt cx="0" cy="0"/>
        </a:xfrm>
      </p:grpSpPr>
      <p:pic>
        <p:nvPicPr>
          <p:cNvPr id="46" name="Google Shape;46;p36"/>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47" name="Google Shape;47;p36"/>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24">
          <p15:clr>
            <a:srgbClr val="FBAE40"/>
          </p15:clr>
        </p15:guide>
        <p15:guide id="7" pos="4488">
          <p15:clr>
            <a:srgbClr val="FBAE40"/>
          </p15:clr>
        </p15:guide>
        <p15:guide id="8" pos="5112">
          <p15:clr>
            <a:srgbClr val="FBAE40"/>
          </p15:clr>
        </p15:guide>
        <p15:guide id="9" pos="5760">
          <p15:clr>
            <a:srgbClr val="FBAE40"/>
          </p15:clr>
        </p15:guide>
        <p15:guide id="10" pos="6408">
          <p15:clr>
            <a:srgbClr val="FBAE40"/>
          </p15:clr>
        </p15:guide>
        <p15:guide id="11" pos="703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48" name="Shape 48"/>
        <p:cNvGrpSpPr/>
        <p:nvPr/>
      </p:nvGrpSpPr>
      <p:grpSpPr>
        <a:xfrm>
          <a:off x="0" y="0"/>
          <a:ext cx="0" cy="0"/>
          <a:chOff x="0" y="0"/>
          <a:chExt cx="0" cy="0"/>
        </a:xfrm>
      </p:grpSpPr>
      <p:pic>
        <p:nvPicPr>
          <p:cNvPr id="49" name="Google Shape;49;p37"/>
          <p:cNvPicPr preferRelativeResize="0"/>
          <p:nvPr/>
        </p:nvPicPr>
        <p:blipFill rotWithShape="1">
          <a:blip r:embed="rId2">
            <a:alphaModFix/>
          </a:blip>
          <a:srcRect b="0" l="0" r="0" t="0"/>
          <a:stretch/>
        </p:blipFill>
        <p:spPr>
          <a:xfrm>
            <a:off x="0" y="0"/>
            <a:ext cx="12200562" cy="6862816"/>
          </a:xfrm>
          <a:prstGeom prst="rect">
            <a:avLst/>
          </a:prstGeom>
          <a:noFill/>
          <a:ln>
            <a:noFill/>
          </a:ln>
        </p:spPr>
      </p:pic>
      <p:pic>
        <p:nvPicPr>
          <p:cNvPr id="50" name="Google Shape;50;p37"/>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3840">
          <p15:clr>
            <a:srgbClr val="FBAE40"/>
          </p15:clr>
        </p15:guide>
        <p15:guide id="2" pos="3192">
          <p15:clr>
            <a:srgbClr val="FBAE40"/>
          </p15:clr>
        </p15:guide>
        <p15:guide id="3" pos="2568">
          <p15:clr>
            <a:srgbClr val="FBAE40"/>
          </p15:clr>
        </p15:guide>
        <p15:guide id="4" pos="1920">
          <p15:clr>
            <a:srgbClr val="FBAE40"/>
          </p15:clr>
        </p15:guide>
        <p15:guide id="5" pos="1272">
          <p15:clr>
            <a:srgbClr val="FBAE40"/>
          </p15:clr>
        </p15:guide>
        <p15:guide id="6" pos="648">
          <p15:clr>
            <a:srgbClr val="FBAE40"/>
          </p15:clr>
        </p15:guide>
        <p15:guide id="7" pos="4464">
          <p15:clr>
            <a:srgbClr val="FBAE40"/>
          </p15:clr>
        </p15:guide>
        <p15:guide id="8" pos="5136">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51" name="Shape 51"/>
        <p:cNvGrpSpPr/>
        <p:nvPr/>
      </p:nvGrpSpPr>
      <p:grpSpPr>
        <a:xfrm>
          <a:off x="0" y="0"/>
          <a:ext cx="0" cy="0"/>
          <a:chOff x="0" y="0"/>
          <a:chExt cx="0" cy="0"/>
        </a:xfrm>
      </p:grpSpPr>
      <p:pic>
        <p:nvPicPr>
          <p:cNvPr id="52" name="Google Shape;52;p38"/>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53" name="Google Shape;53;p38"/>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54" name="Shape 54"/>
        <p:cNvGrpSpPr/>
        <p:nvPr/>
      </p:nvGrpSpPr>
      <p:grpSpPr>
        <a:xfrm>
          <a:off x="0" y="0"/>
          <a:ext cx="0" cy="0"/>
          <a:chOff x="0" y="0"/>
          <a:chExt cx="0" cy="0"/>
        </a:xfrm>
      </p:grpSpPr>
      <p:pic>
        <p:nvPicPr>
          <p:cNvPr id="55" name="Google Shape;55;p39"/>
          <p:cNvPicPr preferRelativeResize="0"/>
          <p:nvPr/>
        </p:nvPicPr>
        <p:blipFill rotWithShape="1">
          <a:blip r:embed="rId2">
            <a:alphaModFix/>
          </a:blip>
          <a:srcRect b="0" l="0" r="0" t="0"/>
          <a:stretch/>
        </p:blipFill>
        <p:spPr>
          <a:xfrm>
            <a:off x="0" y="0"/>
            <a:ext cx="12192000" cy="6858000"/>
          </a:xfrm>
          <a:prstGeom prst="rect">
            <a:avLst/>
          </a:prstGeom>
          <a:noFill/>
          <a:ln>
            <a:noFill/>
          </a:ln>
        </p:spPr>
      </p:pic>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56" name="Shape 56"/>
        <p:cNvGrpSpPr/>
        <p:nvPr/>
      </p:nvGrpSpPr>
      <p:grpSpPr>
        <a:xfrm>
          <a:off x="0" y="0"/>
          <a:ext cx="0" cy="0"/>
          <a:chOff x="0" y="0"/>
          <a:chExt cx="0" cy="0"/>
        </a:xfrm>
      </p:grpSpPr>
      <p:pic>
        <p:nvPicPr>
          <p:cNvPr id="57" name="Google Shape;57;p40"/>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pic>
        <p:nvPicPr>
          <p:cNvPr id="58" name="Google Shape;58;p40"/>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59" name="Shape 59"/>
        <p:cNvGrpSpPr/>
        <p:nvPr/>
      </p:nvGrpSpPr>
      <p:grpSpPr>
        <a:xfrm>
          <a:off x="0" y="0"/>
          <a:ext cx="0" cy="0"/>
          <a:chOff x="0" y="0"/>
          <a:chExt cx="0" cy="0"/>
        </a:xfrm>
      </p:grpSpPr>
      <p:pic>
        <p:nvPicPr>
          <p:cNvPr id="60" name="Google Shape;60;p41"/>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pic>
        <p:nvPicPr>
          <p:cNvPr id="61" name="Google Shape;61;p41"/>
          <p:cNvPicPr preferRelativeResize="0"/>
          <p:nvPr/>
        </p:nvPicPr>
        <p:blipFill rotWithShape="1">
          <a:blip r:embed="rId3">
            <a:alphaModFix/>
          </a:blip>
          <a:srcRect b="0" l="0" r="0" t="0"/>
          <a:stretch/>
        </p:blipFill>
        <p:spPr>
          <a:xfrm>
            <a:off x="0" y="0"/>
            <a:ext cx="12200562" cy="6862816"/>
          </a:xfrm>
          <a:prstGeom prst="rect">
            <a:avLst/>
          </a:prstGeom>
          <a:noFill/>
          <a:ln>
            <a:noFill/>
          </a:ln>
        </p:spPr>
      </p:pic>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Blank">
  <p:cSld name="15_Blank">
    <p:spTree>
      <p:nvGrpSpPr>
        <p:cNvPr id="62" name="Shape 62"/>
        <p:cNvGrpSpPr/>
        <p:nvPr/>
      </p:nvGrpSpPr>
      <p:grpSpPr>
        <a:xfrm>
          <a:off x="0" y="0"/>
          <a:ext cx="0" cy="0"/>
          <a:chOff x="0" y="0"/>
          <a:chExt cx="0" cy="0"/>
        </a:xfrm>
      </p:grpSpPr>
      <p:pic>
        <p:nvPicPr>
          <p:cNvPr id="63" name="Google Shape;63;p42"/>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64" name="Google Shape;64;p42"/>
          <p:cNvPicPr preferRelativeResize="0"/>
          <p:nvPr/>
        </p:nvPicPr>
        <p:blipFill rotWithShape="1">
          <a:blip r:embed="rId3">
            <a:alphaModFix/>
          </a:blip>
          <a:srcRect b="0" l="0" r="0" t="0"/>
          <a:stretch/>
        </p:blipFill>
        <p:spPr>
          <a:xfrm>
            <a:off x="-1" y="6621517"/>
            <a:ext cx="12192001" cy="241299"/>
          </a:xfrm>
          <a:prstGeom prst="rect">
            <a:avLst/>
          </a:prstGeom>
          <a:noFill/>
          <a:ln>
            <a:noFill/>
          </a:ln>
        </p:spPr>
      </p:pic>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 left">
  <p:cSld name="1 Image - left">
    <p:bg>
      <p:bgPr>
        <a:solidFill>
          <a:schemeClr val="lt1"/>
        </a:solidFill>
      </p:bgPr>
    </p:bg>
    <p:spTree>
      <p:nvGrpSpPr>
        <p:cNvPr id="65" name="Shape 65"/>
        <p:cNvGrpSpPr/>
        <p:nvPr/>
      </p:nvGrpSpPr>
      <p:grpSpPr>
        <a:xfrm>
          <a:off x="0" y="0"/>
          <a:ext cx="0" cy="0"/>
          <a:chOff x="0" y="0"/>
          <a:chExt cx="0" cy="0"/>
        </a:xfrm>
      </p:grpSpPr>
      <p:pic>
        <p:nvPicPr>
          <p:cNvPr id="66" name="Google Shape;66;p43"/>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sp>
        <p:nvSpPr>
          <p:cNvPr id="67" name="Google Shape;67;p43"/>
          <p:cNvSpPr/>
          <p:nvPr>
            <p:ph idx="2" type="pic"/>
          </p:nvPr>
        </p:nvSpPr>
        <p:spPr>
          <a:xfrm>
            <a:off x="1028700" y="764143"/>
            <a:ext cx="4038600" cy="4552136"/>
          </a:xfrm>
          <a:prstGeom prst="rect">
            <a:avLst/>
          </a:prstGeom>
          <a:noFill/>
          <a:ln>
            <a:noFill/>
          </a:ln>
        </p:spPr>
      </p:sp>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 right">
  <p:cSld name="2 Images - right">
    <p:bg>
      <p:bgPr>
        <a:solidFill>
          <a:schemeClr val="lt1"/>
        </a:solidFill>
      </p:bgPr>
    </p:bg>
    <p:spTree>
      <p:nvGrpSpPr>
        <p:cNvPr id="68" name="Shape 68"/>
        <p:cNvGrpSpPr/>
        <p:nvPr/>
      </p:nvGrpSpPr>
      <p:grpSpPr>
        <a:xfrm>
          <a:off x="0" y="0"/>
          <a:ext cx="0" cy="0"/>
          <a:chOff x="0" y="0"/>
          <a:chExt cx="0" cy="0"/>
        </a:xfrm>
      </p:grpSpPr>
      <p:pic>
        <p:nvPicPr>
          <p:cNvPr id="69" name="Google Shape;69;p44"/>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sp>
        <p:nvSpPr>
          <p:cNvPr id="70" name="Google Shape;70;p44"/>
          <p:cNvSpPr/>
          <p:nvPr>
            <p:ph idx="2" type="pic"/>
          </p:nvPr>
        </p:nvSpPr>
        <p:spPr>
          <a:xfrm>
            <a:off x="8017564" y="764143"/>
            <a:ext cx="3145735" cy="1939300"/>
          </a:xfrm>
          <a:prstGeom prst="rect">
            <a:avLst/>
          </a:prstGeom>
          <a:noFill/>
          <a:ln>
            <a:noFill/>
          </a:ln>
        </p:spPr>
      </p:sp>
      <p:sp>
        <p:nvSpPr>
          <p:cNvPr id="71" name="Google Shape;71;p44"/>
          <p:cNvSpPr/>
          <p:nvPr>
            <p:ph idx="3" type="pic"/>
          </p:nvPr>
        </p:nvSpPr>
        <p:spPr>
          <a:xfrm>
            <a:off x="8017564" y="3626613"/>
            <a:ext cx="3145735" cy="1939300"/>
          </a:xfrm>
          <a:prstGeom prst="rect">
            <a:avLst/>
          </a:prstGeom>
          <a:noFill/>
          <a:ln>
            <a:noFill/>
          </a:ln>
        </p:spPr>
      </p:sp>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 top">
  <p:cSld name="3 Images - top">
    <p:bg>
      <p:bgPr>
        <a:solidFill>
          <a:schemeClr val="lt1"/>
        </a:solidFill>
      </p:bgPr>
    </p:bg>
    <p:spTree>
      <p:nvGrpSpPr>
        <p:cNvPr id="72" name="Shape 72"/>
        <p:cNvGrpSpPr/>
        <p:nvPr/>
      </p:nvGrpSpPr>
      <p:grpSpPr>
        <a:xfrm>
          <a:off x="0" y="0"/>
          <a:ext cx="0" cy="0"/>
          <a:chOff x="0" y="0"/>
          <a:chExt cx="0" cy="0"/>
        </a:xfrm>
      </p:grpSpPr>
      <p:pic>
        <p:nvPicPr>
          <p:cNvPr id="73" name="Google Shape;73;p45"/>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sp>
        <p:nvSpPr>
          <p:cNvPr id="74" name="Google Shape;74;p45"/>
          <p:cNvSpPr/>
          <p:nvPr>
            <p:ph idx="2" type="pic"/>
          </p:nvPr>
        </p:nvSpPr>
        <p:spPr>
          <a:xfrm>
            <a:off x="1028701" y="658125"/>
            <a:ext cx="3048000" cy="2191091"/>
          </a:xfrm>
          <a:prstGeom prst="rect">
            <a:avLst/>
          </a:prstGeom>
          <a:noFill/>
          <a:ln>
            <a:noFill/>
          </a:ln>
        </p:spPr>
      </p:sp>
      <p:sp>
        <p:nvSpPr>
          <p:cNvPr id="75" name="Google Shape;75;p45"/>
          <p:cNvSpPr/>
          <p:nvPr>
            <p:ph idx="3" type="pic"/>
          </p:nvPr>
        </p:nvSpPr>
        <p:spPr>
          <a:xfrm>
            <a:off x="4553779" y="658125"/>
            <a:ext cx="3048000" cy="2191091"/>
          </a:xfrm>
          <a:prstGeom prst="rect">
            <a:avLst/>
          </a:prstGeom>
          <a:noFill/>
          <a:ln>
            <a:noFill/>
          </a:ln>
        </p:spPr>
      </p:sp>
      <p:sp>
        <p:nvSpPr>
          <p:cNvPr id="76" name="Google Shape;76;p45"/>
          <p:cNvSpPr/>
          <p:nvPr>
            <p:ph idx="4" type="pic"/>
          </p:nvPr>
        </p:nvSpPr>
        <p:spPr>
          <a:xfrm>
            <a:off x="8052353" y="658125"/>
            <a:ext cx="3048000" cy="2191091"/>
          </a:xfrm>
          <a:prstGeom prst="rect">
            <a:avLst/>
          </a:prstGeom>
          <a:noFill/>
          <a:ln>
            <a:noFill/>
          </a:ln>
        </p:spPr>
      </p:sp>
    </p:spTree>
  </p:cSld>
  <p:clrMapOvr>
    <a:masterClrMapping/>
  </p:clrMapOvr>
  <p:extLst>
    <p:ext uri="{DCECCB84-F9BA-43D5-87BE-67443E8EF086}">
      <p15:sldGuideLst>
        <p15:guide id="1" pos="648">
          <p15:clr>
            <a:srgbClr val="FBAE40"/>
          </p15:clr>
        </p15:guide>
        <p15:guide id="2" pos="1272">
          <p15:clr>
            <a:srgbClr val="FBAE40"/>
          </p15:clr>
        </p15:guide>
        <p15:guide id="3" pos="1920">
          <p15:clr>
            <a:srgbClr val="FBAE40"/>
          </p15:clr>
        </p15:guide>
        <p15:guide id="4" pos="2568">
          <p15:clr>
            <a:srgbClr val="FBAE40"/>
          </p15:clr>
        </p15:guide>
        <p15:guide id="5" pos="3192">
          <p15:clr>
            <a:srgbClr val="FBAE40"/>
          </p15:clr>
        </p15:guide>
        <p15:guide id="6" pos="3840">
          <p15:clr>
            <a:srgbClr val="FBAE40"/>
          </p15:clr>
        </p15:guide>
        <p15:guide id="7" pos="4488">
          <p15:clr>
            <a:srgbClr val="FBAE40"/>
          </p15:clr>
        </p15:guide>
        <p15:guide id="8" pos="5112">
          <p15:clr>
            <a:srgbClr val="FBAE40"/>
          </p15:clr>
        </p15:guide>
        <p15:guide id="9" pos="5760">
          <p15:clr>
            <a:srgbClr val="FBAE40"/>
          </p15:clr>
        </p15:guide>
        <p15:guide id="10" pos="6384">
          <p15:clr>
            <a:srgbClr val="FBAE40"/>
          </p15:clr>
        </p15:guide>
        <p15:guide id="11" pos="703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4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0" name="Google Shape;80;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3" name="Shape 83"/>
        <p:cNvGrpSpPr/>
        <p:nvPr/>
      </p:nvGrpSpPr>
      <p:grpSpPr>
        <a:xfrm>
          <a:off x="0" y="0"/>
          <a:ext cx="0" cy="0"/>
          <a:chOff x="0" y="0"/>
          <a:chExt cx="0" cy="0"/>
        </a:xfrm>
      </p:grpSpPr>
      <p:sp>
        <p:nvSpPr>
          <p:cNvPr id="84" name="Google Shape;84;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4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9" name="Shape 89"/>
        <p:cNvGrpSpPr/>
        <p:nvPr/>
      </p:nvGrpSpPr>
      <p:grpSpPr>
        <a:xfrm>
          <a:off x="0" y="0"/>
          <a:ext cx="0" cy="0"/>
          <a:chOff x="0" y="0"/>
          <a:chExt cx="0" cy="0"/>
        </a:xfrm>
      </p:grpSpPr>
      <p:sp>
        <p:nvSpPr>
          <p:cNvPr id="90" name="Google Shape;90;p4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4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2" name="Google Shape;92;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5" name="Shape 95"/>
        <p:cNvGrpSpPr/>
        <p:nvPr/>
      </p:nvGrpSpPr>
      <p:grpSpPr>
        <a:xfrm>
          <a:off x="0" y="0"/>
          <a:ext cx="0" cy="0"/>
          <a:chOff x="0" y="0"/>
          <a:chExt cx="0" cy="0"/>
        </a:xfrm>
      </p:grpSpPr>
      <p:sp>
        <p:nvSpPr>
          <p:cNvPr id="96" name="Google Shape;96;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4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2" name="Shape 102"/>
        <p:cNvGrpSpPr/>
        <p:nvPr/>
      </p:nvGrpSpPr>
      <p:grpSpPr>
        <a:xfrm>
          <a:off x="0" y="0"/>
          <a:ext cx="0" cy="0"/>
          <a:chOff x="0" y="0"/>
          <a:chExt cx="0" cy="0"/>
        </a:xfrm>
      </p:grpSpPr>
      <p:sp>
        <p:nvSpPr>
          <p:cNvPr id="103" name="Google Shape;103;p5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5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5" name="Google Shape;105;p5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5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 name="Google Shape;107;p5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08" name="Google Shape;108;p50"/>
          <p:cNvPicPr preferRelativeResize="0"/>
          <p:nvPr/>
        </p:nvPicPr>
        <p:blipFill rotWithShape="1">
          <a:blip r:embed="rId2">
            <a:alphaModFix/>
          </a:blip>
          <a:srcRect b="0" l="0" r="0" t="0"/>
          <a:stretch/>
        </p:blipFill>
        <p:spPr>
          <a:xfrm>
            <a:off x="-1" y="6621517"/>
            <a:ext cx="12192001" cy="24129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9" name="Shape 109"/>
        <p:cNvGrpSpPr/>
        <p:nvPr/>
      </p:nvGrpSpPr>
      <p:grpSpPr>
        <a:xfrm>
          <a:off x="0" y="0"/>
          <a:ext cx="0" cy="0"/>
          <a:chOff x="0" y="0"/>
          <a:chExt cx="0" cy="0"/>
        </a:xfrm>
      </p:grpSpPr>
      <p:sp>
        <p:nvSpPr>
          <p:cNvPr id="110" name="Google Shape;110;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4" name="Shape 114"/>
        <p:cNvGrpSpPr/>
        <p:nvPr/>
      </p:nvGrpSpPr>
      <p:grpSpPr>
        <a:xfrm>
          <a:off x="0" y="0"/>
          <a:ext cx="0" cy="0"/>
          <a:chOff x="0" y="0"/>
          <a:chExt cx="0" cy="0"/>
        </a:xfrm>
      </p:grpSpPr>
      <p:sp>
        <p:nvSpPr>
          <p:cNvPr id="115" name="Google Shape;115;p5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5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7" name="Google Shape;117;p5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8" name="Google Shape;118;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1" name="Shape 121"/>
        <p:cNvGrpSpPr/>
        <p:nvPr/>
      </p:nvGrpSpPr>
      <p:grpSpPr>
        <a:xfrm>
          <a:off x="0" y="0"/>
          <a:ext cx="0" cy="0"/>
          <a:chOff x="0" y="0"/>
          <a:chExt cx="0" cy="0"/>
        </a:xfrm>
      </p:grpSpPr>
      <p:sp>
        <p:nvSpPr>
          <p:cNvPr id="122" name="Google Shape;122;p5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53"/>
          <p:cNvSpPr/>
          <p:nvPr>
            <p:ph idx="2" type="pic"/>
          </p:nvPr>
        </p:nvSpPr>
        <p:spPr>
          <a:xfrm>
            <a:off x="5183188" y="987425"/>
            <a:ext cx="6172200" cy="4873625"/>
          </a:xfrm>
          <a:prstGeom prst="rect">
            <a:avLst/>
          </a:prstGeom>
          <a:noFill/>
          <a:ln>
            <a:noFill/>
          </a:ln>
        </p:spPr>
      </p:sp>
      <p:sp>
        <p:nvSpPr>
          <p:cNvPr id="124" name="Google Shape;124;p5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5" name="Google Shape;125;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0.png"/><Relationship Id="rId4" Type="http://schemas.openxmlformats.org/officeDocument/2006/relationships/image" Target="../media/image2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drive.google.com/file/d/1gRBjyeNAjOpPlS2_cg_bDQPP9gJUAQ5r/view" TargetMode="External"/><Relationship Id="rId4" Type="http://schemas.openxmlformats.org/officeDocument/2006/relationships/image" Target="../media/image2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drive.google.com/file/d/1jFEsiAMoZeKfdz-PTthMCWBn4wNMNTST/view" TargetMode="Externa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www.sexualitysci.org/" TargetMode="External"/><Relationship Id="rId4" Type="http://schemas.openxmlformats.org/officeDocument/2006/relationships/hyperlink" Target="http://www.sexualitysci.org/"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0.png"/><Relationship Id="rId4" Type="http://schemas.openxmlformats.org/officeDocument/2006/relationships/image" Target="../media/image30.jpg"/><Relationship Id="rId5" Type="http://schemas.openxmlformats.org/officeDocument/2006/relationships/image" Target="../media/image3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g3d066ada1ef_0_9" title="Session Sponsor - QLI.png"/>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1"/>
          <p:cNvPicPr preferRelativeResize="0"/>
          <p:nvPr/>
        </p:nvPicPr>
        <p:blipFill rotWithShape="1">
          <a:blip r:embed="rId3">
            <a:alphaModFix/>
          </a:blip>
          <a:srcRect b="0" l="0" r="0" t="0"/>
          <a:stretch/>
        </p:blipFill>
        <p:spPr>
          <a:xfrm>
            <a:off x="1090865" y="5753680"/>
            <a:ext cx="1638699" cy="556778"/>
          </a:xfrm>
          <a:prstGeom prst="rect">
            <a:avLst/>
          </a:prstGeom>
          <a:noFill/>
          <a:ln>
            <a:noFill/>
          </a:ln>
        </p:spPr>
      </p:pic>
      <p:sp>
        <p:nvSpPr>
          <p:cNvPr id="140" name="Google Shape;140;p1"/>
          <p:cNvSpPr txBox="1"/>
          <p:nvPr/>
        </p:nvSpPr>
        <p:spPr>
          <a:xfrm>
            <a:off x="3220453" y="5895369"/>
            <a:ext cx="3440684"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999999"/>
              </a:buClr>
              <a:buSzPts val="1600"/>
              <a:buFont typeface="Arial"/>
              <a:buNone/>
            </a:pPr>
            <a:r>
              <a:rPr b="0" i="0" lang="en-US" sz="1600" u="none" cap="none" strike="noStrike">
                <a:solidFill>
                  <a:srgbClr val="999999"/>
                </a:solidFill>
                <a:latin typeface="Arial"/>
                <a:ea typeface="Arial"/>
                <a:cs typeface="Arial"/>
                <a:sym typeface="Arial"/>
              </a:rPr>
              <a:t>QLIomaha.com            @QLIrehab</a:t>
            </a:r>
            <a:endParaRPr b="0" i="0" sz="1600" u="none" cap="none" strike="noStrike">
              <a:solidFill>
                <a:srgbClr val="999999"/>
              </a:solidFill>
              <a:latin typeface="Arial"/>
              <a:ea typeface="Arial"/>
              <a:cs typeface="Arial"/>
              <a:sym typeface="Arial"/>
            </a:endParaRPr>
          </a:p>
        </p:txBody>
      </p:sp>
      <p:sp>
        <p:nvSpPr>
          <p:cNvPr id="141" name="Google Shape;141;p1"/>
          <p:cNvSpPr txBox="1"/>
          <p:nvPr/>
        </p:nvSpPr>
        <p:spPr>
          <a:xfrm>
            <a:off x="1110918" y="1048929"/>
            <a:ext cx="5803641" cy="240065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4300"/>
              <a:buFont typeface="Palatino Linotype"/>
              <a:buNone/>
            </a:pPr>
            <a:r>
              <a:rPr b="1" i="0" lang="en-US" sz="4300" u="none" cap="none" strike="noStrike">
                <a:solidFill>
                  <a:srgbClr val="7F7F7F"/>
                </a:solidFill>
                <a:latin typeface="Palatino Linotype"/>
                <a:ea typeface="Palatino Linotype"/>
                <a:cs typeface="Palatino Linotype"/>
                <a:sym typeface="Palatino Linotype"/>
              </a:rPr>
              <a:t>Sexual Health: </a:t>
            </a:r>
            <a:endParaRPr/>
          </a:p>
          <a:p>
            <a:pPr indent="0" lvl="0" marL="0" marR="0" rtl="0" algn="l">
              <a:lnSpc>
                <a:spcPct val="100000"/>
              </a:lnSpc>
              <a:spcBef>
                <a:spcPts val="0"/>
              </a:spcBef>
              <a:spcAft>
                <a:spcPts val="0"/>
              </a:spcAft>
              <a:buClr>
                <a:schemeClr val="dk1"/>
              </a:buClr>
              <a:buSzPts val="4300"/>
              <a:buFont typeface="Calibri"/>
              <a:buNone/>
            </a:pPr>
            <a:r>
              <a:t/>
            </a:r>
            <a:endParaRPr b="1" i="0" sz="4300" u="none" cap="none" strike="noStrike">
              <a:solidFill>
                <a:srgbClr val="7F7F7F"/>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rgbClr val="7F7F7F"/>
              </a:buClr>
              <a:buSzPts val="3200"/>
              <a:buFont typeface="Palatino Linotype"/>
              <a:buNone/>
            </a:pPr>
            <a:r>
              <a:rPr b="0" i="0" lang="en-US" sz="3200" u="none" cap="none" strike="noStrike">
                <a:solidFill>
                  <a:srgbClr val="7F7F7F"/>
                </a:solidFill>
                <a:latin typeface="Palatino Linotype"/>
                <a:ea typeface="Palatino Linotype"/>
                <a:cs typeface="Palatino Linotype"/>
                <a:sym typeface="Palatino Linotype"/>
              </a:rPr>
              <a:t>Let’s Talk About Sex…No Really, Let’s Talk About It.</a:t>
            </a:r>
            <a:endParaRPr b="0" i="0" sz="1800" u="none" cap="none" strike="noStrike">
              <a:solidFill>
                <a:srgbClr val="7F7F7F"/>
              </a:solidFill>
              <a:latin typeface="Calibri"/>
              <a:ea typeface="Calibri"/>
              <a:cs typeface="Calibri"/>
              <a:sym typeface="Calibri"/>
            </a:endParaRPr>
          </a:p>
        </p:txBody>
      </p:sp>
      <p:pic>
        <p:nvPicPr>
          <p:cNvPr id="142" name="Google Shape;142;p1"/>
          <p:cNvPicPr preferRelativeResize="0"/>
          <p:nvPr/>
        </p:nvPicPr>
        <p:blipFill rotWithShape="1">
          <a:blip r:embed="rId4">
            <a:alphaModFix/>
          </a:blip>
          <a:srcRect b="0" l="0" r="0" t="0"/>
          <a:stretch/>
        </p:blipFill>
        <p:spPr>
          <a:xfrm>
            <a:off x="7621116" y="0"/>
            <a:ext cx="4570884" cy="67660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descr="A picture containing sky, outdoor, shore, highway&#10;&#10;Description automatically generated" id="148" name="Google Shape;148;p2"/>
          <p:cNvPicPr preferRelativeResize="0"/>
          <p:nvPr/>
        </p:nvPicPr>
        <p:blipFill rotWithShape="1">
          <a:blip r:embed="rId3">
            <a:alphaModFix/>
          </a:blip>
          <a:srcRect b="0" l="0" r="0" t="0"/>
          <a:stretch/>
        </p:blipFill>
        <p:spPr>
          <a:xfrm>
            <a:off x="1" y="-1958196"/>
            <a:ext cx="12192000" cy="9144000"/>
          </a:xfrm>
          <a:prstGeom prst="rect">
            <a:avLst/>
          </a:prstGeom>
          <a:noFill/>
          <a:ln>
            <a:noFill/>
          </a:ln>
        </p:spPr>
      </p:pic>
      <p:sp>
        <p:nvSpPr>
          <p:cNvPr id="149" name="Google Shape;149;p2"/>
          <p:cNvSpPr/>
          <p:nvPr/>
        </p:nvSpPr>
        <p:spPr>
          <a:xfrm>
            <a:off x="0" y="-518160"/>
            <a:ext cx="4825042" cy="7376160"/>
          </a:xfrm>
          <a:prstGeom prst="rect">
            <a:avLst/>
          </a:prstGeom>
          <a:solidFill>
            <a:srgbClr val="FCB816">
              <a:alpha val="85098"/>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0" name="Google Shape;150;p2"/>
          <p:cNvSpPr txBox="1"/>
          <p:nvPr/>
        </p:nvSpPr>
        <p:spPr>
          <a:xfrm>
            <a:off x="336431" y="1047579"/>
            <a:ext cx="4373593" cy="4762842"/>
          </a:xfrm>
          <a:prstGeom prst="rect">
            <a:avLst/>
          </a:prstGeom>
          <a:noFill/>
          <a:ln>
            <a:noFill/>
          </a:ln>
        </p:spPr>
        <p:txBody>
          <a:bodyPr anchorCtr="0" anchor="t" bIns="45700" lIns="91425" spcFirstLastPara="1" rIns="91425" wrap="square" tIns="45700">
            <a:spAutoFit/>
          </a:bodyPr>
          <a:lstStyle/>
          <a:p>
            <a:pPr indent="0" lvl="0" marL="0" marR="0" rtl="0" algn="l">
              <a:lnSpc>
                <a:spcPct val="67000"/>
              </a:lnSpc>
              <a:spcBef>
                <a:spcPts val="0"/>
              </a:spcBef>
              <a:spcAft>
                <a:spcPts val="0"/>
              </a:spcAft>
              <a:buNone/>
            </a:pPr>
            <a:r>
              <a:rPr b="1" i="0" lang="en-US" sz="4000" u="none" cap="none" strike="noStrike">
                <a:solidFill>
                  <a:schemeClr val="lt1"/>
                </a:solidFill>
                <a:latin typeface="Palatino Linotype"/>
                <a:ea typeface="Palatino Linotype"/>
                <a:cs typeface="Palatino Linotype"/>
                <a:sym typeface="Palatino Linotype"/>
              </a:rPr>
              <a:t>QLI</a:t>
            </a:r>
            <a:endParaRPr/>
          </a:p>
          <a:p>
            <a:pPr indent="0" lvl="0" marL="0" marR="0" rtl="0" algn="l">
              <a:lnSpc>
                <a:spcPct val="95714"/>
              </a:lnSpc>
              <a:spcBef>
                <a:spcPts val="1800"/>
              </a:spcBef>
              <a:spcAft>
                <a:spcPts val="0"/>
              </a:spcAft>
              <a:buNone/>
            </a:pPr>
            <a:r>
              <a:rPr b="0" i="0" lang="en-US" sz="2800" u="none" cap="none" strike="noStrike">
                <a:solidFill>
                  <a:schemeClr val="lt1"/>
                </a:solidFill>
                <a:latin typeface="Arial"/>
                <a:ea typeface="Arial"/>
                <a:cs typeface="Arial"/>
                <a:sym typeface="Arial"/>
              </a:rPr>
              <a:t>Omaha, NE</a:t>
            </a:r>
            <a:endParaRPr/>
          </a:p>
          <a:p>
            <a:pPr indent="0" lvl="0" marL="0" marR="0" rtl="0" algn="l">
              <a:spcBef>
                <a:spcPts val="1200"/>
              </a:spcBef>
              <a:spcAft>
                <a:spcPts val="0"/>
              </a:spcAft>
              <a:buNone/>
            </a:pPr>
            <a:r>
              <a:rPr b="0" i="0" lang="en-US" sz="2400" u="none" cap="none" strike="noStrike">
                <a:solidFill>
                  <a:schemeClr val="lt1"/>
                </a:solidFill>
                <a:latin typeface="Arial"/>
                <a:ea typeface="Arial"/>
                <a:cs typeface="Arial"/>
                <a:sym typeface="Arial"/>
              </a:rPr>
              <a:t>Post Acute Rehabilitation and Outpatient Telerehabilitation</a:t>
            </a:r>
            <a:endParaRPr/>
          </a:p>
          <a:p>
            <a:pPr indent="0" lvl="0" marL="0" marR="0" rtl="0" algn="l">
              <a:spcBef>
                <a:spcPts val="300"/>
              </a:spcBef>
              <a:spcAft>
                <a:spcPts val="0"/>
              </a:spcAft>
              <a:buNone/>
            </a:pPr>
            <a:r>
              <a:t/>
            </a:r>
            <a:endParaRPr b="0" i="0" sz="2400" u="none" cap="none" strike="noStrike">
              <a:solidFill>
                <a:schemeClr val="lt1"/>
              </a:solidFill>
              <a:latin typeface="Arial"/>
              <a:ea typeface="Arial"/>
              <a:cs typeface="Arial"/>
              <a:sym typeface="Arial"/>
            </a:endParaRPr>
          </a:p>
          <a:p>
            <a:pPr indent="-194310" lvl="0" marL="194310" marR="0" rtl="0" algn="l">
              <a:spcBef>
                <a:spcPts val="300"/>
              </a:spcBef>
              <a:spcAft>
                <a:spcPts val="0"/>
              </a:spcAft>
              <a:buClr>
                <a:schemeClr val="lt1"/>
              </a:buClr>
              <a:buSzPts val="2400"/>
              <a:buFont typeface="Noto Sans Symbols"/>
              <a:buChar char="▪"/>
            </a:pPr>
            <a:r>
              <a:rPr b="0" i="0" lang="en-US" sz="2400" u="none" cap="none" strike="noStrike">
                <a:solidFill>
                  <a:schemeClr val="lt1"/>
                </a:solidFill>
                <a:latin typeface="Arial"/>
                <a:ea typeface="Arial"/>
                <a:cs typeface="Arial"/>
                <a:sym typeface="Arial"/>
              </a:rPr>
              <a:t>Traumatic Brain Injury</a:t>
            </a:r>
            <a:endParaRPr/>
          </a:p>
          <a:p>
            <a:pPr indent="-194310" lvl="0" marL="194310" marR="0" rtl="0" algn="l">
              <a:spcBef>
                <a:spcPts val="300"/>
              </a:spcBef>
              <a:spcAft>
                <a:spcPts val="0"/>
              </a:spcAft>
              <a:buClr>
                <a:schemeClr val="lt1"/>
              </a:buClr>
              <a:buSzPts val="2400"/>
              <a:buFont typeface="Noto Sans Symbols"/>
              <a:buChar char="▪"/>
            </a:pPr>
            <a:r>
              <a:rPr b="0" i="0" lang="en-US" sz="2400" u="none" cap="none" strike="noStrike">
                <a:solidFill>
                  <a:schemeClr val="lt1"/>
                </a:solidFill>
                <a:latin typeface="Arial"/>
                <a:ea typeface="Arial"/>
                <a:cs typeface="Arial"/>
                <a:sym typeface="Arial"/>
              </a:rPr>
              <a:t>Spinal Cord Injury</a:t>
            </a:r>
            <a:endParaRPr/>
          </a:p>
          <a:p>
            <a:pPr indent="-194310" lvl="0" marL="194310" marR="0" rtl="0" algn="l">
              <a:spcBef>
                <a:spcPts val="300"/>
              </a:spcBef>
              <a:spcAft>
                <a:spcPts val="0"/>
              </a:spcAft>
              <a:buClr>
                <a:schemeClr val="lt1"/>
              </a:buClr>
              <a:buSzPts val="2400"/>
              <a:buFont typeface="Noto Sans Symbols"/>
              <a:buChar char="▪"/>
            </a:pPr>
            <a:r>
              <a:rPr b="0" i="0" lang="en-US" sz="2400" u="none" cap="none" strike="noStrike">
                <a:solidFill>
                  <a:schemeClr val="lt1"/>
                </a:solidFill>
                <a:latin typeface="Arial"/>
                <a:ea typeface="Arial"/>
                <a:cs typeface="Arial"/>
                <a:sym typeface="Arial"/>
              </a:rPr>
              <a:t>Chronic Pain</a:t>
            </a:r>
            <a:endParaRPr/>
          </a:p>
          <a:p>
            <a:pPr indent="-194310" lvl="0" marL="194310" marR="0" rtl="0" algn="l">
              <a:spcBef>
                <a:spcPts val="300"/>
              </a:spcBef>
              <a:spcAft>
                <a:spcPts val="0"/>
              </a:spcAft>
              <a:buClr>
                <a:schemeClr val="lt1"/>
              </a:buClr>
              <a:buSzPts val="2400"/>
              <a:buFont typeface="Noto Sans Symbols"/>
              <a:buChar char="▪"/>
            </a:pPr>
            <a:r>
              <a:rPr b="0" i="0" lang="en-US" sz="2400" u="none" cap="none" strike="noStrike">
                <a:solidFill>
                  <a:schemeClr val="lt1"/>
                </a:solidFill>
                <a:latin typeface="Arial"/>
                <a:ea typeface="Arial"/>
                <a:cs typeface="Arial"/>
                <a:sym typeface="Arial"/>
              </a:rPr>
              <a:t>Limb Loss</a:t>
            </a:r>
            <a:endParaRPr/>
          </a:p>
          <a:p>
            <a:pPr indent="-194310" lvl="0" marL="194310" marR="0" rtl="0" algn="l">
              <a:spcBef>
                <a:spcPts val="300"/>
              </a:spcBef>
              <a:spcAft>
                <a:spcPts val="0"/>
              </a:spcAft>
              <a:buClr>
                <a:schemeClr val="lt1"/>
              </a:buClr>
              <a:buSzPts val="2400"/>
              <a:buFont typeface="Noto Sans Symbols"/>
              <a:buChar char="▪"/>
            </a:pPr>
            <a:r>
              <a:rPr b="0" i="0" lang="en-US" sz="2400" u="none" cap="none" strike="noStrike">
                <a:solidFill>
                  <a:schemeClr val="lt1"/>
                </a:solidFill>
                <a:latin typeface="Arial"/>
                <a:ea typeface="Arial"/>
                <a:cs typeface="Arial"/>
                <a:sym typeface="Arial"/>
              </a:rPr>
              <a:t>Stroke</a:t>
            </a:r>
            <a:endParaRPr/>
          </a:p>
          <a:p>
            <a:pPr indent="-41910" lvl="0" marL="194310" marR="0" rtl="0" algn="l">
              <a:spcBef>
                <a:spcPts val="300"/>
              </a:spcBef>
              <a:spcAft>
                <a:spcPts val="0"/>
              </a:spcAft>
              <a:buClr>
                <a:srgbClr val="1E5A6F"/>
              </a:buClr>
              <a:buSzPts val="2400"/>
              <a:buFont typeface="Noto Sans Symbols"/>
              <a:buNone/>
            </a:pPr>
            <a:r>
              <a:t/>
            </a:r>
            <a:endParaRPr b="0" i="0" sz="2400" u="none" cap="none" strike="noStrike">
              <a:solidFill>
                <a:srgbClr val="666666"/>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
          <p:cNvSpPr txBox="1"/>
          <p:nvPr/>
        </p:nvSpPr>
        <p:spPr>
          <a:xfrm>
            <a:off x="1540959" y="1482313"/>
            <a:ext cx="10069794" cy="3893374"/>
          </a:xfrm>
          <a:prstGeom prst="rect">
            <a:avLst/>
          </a:prstGeom>
          <a:noFill/>
          <a:ln>
            <a:noFill/>
          </a:ln>
        </p:spPr>
        <p:txBody>
          <a:bodyPr anchorCtr="0" anchor="t" bIns="45700" lIns="91425" spcFirstLastPara="1" rIns="91425" wrap="square" tIns="45700">
            <a:spAutoFit/>
          </a:bodyPr>
          <a:lstStyle/>
          <a:p>
            <a:pPr indent="0" lvl="0" marL="0" marR="0" rtl="0" algn="l">
              <a:lnSpc>
                <a:spcPct val="55833"/>
              </a:lnSpc>
              <a:spcBef>
                <a:spcPts val="0"/>
              </a:spcBef>
              <a:spcAft>
                <a:spcPts val="0"/>
              </a:spcAft>
              <a:buNone/>
            </a:pPr>
            <a:r>
              <a:rPr b="1" i="0" lang="en-US" sz="4800" u="none" cap="none" strike="noStrike">
                <a:solidFill>
                  <a:srgbClr val="7F7F7F"/>
                </a:solidFill>
                <a:latin typeface="Palatino Linotype"/>
                <a:ea typeface="Palatino Linotype"/>
                <a:cs typeface="Palatino Linotype"/>
                <a:sym typeface="Palatino Linotype"/>
              </a:rPr>
              <a:t>Objectives</a:t>
            </a:r>
            <a:endParaRPr/>
          </a:p>
          <a:p>
            <a:pPr indent="0" lvl="0" marL="0" marR="0" rtl="0" algn="l">
              <a:spcBef>
                <a:spcPts val="1800"/>
              </a:spcBef>
              <a:spcAft>
                <a:spcPts val="0"/>
              </a:spcAft>
              <a:buNone/>
            </a:pPr>
            <a:r>
              <a:t/>
            </a:r>
            <a:endParaRPr b="0" i="0" sz="2400" u="none" cap="none" strike="noStrike">
              <a:solidFill>
                <a:srgbClr val="7F7F7F"/>
              </a:solidFill>
              <a:latin typeface="Arial"/>
              <a:ea typeface="Arial"/>
              <a:cs typeface="Arial"/>
              <a:sym typeface="Arial"/>
            </a:endParaRPr>
          </a:p>
          <a:p>
            <a:pPr indent="-194310" lvl="0" marL="194310" marR="0" rtl="0" algn="l">
              <a:spcBef>
                <a:spcPts val="300"/>
              </a:spcBef>
              <a:spcAft>
                <a:spcPts val="0"/>
              </a:spcAft>
              <a:buClr>
                <a:srgbClr val="1E5A6F"/>
              </a:buClr>
              <a:buSzPts val="2400"/>
              <a:buFont typeface="Noto Sans Symbols"/>
              <a:buChar char="▪"/>
            </a:pPr>
            <a:r>
              <a:rPr b="0" i="0" lang="en-US" sz="2400" u="none" cap="none" strike="noStrike">
                <a:solidFill>
                  <a:srgbClr val="7F7F7F"/>
                </a:solidFill>
                <a:latin typeface="Arial"/>
                <a:ea typeface="Arial"/>
                <a:cs typeface="Arial"/>
                <a:sym typeface="Arial"/>
              </a:rPr>
              <a:t>Increase motivation and competence in addressing sexual health </a:t>
            </a:r>
            <a:endParaRPr/>
          </a:p>
          <a:p>
            <a:pPr indent="-194310" lvl="0" marL="194310" marR="0" rtl="0" algn="l">
              <a:spcBef>
                <a:spcPts val="300"/>
              </a:spcBef>
              <a:spcAft>
                <a:spcPts val="0"/>
              </a:spcAft>
              <a:buClr>
                <a:srgbClr val="1E5A6F"/>
              </a:buClr>
              <a:buSzPts val="2400"/>
              <a:buFont typeface="Noto Sans Symbols"/>
              <a:buChar char="▪"/>
            </a:pPr>
            <a:r>
              <a:rPr b="0" i="0" lang="en-US" sz="2400" u="none" cap="none" strike="noStrike">
                <a:solidFill>
                  <a:srgbClr val="7F7F7F"/>
                </a:solidFill>
                <a:latin typeface="Arial"/>
                <a:ea typeface="Arial"/>
                <a:cs typeface="Arial"/>
                <a:sym typeface="Arial"/>
              </a:rPr>
              <a:t>Identify and acknowledge potential biases</a:t>
            </a:r>
            <a:endParaRPr/>
          </a:p>
          <a:p>
            <a:pPr indent="-194310" lvl="0" marL="194310" marR="0" rtl="0" algn="l">
              <a:spcBef>
                <a:spcPts val="300"/>
              </a:spcBef>
              <a:spcAft>
                <a:spcPts val="0"/>
              </a:spcAft>
              <a:buClr>
                <a:srgbClr val="1E5A6F"/>
              </a:buClr>
              <a:buSzPts val="2400"/>
              <a:buFont typeface="Noto Sans Symbols"/>
              <a:buChar char="▪"/>
            </a:pPr>
            <a:r>
              <a:rPr b="0" i="0" lang="en-US" sz="2400" u="none" cap="none" strike="noStrike">
                <a:solidFill>
                  <a:srgbClr val="7F7F7F"/>
                </a:solidFill>
                <a:latin typeface="Arial"/>
                <a:ea typeface="Arial"/>
                <a:cs typeface="Arial"/>
                <a:sym typeface="Arial"/>
              </a:rPr>
              <a:t>Destigmatize myths surrounding sexual health</a:t>
            </a:r>
            <a:endParaRPr/>
          </a:p>
          <a:p>
            <a:pPr indent="-194310" lvl="0" marL="194310" marR="0" rtl="0" algn="l">
              <a:spcBef>
                <a:spcPts val="300"/>
              </a:spcBef>
              <a:spcAft>
                <a:spcPts val="0"/>
              </a:spcAft>
              <a:buClr>
                <a:srgbClr val="1E5A6F"/>
              </a:buClr>
              <a:buSzPts val="2400"/>
              <a:buFont typeface="Noto Sans Symbols"/>
              <a:buChar char="▪"/>
            </a:pPr>
            <a:r>
              <a:rPr b="0" i="0" lang="en-US" sz="2400" u="none" cap="none" strike="noStrike">
                <a:solidFill>
                  <a:srgbClr val="7F7F7F"/>
                </a:solidFill>
                <a:latin typeface="Arial"/>
                <a:ea typeface="Arial"/>
                <a:cs typeface="Arial"/>
                <a:sym typeface="Arial"/>
              </a:rPr>
              <a:t>Review models that promote sexual health</a:t>
            </a:r>
            <a:endParaRPr/>
          </a:p>
          <a:p>
            <a:pPr indent="-194310" lvl="0" marL="194310" marR="0" rtl="0" algn="l">
              <a:spcBef>
                <a:spcPts val="300"/>
              </a:spcBef>
              <a:spcAft>
                <a:spcPts val="0"/>
              </a:spcAft>
              <a:buClr>
                <a:srgbClr val="1E5A6F"/>
              </a:buClr>
              <a:buSzPts val="2400"/>
              <a:buFont typeface="Noto Sans Symbols"/>
              <a:buChar char="▪"/>
            </a:pPr>
            <a:r>
              <a:rPr b="0" i="0" lang="en-US" sz="2400" u="none" cap="none" strike="noStrike">
                <a:solidFill>
                  <a:srgbClr val="7F7F7F"/>
                </a:solidFill>
                <a:latin typeface="Arial"/>
                <a:ea typeface="Arial"/>
                <a:cs typeface="Arial"/>
                <a:sym typeface="Arial"/>
              </a:rPr>
              <a:t>Increase comfort of the entire support system</a:t>
            </a:r>
            <a:endParaRPr/>
          </a:p>
          <a:p>
            <a:pPr indent="-194310" lvl="0" marL="194310" marR="0" rtl="0" algn="l">
              <a:spcBef>
                <a:spcPts val="300"/>
              </a:spcBef>
              <a:spcAft>
                <a:spcPts val="0"/>
              </a:spcAft>
              <a:buClr>
                <a:srgbClr val="1E5A6F"/>
              </a:buClr>
              <a:buSzPts val="2400"/>
              <a:buFont typeface="Noto Sans Symbols"/>
              <a:buChar char="▪"/>
            </a:pPr>
            <a:r>
              <a:rPr b="0" i="0" lang="en-US" sz="2400" u="none" cap="none" strike="noStrike">
                <a:solidFill>
                  <a:srgbClr val="7F7F7F"/>
                </a:solidFill>
                <a:latin typeface="Arial"/>
                <a:ea typeface="Arial"/>
                <a:cs typeface="Arial"/>
                <a:sym typeface="Arial"/>
              </a:rPr>
              <a:t>Increase familiarity with relevant resources</a:t>
            </a:r>
            <a:endParaRPr/>
          </a:p>
          <a:p>
            <a:pPr indent="-41910" lvl="0" marL="194310" marR="0" rtl="0" algn="l">
              <a:spcBef>
                <a:spcPts val="300"/>
              </a:spcBef>
              <a:spcAft>
                <a:spcPts val="0"/>
              </a:spcAft>
              <a:buClr>
                <a:srgbClr val="1E5A6F"/>
              </a:buClr>
              <a:buSzPts val="2400"/>
              <a:buFont typeface="Noto Sans Symbols"/>
              <a:buNone/>
            </a:pPr>
            <a:r>
              <a:t/>
            </a:r>
            <a:endParaRPr b="0" i="0" sz="2400" u="none" cap="none" strike="noStrike">
              <a:solidFill>
                <a:srgbClr val="666666"/>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descr="Family Life in the 1920s | LoveToKnow" id="162" name="Google Shape;162;p4"/>
          <p:cNvPicPr preferRelativeResize="0"/>
          <p:nvPr/>
        </p:nvPicPr>
        <p:blipFill rotWithShape="1">
          <a:blip r:embed="rId3">
            <a:alphaModFix/>
          </a:blip>
          <a:srcRect b="0" l="0" r="0" t="0"/>
          <a:stretch/>
        </p:blipFill>
        <p:spPr>
          <a:xfrm>
            <a:off x="342143" y="346366"/>
            <a:ext cx="5852160" cy="5824736"/>
          </a:xfrm>
          <a:prstGeom prst="rect">
            <a:avLst/>
          </a:prstGeom>
          <a:noFill/>
          <a:ln>
            <a:noFill/>
          </a:ln>
        </p:spPr>
      </p:pic>
      <p:sp>
        <p:nvSpPr>
          <p:cNvPr id="163" name="Google Shape;163;p4"/>
          <p:cNvSpPr txBox="1"/>
          <p:nvPr/>
        </p:nvSpPr>
        <p:spPr>
          <a:xfrm>
            <a:off x="6567984" y="1405717"/>
            <a:ext cx="5069542"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7F7F7F"/>
                </a:solidFill>
                <a:latin typeface="Palatino Linotype"/>
                <a:ea typeface="Palatino Linotype"/>
                <a:cs typeface="Palatino Linotype"/>
                <a:sym typeface="Palatino Linotype"/>
              </a:rPr>
              <a:t>Normal</a:t>
            </a:r>
            <a:r>
              <a:rPr b="0" i="0" lang="en-US" sz="2800" u="none" cap="none" strike="noStrike">
                <a:solidFill>
                  <a:srgbClr val="7F7F7F"/>
                </a:solidFill>
                <a:latin typeface="Palatino Linotype"/>
                <a:ea typeface="Palatino Linotype"/>
                <a:cs typeface="Palatino Linotype"/>
                <a:sym typeface="Palatino Linotype"/>
              </a:rPr>
              <a:t> Sexual Intercourse</a:t>
            </a:r>
            <a:endParaRPr/>
          </a:p>
          <a:p>
            <a:pPr indent="0" lvl="0" marL="0" marR="0" rtl="0" algn="l">
              <a:spcBef>
                <a:spcPts val="0"/>
              </a:spcBef>
              <a:spcAft>
                <a:spcPts val="0"/>
              </a:spcAft>
              <a:buNone/>
            </a:pPr>
            <a:r>
              <a:rPr lang="en-US" sz="2800">
                <a:solidFill>
                  <a:srgbClr val="7F7F7F"/>
                </a:solidFill>
                <a:latin typeface="Palatino Linotype"/>
                <a:ea typeface="Palatino Linotype"/>
                <a:cs typeface="Palatino Linotype"/>
                <a:sym typeface="Palatino Linotype"/>
              </a:rPr>
              <a:t>1926</a:t>
            </a:r>
            <a:endParaRPr/>
          </a:p>
          <a:p>
            <a:pPr indent="0" lvl="0" marL="0" marR="0" rtl="0" algn="l">
              <a:spcBef>
                <a:spcPts val="0"/>
              </a:spcBef>
              <a:spcAft>
                <a:spcPts val="0"/>
              </a:spcAft>
              <a:buNone/>
            </a:pPr>
            <a:r>
              <a:t/>
            </a:r>
            <a:endParaRPr sz="2400">
              <a:solidFill>
                <a:srgbClr val="7F7F7F"/>
              </a:solidFill>
              <a:latin typeface="Palatino Linotype"/>
              <a:ea typeface="Palatino Linotype"/>
              <a:cs typeface="Palatino Linotype"/>
              <a:sym typeface="Palatino Linotype"/>
            </a:endParaRPr>
          </a:p>
          <a:p>
            <a:pPr indent="-342900" lvl="0" marL="342900" marR="0" rtl="0" algn="l">
              <a:spcBef>
                <a:spcPts val="0"/>
              </a:spcBef>
              <a:spcAft>
                <a:spcPts val="0"/>
              </a:spcAft>
              <a:buClr>
                <a:srgbClr val="7F7F7F"/>
              </a:buClr>
              <a:buSzPts val="2400"/>
              <a:buFont typeface="Arial"/>
              <a:buChar char="•"/>
            </a:pPr>
            <a:r>
              <a:rPr lang="en-US" sz="2400">
                <a:solidFill>
                  <a:srgbClr val="7F7F7F"/>
                </a:solidFill>
                <a:latin typeface="Palatino Linotype"/>
                <a:ea typeface="Palatino Linotype"/>
                <a:cs typeface="Palatino Linotype"/>
                <a:sym typeface="Palatino Linotype"/>
              </a:rPr>
              <a:t>2 sexually mature people of opposite sexes</a:t>
            </a:r>
            <a:endParaRPr/>
          </a:p>
          <a:p>
            <a:pPr indent="-342900" lvl="0" marL="342900" marR="0" rtl="0" algn="l">
              <a:spcBef>
                <a:spcPts val="0"/>
              </a:spcBef>
              <a:spcAft>
                <a:spcPts val="0"/>
              </a:spcAft>
              <a:buClr>
                <a:srgbClr val="7F7F7F"/>
              </a:buClr>
              <a:buSzPts val="2400"/>
              <a:buFont typeface="Arial"/>
              <a:buChar char="•"/>
            </a:pPr>
            <a:r>
              <a:rPr lang="en-US" sz="2400">
                <a:solidFill>
                  <a:srgbClr val="7F7F7F"/>
                </a:solidFill>
                <a:latin typeface="Palatino Linotype"/>
                <a:ea typeface="Palatino Linotype"/>
                <a:cs typeface="Palatino Linotype"/>
                <a:sym typeface="Palatino Linotype"/>
              </a:rPr>
              <a:t>Voluptuous sensations</a:t>
            </a:r>
            <a:endParaRPr/>
          </a:p>
          <a:p>
            <a:pPr indent="-342900" lvl="0" marL="342900" marR="0" rtl="0" algn="l">
              <a:spcBef>
                <a:spcPts val="0"/>
              </a:spcBef>
              <a:spcAft>
                <a:spcPts val="0"/>
              </a:spcAft>
              <a:buClr>
                <a:srgbClr val="7F7F7F"/>
              </a:buClr>
              <a:buSzPts val="2400"/>
              <a:buFont typeface="Arial"/>
              <a:buChar char="•"/>
            </a:pPr>
            <a:r>
              <a:rPr lang="en-US" sz="2400">
                <a:solidFill>
                  <a:srgbClr val="7F7F7F"/>
                </a:solidFill>
                <a:latin typeface="Palatino Linotype"/>
                <a:ea typeface="Palatino Linotype"/>
                <a:cs typeface="Palatino Linotype"/>
                <a:sym typeface="Palatino Linotype"/>
              </a:rPr>
              <a:t>Ejaculation of semen into vagina</a:t>
            </a:r>
            <a:endParaRPr/>
          </a:p>
          <a:p>
            <a:pPr indent="-342900" lvl="0" marL="342900" marR="0" rtl="0" algn="l">
              <a:spcBef>
                <a:spcPts val="0"/>
              </a:spcBef>
              <a:spcAft>
                <a:spcPts val="0"/>
              </a:spcAft>
              <a:buClr>
                <a:srgbClr val="7F7F7F"/>
              </a:buClr>
              <a:buSzPts val="2400"/>
              <a:buFont typeface="Arial"/>
              <a:buChar char="•"/>
            </a:pPr>
            <a:r>
              <a:rPr lang="en-US" sz="2400">
                <a:solidFill>
                  <a:srgbClr val="7F7F7F"/>
                </a:solidFill>
                <a:latin typeface="Palatino Linotype"/>
                <a:ea typeface="Palatino Linotype"/>
                <a:cs typeface="Palatino Linotype"/>
                <a:sym typeface="Palatino Linotype"/>
              </a:rPr>
              <a:t>Nearly simultaneous orgasm of both</a:t>
            </a:r>
            <a:endParaRPr/>
          </a:p>
        </p:txBody>
      </p:sp>
      <p:sp>
        <p:nvSpPr>
          <p:cNvPr id="164" name="Google Shape;164;p4"/>
          <p:cNvSpPr txBox="1"/>
          <p:nvPr/>
        </p:nvSpPr>
        <p:spPr>
          <a:xfrm>
            <a:off x="6710976" y="5226092"/>
            <a:ext cx="512332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7F7F7F"/>
                </a:solidFill>
                <a:latin typeface="Palatino Linotype"/>
                <a:ea typeface="Palatino Linotype"/>
                <a:cs typeface="Palatino Linotype"/>
                <a:sym typeface="Palatino Linotype"/>
              </a:rPr>
              <a:t>Th. H. Van de Velde, M.D. Ideal Marriage It’s Physiology and Technique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3">
                                            <p:txEl>
                                              <p:pRg end="0" st="0"/>
                                            </p:txEl>
                                          </p:spTgt>
                                        </p:tgtEl>
                                        <p:attrNameLst>
                                          <p:attrName>style.visibility</p:attrName>
                                        </p:attrNameLst>
                                      </p:cBhvr>
                                      <p:to>
                                        <p:strVal val="visible"/>
                                      </p:to>
                                    </p:set>
                                    <p:anim calcmode="lin" valueType="num">
                                      <p:cBhvr additive="base">
                                        <p:cTn dur="500"/>
                                        <p:tgtEl>
                                          <p:spTgt spid="16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3">
                                            <p:txEl>
                                              <p:pRg end="1" st="1"/>
                                            </p:txEl>
                                          </p:spTgt>
                                        </p:tgtEl>
                                        <p:attrNameLst>
                                          <p:attrName>style.visibility</p:attrName>
                                        </p:attrNameLst>
                                      </p:cBhvr>
                                      <p:to>
                                        <p:strVal val="visible"/>
                                      </p:to>
                                    </p:set>
                                    <p:anim calcmode="lin" valueType="num">
                                      <p:cBhvr additive="base">
                                        <p:cTn dur="500"/>
                                        <p:tgtEl>
                                          <p:spTgt spid="16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3">
                                            <p:txEl>
                                              <p:pRg end="2" st="2"/>
                                            </p:txEl>
                                          </p:spTgt>
                                        </p:tgtEl>
                                        <p:attrNameLst>
                                          <p:attrName>style.visibility</p:attrName>
                                        </p:attrNameLst>
                                      </p:cBhvr>
                                      <p:to>
                                        <p:strVal val="visible"/>
                                      </p:to>
                                    </p:set>
                                    <p:anim calcmode="lin" valueType="num">
                                      <p:cBhvr additive="base">
                                        <p:cTn dur="500"/>
                                        <p:tgtEl>
                                          <p:spTgt spid="16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3">
                                            <p:txEl>
                                              <p:pRg end="3" st="3"/>
                                            </p:txEl>
                                          </p:spTgt>
                                        </p:tgtEl>
                                        <p:attrNameLst>
                                          <p:attrName>style.visibility</p:attrName>
                                        </p:attrNameLst>
                                      </p:cBhvr>
                                      <p:to>
                                        <p:strVal val="visible"/>
                                      </p:to>
                                    </p:set>
                                    <p:anim calcmode="lin" valueType="num">
                                      <p:cBhvr additive="base">
                                        <p:cTn dur="500"/>
                                        <p:tgtEl>
                                          <p:spTgt spid="163">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3">
                                            <p:txEl>
                                              <p:pRg end="4" st="4"/>
                                            </p:txEl>
                                          </p:spTgt>
                                        </p:tgtEl>
                                        <p:attrNameLst>
                                          <p:attrName>style.visibility</p:attrName>
                                        </p:attrNameLst>
                                      </p:cBhvr>
                                      <p:to>
                                        <p:strVal val="visible"/>
                                      </p:to>
                                    </p:set>
                                    <p:anim calcmode="lin" valueType="num">
                                      <p:cBhvr additive="base">
                                        <p:cTn dur="500"/>
                                        <p:tgtEl>
                                          <p:spTgt spid="163">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3">
                                            <p:txEl>
                                              <p:pRg end="5" st="5"/>
                                            </p:txEl>
                                          </p:spTgt>
                                        </p:tgtEl>
                                        <p:attrNameLst>
                                          <p:attrName>style.visibility</p:attrName>
                                        </p:attrNameLst>
                                      </p:cBhvr>
                                      <p:to>
                                        <p:strVal val="visible"/>
                                      </p:to>
                                    </p:set>
                                    <p:anim calcmode="lin" valueType="num">
                                      <p:cBhvr additive="base">
                                        <p:cTn dur="500"/>
                                        <p:tgtEl>
                                          <p:spTgt spid="163">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63">
                                            <p:txEl>
                                              <p:pRg end="6" st="6"/>
                                            </p:txEl>
                                          </p:spTgt>
                                        </p:tgtEl>
                                        <p:attrNameLst>
                                          <p:attrName>style.visibility</p:attrName>
                                        </p:attrNameLst>
                                      </p:cBhvr>
                                      <p:to>
                                        <p:strVal val="visible"/>
                                      </p:to>
                                    </p:set>
                                    <p:anim calcmode="lin" valueType="num">
                                      <p:cBhvr additive="base">
                                        <p:cTn dur="500"/>
                                        <p:tgtEl>
                                          <p:spTgt spid="163">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alpha val="69019"/>
          </a:schemeClr>
        </a:solidFill>
      </p:bgPr>
    </p:bg>
    <p:spTree>
      <p:nvGrpSpPr>
        <p:cNvPr id="169" name="Shape 169"/>
        <p:cNvGrpSpPr/>
        <p:nvPr/>
      </p:nvGrpSpPr>
      <p:grpSpPr>
        <a:xfrm>
          <a:off x="0" y="0"/>
          <a:ext cx="0" cy="0"/>
          <a:chOff x="0" y="0"/>
          <a:chExt cx="0" cy="0"/>
        </a:xfrm>
      </p:grpSpPr>
      <p:pic>
        <p:nvPicPr>
          <p:cNvPr descr="Dancing In The Rain Images – Browse 12,687 Stock Photos ..." id="170" name="Google Shape;170;p5"/>
          <p:cNvPicPr preferRelativeResize="0"/>
          <p:nvPr/>
        </p:nvPicPr>
        <p:blipFill rotWithShape="1">
          <a:blip r:embed="rId3">
            <a:alphaModFix/>
          </a:blip>
          <a:srcRect b="0" l="0" r="0" t="0"/>
          <a:stretch/>
        </p:blipFill>
        <p:spPr>
          <a:xfrm>
            <a:off x="5159188" y="2971800"/>
            <a:ext cx="6858000" cy="3429001"/>
          </a:xfrm>
          <a:prstGeom prst="rect">
            <a:avLst/>
          </a:prstGeom>
          <a:noFill/>
          <a:ln>
            <a:noFill/>
          </a:ln>
        </p:spPr>
      </p:pic>
      <p:sp>
        <p:nvSpPr>
          <p:cNvPr id="171" name="Google Shape;171;p5"/>
          <p:cNvSpPr/>
          <p:nvPr/>
        </p:nvSpPr>
        <p:spPr>
          <a:xfrm>
            <a:off x="443753" y="178308"/>
            <a:ext cx="7140388" cy="59708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600">
                <a:solidFill>
                  <a:schemeClr val="accent4"/>
                </a:solidFill>
                <a:latin typeface="Corben"/>
                <a:ea typeface="Corben"/>
                <a:cs typeface="Corben"/>
                <a:sym typeface="Corben"/>
              </a:rPr>
              <a:t>“</a:t>
            </a:r>
            <a:endParaRPr/>
          </a:p>
          <a:p>
            <a:pPr indent="0" lvl="0" marL="0" marR="0" rtl="0" algn="l">
              <a:spcBef>
                <a:spcPts val="0"/>
              </a:spcBef>
              <a:spcAft>
                <a:spcPts val="0"/>
              </a:spcAft>
              <a:buNone/>
            </a:pPr>
            <a:r>
              <a:rPr lang="en-US" sz="3200">
                <a:solidFill>
                  <a:srgbClr val="7F7F7F"/>
                </a:solidFill>
                <a:latin typeface="Palatino Linotype"/>
                <a:ea typeface="Palatino Linotype"/>
                <a:cs typeface="Palatino Linotype"/>
                <a:sym typeface="Palatino Linotype"/>
              </a:rPr>
              <a:t>Sexual health is a state of physical, emotional, mental and social well-being related to sexuality; it is not merely the absence of disease, dysfunction or infirmity.</a:t>
            </a:r>
            <a:endParaRPr/>
          </a:p>
          <a:p>
            <a:pPr indent="0" lvl="0" marL="0" marR="0" rtl="0" algn="l">
              <a:spcBef>
                <a:spcPts val="0"/>
              </a:spcBef>
              <a:spcAft>
                <a:spcPts val="0"/>
              </a:spcAft>
              <a:buNone/>
            </a:pPr>
            <a:r>
              <a:t/>
            </a:r>
            <a:endParaRPr sz="1800">
              <a:solidFill>
                <a:srgbClr val="7F7F7F"/>
              </a:solidFill>
              <a:latin typeface="Arial"/>
              <a:ea typeface="Arial"/>
              <a:cs typeface="Arial"/>
              <a:sym typeface="Arial"/>
            </a:endParaRPr>
          </a:p>
          <a:p>
            <a:pPr indent="0" lvl="0" marL="0" marR="0" rtl="0" algn="l">
              <a:spcBef>
                <a:spcPts val="0"/>
              </a:spcBef>
              <a:spcAft>
                <a:spcPts val="0"/>
              </a:spcAft>
              <a:buNone/>
            </a:pPr>
            <a:r>
              <a:rPr lang="en-US" sz="1800">
                <a:solidFill>
                  <a:srgbClr val="7F7F7F"/>
                </a:solidFill>
                <a:latin typeface="Arial"/>
                <a:ea typeface="Arial"/>
                <a:cs typeface="Arial"/>
                <a:sym typeface="Arial"/>
              </a:rPr>
              <a:t>World Health Organization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descr="The food's rude and crude in hilarious 'Sausage Party' - Chicago Sun-Times" id="177" name="Google Shape;177;p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78" name="Google Shape;178;p6"/>
          <p:cNvSpPr/>
          <p:nvPr/>
        </p:nvSpPr>
        <p:spPr>
          <a:xfrm>
            <a:off x="-118730" y="0"/>
            <a:ext cx="12429460" cy="6858000"/>
          </a:xfrm>
          <a:prstGeom prst="rect">
            <a:avLst/>
          </a:prstGeom>
          <a:solidFill>
            <a:srgbClr val="1E5A6F">
              <a:alpha val="74901"/>
            </a:srgbClr>
          </a:solidFill>
          <a:ln cap="flat" cmpd="sng" w="12700">
            <a:solidFill>
              <a:srgbClr val="1E5A6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9" name="Google Shape;179;p6"/>
          <p:cNvSpPr/>
          <p:nvPr/>
        </p:nvSpPr>
        <p:spPr>
          <a:xfrm>
            <a:off x="259080" y="2309216"/>
            <a:ext cx="11673839" cy="284353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4800">
                <a:solidFill>
                  <a:srgbClr val="FCB816"/>
                </a:solidFill>
                <a:latin typeface="Palatino Linotype"/>
                <a:ea typeface="Palatino Linotype"/>
                <a:cs typeface="Palatino Linotype"/>
                <a:sym typeface="Palatino Linotype"/>
              </a:rPr>
              <a:t>Why SHOULD we talk about sex within the context of recovery and rehab?</a:t>
            </a:r>
            <a:endParaRPr/>
          </a:p>
          <a:p>
            <a:pPr indent="0" lvl="0" marL="0" marR="0" rtl="0" algn="ctr">
              <a:lnSpc>
                <a:spcPct val="150000"/>
              </a:lnSpc>
              <a:spcBef>
                <a:spcPts val="300"/>
              </a:spcBef>
              <a:spcAft>
                <a:spcPts val="0"/>
              </a:spcAft>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g3d066ada1ef_0_14" title="Mean Girls Video.mp4">
            <a:hlinkClick r:id="rId3"/>
          </p:cNvPr>
          <p:cNvPicPr preferRelativeResize="0"/>
          <p:nvPr/>
        </p:nvPicPr>
        <p:blipFill>
          <a:blip r:embed="rId4">
            <a:alphaModFix/>
          </a:blip>
          <a:stretch>
            <a:fillRect/>
          </a:stretch>
        </p:blipFill>
        <p:spPr>
          <a:xfrm>
            <a:off x="1652950" y="929775"/>
            <a:ext cx="8886101" cy="4998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1000"/>
                                        <p:tgtEl>
                                          <p:spTgt spid="1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8"/>
          <p:cNvSpPr txBox="1"/>
          <p:nvPr/>
        </p:nvSpPr>
        <p:spPr>
          <a:xfrm>
            <a:off x="863600" y="1545761"/>
            <a:ext cx="10464800" cy="415498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rgbClr val="7F7F7F"/>
                </a:solidFill>
                <a:latin typeface="Palatino Linotype"/>
                <a:ea typeface="Palatino Linotype"/>
                <a:cs typeface="Palatino Linotype"/>
                <a:sym typeface="Palatino Linotype"/>
              </a:rPr>
              <a:t>Recognizing the Challenges </a:t>
            </a:r>
            <a:endParaRPr/>
          </a:p>
          <a:p>
            <a:pPr indent="0" lvl="0" marL="0" marR="0" rtl="0" algn="ctr">
              <a:spcBef>
                <a:spcPts val="0"/>
              </a:spcBef>
              <a:spcAft>
                <a:spcPts val="0"/>
              </a:spcAft>
              <a:buNone/>
            </a:pPr>
            <a:r>
              <a:t/>
            </a:r>
            <a:endParaRPr b="1" sz="3600">
              <a:solidFill>
                <a:srgbClr val="7F7F7F"/>
              </a:solidFill>
              <a:latin typeface="Palatino Linotype"/>
              <a:ea typeface="Palatino Linotype"/>
              <a:cs typeface="Palatino Linotype"/>
              <a:sym typeface="Palatino Linotype"/>
            </a:endParaRPr>
          </a:p>
          <a:p>
            <a:pPr indent="-571500" lvl="0" marL="571500" marR="0" rtl="0" algn="ctr">
              <a:spcBef>
                <a:spcPts val="0"/>
              </a:spcBef>
              <a:spcAft>
                <a:spcPts val="0"/>
              </a:spcAft>
              <a:buClr>
                <a:srgbClr val="7F7F7F"/>
              </a:buClr>
              <a:buSzPts val="3600"/>
              <a:buFont typeface="Arial"/>
              <a:buChar char="•"/>
            </a:pPr>
            <a:r>
              <a:rPr lang="en-US" sz="3600">
                <a:solidFill>
                  <a:srgbClr val="7F7F7F"/>
                </a:solidFill>
                <a:latin typeface="Palatino Linotype"/>
                <a:ea typeface="Palatino Linotype"/>
                <a:cs typeface="Palatino Linotype"/>
                <a:sym typeface="Palatino Linotype"/>
              </a:rPr>
              <a:t>Personal/Societal Factors</a:t>
            </a:r>
            <a:endParaRPr/>
          </a:p>
          <a:p>
            <a:pPr indent="-571500" lvl="0" marL="571500" marR="0" rtl="0" algn="ctr">
              <a:spcBef>
                <a:spcPts val="0"/>
              </a:spcBef>
              <a:spcAft>
                <a:spcPts val="0"/>
              </a:spcAft>
              <a:buClr>
                <a:srgbClr val="7F7F7F"/>
              </a:buClr>
              <a:buSzPts val="3600"/>
              <a:buFont typeface="Arial"/>
              <a:buChar char="•"/>
            </a:pPr>
            <a:r>
              <a:rPr lang="en-US" sz="3600">
                <a:solidFill>
                  <a:srgbClr val="7F7F7F"/>
                </a:solidFill>
                <a:latin typeface="Palatino Linotype"/>
                <a:ea typeface="Palatino Linotype"/>
                <a:cs typeface="Palatino Linotype"/>
                <a:sym typeface="Palatino Linotype"/>
              </a:rPr>
              <a:t>Professional Interferences</a:t>
            </a:r>
            <a:endParaRPr/>
          </a:p>
          <a:p>
            <a:pPr indent="-571500" lvl="0" marL="571500" marR="0" rtl="0" algn="ctr">
              <a:spcBef>
                <a:spcPts val="0"/>
              </a:spcBef>
              <a:spcAft>
                <a:spcPts val="0"/>
              </a:spcAft>
              <a:buClr>
                <a:srgbClr val="7F7F7F"/>
              </a:buClr>
              <a:buSzPts val="3600"/>
              <a:buFont typeface="Arial"/>
              <a:buChar char="•"/>
            </a:pPr>
            <a:r>
              <a:rPr lang="en-US" sz="3600">
                <a:solidFill>
                  <a:srgbClr val="7F7F7F"/>
                </a:solidFill>
                <a:latin typeface="Palatino Linotype"/>
                <a:ea typeface="Palatino Linotype"/>
                <a:cs typeface="Palatino Linotype"/>
                <a:sym typeface="Palatino Linotype"/>
              </a:rPr>
              <a:t>Cognitive Interferences </a:t>
            </a:r>
            <a:endParaRPr/>
          </a:p>
          <a:p>
            <a:pPr indent="0" lvl="0" marL="0" marR="0" rtl="0" algn="ctr">
              <a:spcBef>
                <a:spcPts val="0"/>
              </a:spcBef>
              <a:spcAft>
                <a:spcPts val="0"/>
              </a:spcAft>
              <a:buNone/>
            </a:pPr>
            <a:r>
              <a:t/>
            </a:r>
            <a:endParaRPr b="1" sz="3600">
              <a:solidFill>
                <a:srgbClr val="7F7F7F"/>
              </a:solidFill>
              <a:latin typeface="Palatino Linotype"/>
              <a:ea typeface="Palatino Linotype"/>
              <a:cs typeface="Palatino Linotype"/>
              <a:sym typeface="Palatino Linotype"/>
            </a:endParaRPr>
          </a:p>
          <a:p>
            <a:pPr indent="0" lvl="0" marL="0" marR="0" rtl="0" algn="ctr">
              <a:spcBef>
                <a:spcPts val="0"/>
              </a:spcBef>
              <a:spcAft>
                <a:spcPts val="0"/>
              </a:spcAft>
              <a:buNone/>
            </a:pPr>
            <a:r>
              <a:t/>
            </a:r>
            <a:endParaRPr sz="3600">
              <a:solidFill>
                <a:srgbClr val="7F7F7F"/>
              </a:solidFill>
              <a:latin typeface="Palatino Linotype"/>
              <a:ea typeface="Palatino Linotype"/>
              <a:cs typeface="Palatino Linotype"/>
              <a:sym typeface="Palatino Linotype"/>
            </a:endParaRPr>
          </a:p>
        </p:txBody>
      </p:sp>
      <p:sp>
        <p:nvSpPr>
          <p:cNvPr id="192" name="Google Shape;192;p8"/>
          <p:cNvSpPr txBox="1"/>
          <p:nvPr/>
        </p:nvSpPr>
        <p:spPr>
          <a:xfrm>
            <a:off x="7948749" y="4397839"/>
            <a:ext cx="3494314" cy="914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descr="A person and person sitting in a chair&#10;&#10;AI-generated content may be incorrect." id="198" name="Google Shape;198;p9"/>
          <p:cNvPicPr preferRelativeResize="0"/>
          <p:nvPr/>
        </p:nvPicPr>
        <p:blipFill rotWithShape="1">
          <a:blip r:embed="rId3">
            <a:alphaModFix/>
          </a:blip>
          <a:srcRect b="210" l="0" r="140" t="420"/>
          <a:stretch/>
        </p:blipFill>
        <p:spPr>
          <a:xfrm>
            <a:off x="6096000" y="2655323"/>
            <a:ext cx="5447210" cy="3668420"/>
          </a:xfrm>
          <a:prstGeom prst="rect">
            <a:avLst/>
          </a:prstGeom>
          <a:noFill/>
          <a:ln>
            <a:noFill/>
          </a:ln>
        </p:spPr>
      </p:pic>
      <p:sp>
        <p:nvSpPr>
          <p:cNvPr id="199" name="Google Shape;199;p9"/>
          <p:cNvSpPr/>
          <p:nvPr/>
        </p:nvSpPr>
        <p:spPr>
          <a:xfrm>
            <a:off x="259080" y="1019813"/>
            <a:ext cx="11673839" cy="173554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sz="4800">
                <a:solidFill>
                  <a:srgbClr val="7F7F7F"/>
                </a:solidFill>
                <a:latin typeface="Palatino Linotype"/>
                <a:ea typeface="Palatino Linotype"/>
                <a:cs typeface="Palatino Linotype"/>
                <a:sym typeface="Palatino Linotype"/>
              </a:rPr>
              <a:t>Personal</a:t>
            </a:r>
            <a:r>
              <a:rPr lang="en-US" sz="4800">
                <a:solidFill>
                  <a:srgbClr val="7F7F7F"/>
                </a:solidFill>
                <a:latin typeface="Palatino Linotype"/>
                <a:ea typeface="Palatino Linotype"/>
                <a:cs typeface="Palatino Linotype"/>
                <a:sym typeface="Palatino Linotype"/>
              </a:rPr>
              <a:t>/</a:t>
            </a:r>
            <a:r>
              <a:rPr b="1" lang="en-US" sz="4800">
                <a:solidFill>
                  <a:srgbClr val="7F7F7F"/>
                </a:solidFill>
                <a:latin typeface="Palatino Linotype"/>
                <a:ea typeface="Palatino Linotype"/>
                <a:cs typeface="Palatino Linotype"/>
                <a:sym typeface="Palatino Linotype"/>
              </a:rPr>
              <a:t>Societal Factors </a:t>
            </a:r>
            <a:endParaRPr/>
          </a:p>
          <a:p>
            <a:pPr indent="0" lvl="0" marL="0" marR="0" rtl="0" algn="ctr">
              <a:lnSpc>
                <a:spcPct val="150000"/>
              </a:lnSpc>
              <a:spcBef>
                <a:spcPts val="300"/>
              </a:spcBef>
              <a:spcAft>
                <a:spcPts val="0"/>
              </a:spcAft>
              <a:buNone/>
            </a:pPr>
            <a:r>
              <a:t/>
            </a:r>
            <a:endParaRPr sz="2400">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0"/>
          <p:cNvSpPr/>
          <p:nvPr/>
        </p:nvSpPr>
        <p:spPr>
          <a:xfrm>
            <a:off x="259080" y="1055613"/>
            <a:ext cx="11673839" cy="173554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sz="4800">
                <a:solidFill>
                  <a:srgbClr val="7F7F7F"/>
                </a:solidFill>
                <a:latin typeface="Palatino Linotype"/>
                <a:ea typeface="Palatino Linotype"/>
                <a:cs typeface="Palatino Linotype"/>
                <a:sym typeface="Palatino Linotype"/>
              </a:rPr>
              <a:t>Professional Interferences</a:t>
            </a:r>
            <a:endParaRPr/>
          </a:p>
          <a:p>
            <a:pPr indent="0" lvl="0" marL="0" marR="0" rtl="0" algn="ctr">
              <a:lnSpc>
                <a:spcPct val="150000"/>
              </a:lnSpc>
              <a:spcBef>
                <a:spcPts val="300"/>
              </a:spcBef>
              <a:spcAft>
                <a:spcPts val="0"/>
              </a:spcAft>
              <a:buNone/>
            </a:pPr>
            <a:r>
              <a:t/>
            </a:r>
            <a:endParaRPr sz="2400">
              <a:solidFill>
                <a:schemeClr val="dk1"/>
              </a:solidFill>
              <a:latin typeface="Calibri"/>
              <a:ea typeface="Calibri"/>
              <a:cs typeface="Calibri"/>
              <a:sym typeface="Calibri"/>
            </a:endParaRPr>
          </a:p>
        </p:txBody>
      </p:sp>
      <p:sp>
        <p:nvSpPr>
          <p:cNvPr id="206" name="Google Shape;206;p10"/>
          <p:cNvSpPr txBox="1"/>
          <p:nvPr/>
        </p:nvSpPr>
        <p:spPr>
          <a:xfrm>
            <a:off x="863599" y="2544042"/>
            <a:ext cx="10464800" cy="23083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sz="3600">
              <a:solidFill>
                <a:srgbClr val="7F7F7F"/>
              </a:solidFill>
              <a:latin typeface="Palatino Linotype"/>
              <a:ea typeface="Palatino Linotype"/>
              <a:cs typeface="Palatino Linotype"/>
              <a:sym typeface="Palatino Linotype"/>
            </a:endParaRPr>
          </a:p>
          <a:p>
            <a:pPr indent="-571500" lvl="0" marL="571500" marR="0" rtl="0" algn="ctr">
              <a:spcBef>
                <a:spcPts val="0"/>
              </a:spcBef>
              <a:spcAft>
                <a:spcPts val="0"/>
              </a:spcAft>
              <a:buClr>
                <a:srgbClr val="7F7F7F"/>
              </a:buClr>
              <a:buSzPts val="3600"/>
              <a:buFont typeface="Arial"/>
              <a:buChar char="•"/>
            </a:pPr>
            <a:r>
              <a:rPr lang="en-US" sz="3600">
                <a:solidFill>
                  <a:srgbClr val="7F7F7F"/>
                </a:solidFill>
                <a:latin typeface="Palatino Linotype"/>
                <a:ea typeface="Palatino Linotype"/>
                <a:cs typeface="Palatino Linotype"/>
                <a:sym typeface="Palatino Linotype"/>
              </a:rPr>
              <a:t>I’m Not an Expert </a:t>
            </a:r>
            <a:endParaRPr/>
          </a:p>
          <a:p>
            <a:pPr indent="-571500" lvl="0" marL="571500" marR="0" rtl="0" algn="ctr">
              <a:spcBef>
                <a:spcPts val="0"/>
              </a:spcBef>
              <a:spcAft>
                <a:spcPts val="0"/>
              </a:spcAft>
              <a:buClr>
                <a:srgbClr val="7F7F7F"/>
              </a:buClr>
              <a:buSzPts val="3600"/>
              <a:buFont typeface="Arial"/>
              <a:buChar char="•"/>
            </a:pPr>
            <a:r>
              <a:rPr lang="en-US" sz="3600">
                <a:solidFill>
                  <a:srgbClr val="7F7F7F"/>
                </a:solidFill>
                <a:latin typeface="Palatino Linotype"/>
                <a:ea typeface="Palatino Linotype"/>
                <a:cs typeface="Palatino Linotype"/>
                <a:sym typeface="Palatino Linotype"/>
              </a:rPr>
              <a:t>Time Constraints</a:t>
            </a:r>
            <a:endParaRPr/>
          </a:p>
          <a:p>
            <a:pPr indent="-571500" lvl="0" marL="571500" marR="0" rtl="0" algn="ctr">
              <a:spcBef>
                <a:spcPts val="0"/>
              </a:spcBef>
              <a:spcAft>
                <a:spcPts val="0"/>
              </a:spcAft>
              <a:buClr>
                <a:srgbClr val="7F7F7F"/>
              </a:buClr>
              <a:buSzPts val="3600"/>
              <a:buFont typeface="Arial"/>
              <a:buChar char="•"/>
            </a:pPr>
            <a:r>
              <a:rPr lang="en-US" sz="3600">
                <a:solidFill>
                  <a:srgbClr val="7F7F7F"/>
                </a:solidFill>
                <a:latin typeface="Palatino Linotype"/>
                <a:ea typeface="Palatino Linotype"/>
                <a:cs typeface="Palatino Linotype"/>
                <a:sym typeface="Palatino Linotype"/>
              </a:rPr>
              <a:t>Lack of Organizational Support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1"/>
          <p:cNvSpPr txBox="1"/>
          <p:nvPr/>
        </p:nvSpPr>
        <p:spPr>
          <a:xfrm>
            <a:off x="647994" y="1411309"/>
            <a:ext cx="10337869" cy="126188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rgbClr val="7F7F7F"/>
                </a:solidFill>
                <a:latin typeface="Palatino Linotype"/>
                <a:ea typeface="Palatino Linotype"/>
                <a:cs typeface="Palatino Linotype"/>
                <a:sym typeface="Palatino Linotype"/>
              </a:rPr>
              <a:t>Cognitive Interferences</a:t>
            </a:r>
            <a:endParaRPr/>
          </a:p>
          <a:p>
            <a:pPr indent="0" lvl="0" marL="0" marR="0" rtl="0" algn="ctr">
              <a:spcBef>
                <a:spcPts val="0"/>
              </a:spcBef>
              <a:spcAft>
                <a:spcPts val="0"/>
              </a:spcAft>
              <a:buNone/>
            </a:pPr>
            <a:r>
              <a:t/>
            </a:r>
            <a:endParaRPr sz="2800">
              <a:solidFill>
                <a:srgbClr val="7F7F7F"/>
              </a:solidFill>
              <a:latin typeface="Palatino Linotype"/>
              <a:ea typeface="Palatino Linotype"/>
              <a:cs typeface="Palatino Linotype"/>
              <a:sym typeface="Palatino Linotype"/>
            </a:endParaRPr>
          </a:p>
        </p:txBody>
      </p:sp>
      <p:sp>
        <p:nvSpPr>
          <p:cNvPr id="213" name="Google Shape;213;p11"/>
          <p:cNvSpPr txBox="1"/>
          <p:nvPr/>
        </p:nvSpPr>
        <p:spPr>
          <a:xfrm>
            <a:off x="1308462" y="3030646"/>
            <a:ext cx="9575075" cy="2308324"/>
          </a:xfrm>
          <a:prstGeom prst="rect">
            <a:avLst/>
          </a:prstGeom>
          <a:noFill/>
          <a:ln>
            <a:noFill/>
          </a:ln>
        </p:spPr>
        <p:txBody>
          <a:bodyPr anchorCtr="0" anchor="t" bIns="45700" lIns="91425" spcFirstLastPara="1" rIns="91425" wrap="square" tIns="45700">
            <a:spAutoFit/>
          </a:bodyPr>
          <a:lstStyle/>
          <a:p>
            <a:pPr indent="-285750" lvl="0" marL="285750" marR="0" rtl="0" algn="ctr">
              <a:spcBef>
                <a:spcPts val="0"/>
              </a:spcBef>
              <a:spcAft>
                <a:spcPts val="0"/>
              </a:spcAft>
              <a:buClr>
                <a:srgbClr val="7F7F7F"/>
              </a:buClr>
              <a:buSzPts val="3600"/>
              <a:buFont typeface="Arial"/>
              <a:buChar char="•"/>
            </a:pPr>
            <a:r>
              <a:rPr lang="en-US" sz="3600">
                <a:solidFill>
                  <a:srgbClr val="7F7F7F"/>
                </a:solidFill>
                <a:latin typeface="Palatino Linotype"/>
                <a:ea typeface="Palatino Linotype"/>
                <a:cs typeface="Palatino Linotype"/>
                <a:sym typeface="Palatino Linotype"/>
              </a:rPr>
              <a:t>How will the individual/family perceive the discussion?</a:t>
            </a:r>
            <a:endParaRPr/>
          </a:p>
          <a:p>
            <a:pPr indent="-285750" lvl="0" marL="285750" marR="0" rtl="0" algn="ctr">
              <a:spcBef>
                <a:spcPts val="0"/>
              </a:spcBef>
              <a:spcAft>
                <a:spcPts val="0"/>
              </a:spcAft>
              <a:buClr>
                <a:srgbClr val="7F7F7F"/>
              </a:buClr>
              <a:buSzPts val="3600"/>
              <a:buFont typeface="Arial"/>
              <a:buChar char="•"/>
            </a:pPr>
            <a:r>
              <a:rPr lang="en-US" sz="3600">
                <a:solidFill>
                  <a:srgbClr val="7F7F7F"/>
                </a:solidFill>
                <a:latin typeface="Palatino Linotype"/>
                <a:ea typeface="Palatino Linotype"/>
                <a:cs typeface="Palatino Linotype"/>
                <a:sym typeface="Palatino Linotype"/>
              </a:rPr>
              <a:t>I’m planting ideas in their head</a:t>
            </a:r>
            <a:endParaRPr/>
          </a:p>
          <a:p>
            <a:pPr indent="-285750" lvl="0" marL="285750" marR="0" rtl="0" algn="ctr">
              <a:spcBef>
                <a:spcPts val="0"/>
              </a:spcBef>
              <a:spcAft>
                <a:spcPts val="0"/>
              </a:spcAft>
              <a:buClr>
                <a:srgbClr val="7F7F7F"/>
              </a:buClr>
              <a:buSzPts val="3600"/>
              <a:buFont typeface="Arial"/>
              <a:buChar char="•"/>
            </a:pPr>
            <a:r>
              <a:rPr lang="en-US" sz="3600">
                <a:solidFill>
                  <a:srgbClr val="7F7F7F"/>
                </a:solidFill>
                <a:latin typeface="Palatino Linotype"/>
                <a:ea typeface="Palatino Linotype"/>
                <a:cs typeface="Palatino Linotype"/>
                <a:sym typeface="Palatino Linotype"/>
              </a:rPr>
              <a:t>It’s too early</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13">
                                            <p:txEl>
                                              <p:pRg end="0" st="0"/>
                                            </p:txEl>
                                          </p:spTgt>
                                        </p:tgtEl>
                                        <p:attrNameLst>
                                          <p:attrName>style.visibility</p:attrName>
                                        </p:attrNameLst>
                                      </p:cBhvr>
                                      <p:to>
                                        <p:strVal val="visible"/>
                                      </p:to>
                                    </p:set>
                                    <p:anim calcmode="lin" valueType="num">
                                      <p:cBhvr additive="base">
                                        <p:cTn dur="500"/>
                                        <p:tgtEl>
                                          <p:spTgt spid="21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13">
                                            <p:txEl>
                                              <p:pRg end="1" st="1"/>
                                            </p:txEl>
                                          </p:spTgt>
                                        </p:tgtEl>
                                        <p:attrNameLst>
                                          <p:attrName>style.visibility</p:attrName>
                                        </p:attrNameLst>
                                      </p:cBhvr>
                                      <p:to>
                                        <p:strVal val="visible"/>
                                      </p:to>
                                    </p:set>
                                    <p:anim calcmode="lin" valueType="num">
                                      <p:cBhvr additive="base">
                                        <p:cTn dur="500"/>
                                        <p:tgtEl>
                                          <p:spTgt spid="21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13">
                                            <p:txEl>
                                              <p:pRg end="2" st="2"/>
                                            </p:txEl>
                                          </p:spTgt>
                                        </p:tgtEl>
                                        <p:attrNameLst>
                                          <p:attrName>style.visibility</p:attrName>
                                        </p:attrNameLst>
                                      </p:cBhvr>
                                      <p:to>
                                        <p:strVal val="visible"/>
                                      </p:to>
                                    </p:set>
                                    <p:anim calcmode="lin" valueType="num">
                                      <p:cBhvr additive="base">
                                        <p:cTn dur="500"/>
                                        <p:tgtEl>
                                          <p:spTgt spid="21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2"/>
          <p:cNvSpPr txBox="1"/>
          <p:nvPr/>
        </p:nvSpPr>
        <p:spPr>
          <a:xfrm>
            <a:off x="608622" y="577901"/>
            <a:ext cx="11287813" cy="40934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800">
                <a:solidFill>
                  <a:srgbClr val="666666"/>
                </a:solidFill>
                <a:latin typeface="Palatino Linotype"/>
                <a:ea typeface="Palatino Linotype"/>
                <a:cs typeface="Palatino Linotype"/>
                <a:sym typeface="Palatino Linotype"/>
              </a:rPr>
              <a:t>Conversation Frameworks </a:t>
            </a:r>
            <a:endParaRPr b="1" sz="4800">
              <a:solidFill>
                <a:srgbClr val="666666"/>
              </a:solidFill>
              <a:latin typeface="Palatino Linotype"/>
              <a:ea typeface="Palatino Linotype"/>
              <a:cs typeface="Palatino Linotype"/>
              <a:sym typeface="Palatino Linotype"/>
            </a:endParaRPr>
          </a:p>
          <a:p>
            <a:pPr indent="0" lvl="0" marL="0" marR="0" rtl="0" algn="l">
              <a:lnSpc>
                <a:spcPct val="74444"/>
              </a:lnSpc>
              <a:spcBef>
                <a:spcPts val="1800"/>
              </a:spcBef>
              <a:spcAft>
                <a:spcPts val="0"/>
              </a:spcAft>
              <a:buNone/>
            </a:pPr>
            <a:r>
              <a:rPr lang="en-US" sz="3600">
                <a:solidFill>
                  <a:srgbClr val="439ABA"/>
                </a:solidFill>
                <a:latin typeface="Palatino Linotype"/>
                <a:ea typeface="Palatino Linotype"/>
                <a:cs typeface="Palatino Linotype"/>
                <a:sym typeface="Palatino Linotype"/>
              </a:rPr>
              <a:t>The Permission Framework (PLISSIT &amp; Ex-PLISSIT)</a:t>
            </a:r>
            <a:endParaRPr/>
          </a:p>
          <a:p>
            <a:pPr indent="0" lvl="0" marL="0" marR="0" rtl="0" algn="l">
              <a:spcBef>
                <a:spcPts val="1200"/>
              </a:spcBef>
              <a:spcAft>
                <a:spcPts val="0"/>
              </a:spcAft>
              <a:buNone/>
            </a:pPr>
            <a:r>
              <a:t/>
            </a:r>
            <a:endParaRPr sz="18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sz="2400">
              <a:solidFill>
                <a:srgbClr val="666666"/>
              </a:solidFill>
              <a:latin typeface="Arial"/>
              <a:ea typeface="Arial"/>
              <a:cs typeface="Arial"/>
              <a:sym typeface="Arial"/>
            </a:endParaRPr>
          </a:p>
          <a:p>
            <a:pPr indent="0" lvl="0" marL="0" marR="0" rtl="0" algn="ctr">
              <a:spcBef>
                <a:spcPts val="0"/>
              </a:spcBef>
              <a:spcAft>
                <a:spcPts val="0"/>
              </a:spcAft>
              <a:buNone/>
            </a:pPr>
            <a:r>
              <a:t/>
            </a:r>
            <a:endParaRPr sz="3200">
              <a:solidFill>
                <a:srgbClr val="666666"/>
              </a:solidFill>
              <a:latin typeface="Arial"/>
              <a:ea typeface="Arial"/>
              <a:cs typeface="Arial"/>
              <a:sym typeface="Arial"/>
            </a:endParaRPr>
          </a:p>
          <a:p>
            <a:pPr indent="0" lvl="0" marL="0" marR="0" rtl="0" algn="l">
              <a:lnSpc>
                <a:spcPct val="111666"/>
              </a:lnSpc>
              <a:spcBef>
                <a:spcPts val="0"/>
              </a:spcBef>
              <a:spcAft>
                <a:spcPts val="0"/>
              </a:spcAft>
              <a:buNone/>
            </a:pPr>
            <a:r>
              <a:t/>
            </a:r>
            <a:endParaRPr sz="2400">
              <a:solidFill>
                <a:srgbClr val="666666"/>
              </a:solidFill>
              <a:latin typeface="Arial"/>
              <a:ea typeface="Arial"/>
              <a:cs typeface="Arial"/>
              <a:sym typeface="Arial"/>
            </a:endParaRPr>
          </a:p>
          <a:p>
            <a:pPr indent="0" lvl="0" marL="0" marR="0" rtl="0" algn="l">
              <a:spcBef>
                <a:spcPts val="1200"/>
              </a:spcBef>
              <a:spcAft>
                <a:spcPts val="0"/>
              </a:spcAft>
              <a:buNone/>
            </a:pPr>
            <a:r>
              <a:t/>
            </a:r>
            <a:endParaRPr sz="2400">
              <a:solidFill>
                <a:srgbClr val="666666"/>
              </a:solidFill>
              <a:latin typeface="Arial"/>
              <a:ea typeface="Arial"/>
              <a:cs typeface="Arial"/>
              <a:sym typeface="Arial"/>
            </a:endParaRPr>
          </a:p>
          <a:p>
            <a:pPr indent="0" lvl="0" marL="0" marR="0" rtl="0" algn="l">
              <a:spcBef>
                <a:spcPts val="1200"/>
              </a:spcBef>
              <a:spcAft>
                <a:spcPts val="0"/>
              </a:spcAft>
              <a:buNone/>
            </a:pPr>
            <a:r>
              <a:t/>
            </a:r>
            <a:endParaRPr sz="2400">
              <a:solidFill>
                <a:srgbClr val="666666"/>
              </a:solidFill>
              <a:latin typeface="Arial"/>
              <a:ea typeface="Arial"/>
              <a:cs typeface="Arial"/>
              <a:sym typeface="Arial"/>
            </a:endParaRPr>
          </a:p>
        </p:txBody>
      </p:sp>
      <p:pic>
        <p:nvPicPr>
          <p:cNvPr descr="Picture" id="220" name="Google Shape;220;p12"/>
          <p:cNvPicPr preferRelativeResize="0"/>
          <p:nvPr/>
        </p:nvPicPr>
        <p:blipFill rotWithShape="1">
          <a:blip r:embed="rId3">
            <a:alphaModFix/>
          </a:blip>
          <a:srcRect b="0" l="0" r="0" t="0"/>
          <a:stretch/>
        </p:blipFill>
        <p:spPr>
          <a:xfrm>
            <a:off x="2112573" y="2147977"/>
            <a:ext cx="7334250" cy="4114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3"/>
          <p:cNvSpPr txBox="1"/>
          <p:nvPr/>
        </p:nvSpPr>
        <p:spPr>
          <a:xfrm>
            <a:off x="4410868" y="560533"/>
            <a:ext cx="3569054"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400">
                <a:solidFill>
                  <a:srgbClr val="777777"/>
                </a:solidFill>
                <a:latin typeface="Palatino Linotype"/>
                <a:ea typeface="Palatino Linotype"/>
                <a:cs typeface="Palatino Linotype"/>
                <a:sym typeface="Palatino Linotype"/>
              </a:rPr>
              <a:t>Permission</a:t>
            </a:r>
            <a:endParaRPr/>
          </a:p>
        </p:txBody>
      </p:sp>
      <p:sp>
        <p:nvSpPr>
          <p:cNvPr id="227" name="Google Shape;227;p13"/>
          <p:cNvSpPr txBox="1"/>
          <p:nvPr/>
        </p:nvSpPr>
        <p:spPr>
          <a:xfrm>
            <a:off x="8452294" y="2123816"/>
            <a:ext cx="3110147"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666666"/>
                </a:solidFill>
                <a:latin typeface="Palatino Linotype"/>
                <a:ea typeface="Palatino Linotype"/>
                <a:cs typeface="Palatino Linotype"/>
                <a:sym typeface="Palatino Linotype"/>
              </a:rPr>
              <a:t>“It’s normal to have questions about sexuality after injury.</a:t>
            </a:r>
            <a:endParaRPr/>
          </a:p>
          <a:p>
            <a:pPr indent="0" lvl="0" marL="0" marR="0" rtl="0" algn="l">
              <a:spcBef>
                <a:spcPts val="0"/>
              </a:spcBef>
              <a:spcAft>
                <a:spcPts val="0"/>
              </a:spcAft>
              <a:buNone/>
            </a:pPr>
            <a:r>
              <a:rPr lang="en-US" sz="2800">
                <a:solidFill>
                  <a:srgbClr val="666666"/>
                </a:solidFill>
                <a:latin typeface="Palatino Linotype"/>
                <a:ea typeface="Palatino Linotype"/>
                <a:cs typeface="Palatino Linotype"/>
                <a:sym typeface="Palatino Linotype"/>
              </a:rPr>
              <a:t>If that’s something you’d like to talk more about, or if questions come up along the way”</a:t>
            </a:r>
            <a:endParaRPr/>
          </a:p>
        </p:txBody>
      </p:sp>
      <p:pic>
        <p:nvPicPr>
          <p:cNvPr descr="Looking Out A Door Free Stock Photo - Public Domain Pictures" id="228" name="Google Shape;228;p13"/>
          <p:cNvPicPr preferRelativeResize="0"/>
          <p:nvPr/>
        </p:nvPicPr>
        <p:blipFill rotWithShape="1">
          <a:blip r:embed="rId3">
            <a:alphaModFix/>
          </a:blip>
          <a:srcRect b="0" l="0" r="0" t="0"/>
          <a:stretch/>
        </p:blipFill>
        <p:spPr>
          <a:xfrm>
            <a:off x="4410868" y="2031632"/>
            <a:ext cx="3110147" cy="3811956"/>
          </a:xfrm>
          <a:prstGeom prst="rect">
            <a:avLst/>
          </a:prstGeom>
          <a:noFill/>
          <a:ln>
            <a:noFill/>
          </a:ln>
        </p:spPr>
      </p:pic>
      <p:sp>
        <p:nvSpPr>
          <p:cNvPr id="229" name="Google Shape;229;p13"/>
          <p:cNvSpPr txBox="1"/>
          <p:nvPr/>
        </p:nvSpPr>
        <p:spPr>
          <a:xfrm>
            <a:off x="563399" y="2690336"/>
            <a:ext cx="3381829" cy="18158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666666"/>
                </a:solidFill>
                <a:latin typeface="Palatino Linotype"/>
                <a:ea typeface="Palatino Linotype"/>
                <a:cs typeface="Palatino Linotype"/>
                <a:sym typeface="Palatino Linotype"/>
              </a:rPr>
              <a:t>“How are you feeling about your relationship since injury?”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alpha val="52156"/>
          </a:schemeClr>
        </a:solidFill>
      </p:bgPr>
    </p:bg>
    <p:spTree>
      <p:nvGrpSpPr>
        <p:cNvPr id="234" name="Shape 234"/>
        <p:cNvGrpSpPr/>
        <p:nvPr/>
      </p:nvGrpSpPr>
      <p:grpSpPr>
        <a:xfrm>
          <a:off x="0" y="0"/>
          <a:ext cx="0" cy="0"/>
          <a:chOff x="0" y="0"/>
          <a:chExt cx="0" cy="0"/>
        </a:xfrm>
      </p:grpSpPr>
      <p:sp>
        <p:nvSpPr>
          <p:cNvPr id="235" name="Google Shape;235;p14"/>
          <p:cNvSpPr txBox="1"/>
          <p:nvPr/>
        </p:nvSpPr>
        <p:spPr>
          <a:xfrm>
            <a:off x="1206463" y="473307"/>
            <a:ext cx="9779071" cy="1753300"/>
          </a:xfrm>
          <a:prstGeom prst="rect">
            <a:avLst/>
          </a:prstGeom>
          <a:noFill/>
          <a:ln>
            <a:noFill/>
          </a:ln>
        </p:spPr>
        <p:txBody>
          <a:bodyPr anchorCtr="0" anchor="t" bIns="45700" lIns="91425" spcFirstLastPara="1" rIns="91425" wrap="square" tIns="45700">
            <a:spAutoFit/>
          </a:bodyPr>
          <a:lstStyle/>
          <a:p>
            <a:pPr indent="0" lvl="0" marL="0" marR="0" rtl="0" algn="ctr">
              <a:lnSpc>
                <a:spcPct val="90833"/>
              </a:lnSpc>
              <a:spcBef>
                <a:spcPts val="0"/>
              </a:spcBef>
              <a:spcAft>
                <a:spcPts val="0"/>
              </a:spcAft>
              <a:buNone/>
            </a:pPr>
            <a:r>
              <a:rPr b="1" lang="en-US" sz="4800">
                <a:solidFill>
                  <a:srgbClr val="7F7F7F"/>
                </a:solidFill>
                <a:latin typeface="Palatino Linotype"/>
                <a:ea typeface="Palatino Linotype"/>
                <a:cs typeface="Palatino Linotype"/>
                <a:sym typeface="Palatino Linotype"/>
              </a:rPr>
              <a:t>Person Centered Rehab</a:t>
            </a:r>
            <a:r>
              <a:rPr lang="en-US" sz="4800">
                <a:solidFill>
                  <a:srgbClr val="7F7F7F"/>
                </a:solidFill>
                <a:latin typeface="Palatino Linotype"/>
                <a:ea typeface="Palatino Linotype"/>
                <a:cs typeface="Palatino Linotype"/>
                <a:sym typeface="Palatino Linotype"/>
              </a:rPr>
              <a:t> </a:t>
            </a:r>
            <a:r>
              <a:rPr b="1" lang="en-US" sz="4800">
                <a:solidFill>
                  <a:srgbClr val="7F7F7F"/>
                </a:solidFill>
                <a:latin typeface="Palatino Linotype"/>
                <a:ea typeface="Palatino Linotype"/>
                <a:cs typeface="Palatino Linotype"/>
                <a:sym typeface="Palatino Linotype"/>
              </a:rPr>
              <a:t>Model</a:t>
            </a:r>
            <a:endParaRPr/>
          </a:p>
          <a:p>
            <a:pPr indent="0" lvl="0" marL="0" marR="0" rtl="0" algn="ctr">
              <a:lnSpc>
                <a:spcPct val="136250"/>
              </a:lnSpc>
              <a:spcBef>
                <a:spcPts val="0"/>
              </a:spcBef>
              <a:spcAft>
                <a:spcPts val="0"/>
              </a:spcAft>
              <a:buNone/>
            </a:pPr>
            <a:r>
              <a:rPr lang="en-US" sz="3200">
                <a:solidFill>
                  <a:srgbClr val="7F7F7F"/>
                </a:solidFill>
                <a:latin typeface="Palatino Linotype"/>
                <a:ea typeface="Palatino Linotype"/>
                <a:cs typeface="Palatino Linotype"/>
                <a:sym typeface="Palatino Linotype"/>
              </a:rPr>
              <a:t>A Multidisciplinary Approach  </a:t>
            </a:r>
            <a:endParaRPr/>
          </a:p>
          <a:p>
            <a:pPr indent="0" lvl="0" marL="0" marR="0" rtl="0" algn="ctr">
              <a:lnSpc>
                <a:spcPct val="136250"/>
              </a:lnSpc>
              <a:spcBef>
                <a:spcPts val="0"/>
              </a:spcBef>
              <a:spcAft>
                <a:spcPts val="0"/>
              </a:spcAft>
              <a:buNone/>
            </a:pPr>
            <a:r>
              <a:t/>
            </a:r>
            <a:endParaRPr sz="3200">
              <a:solidFill>
                <a:srgbClr val="7F7F7F"/>
              </a:solidFill>
              <a:latin typeface="Palatino Linotype"/>
              <a:ea typeface="Palatino Linotype"/>
              <a:cs typeface="Palatino Linotype"/>
              <a:sym typeface="Palatino Linotype"/>
            </a:endParaRPr>
          </a:p>
        </p:txBody>
      </p:sp>
      <p:pic>
        <p:nvPicPr>
          <p:cNvPr id="236" name="Google Shape;236;p14"/>
          <p:cNvPicPr preferRelativeResize="0"/>
          <p:nvPr/>
        </p:nvPicPr>
        <p:blipFill rotWithShape="1">
          <a:blip r:embed="rId3">
            <a:alphaModFix/>
          </a:blip>
          <a:srcRect b="0" l="0" r="0" t="0"/>
          <a:stretch/>
        </p:blipFill>
        <p:spPr>
          <a:xfrm>
            <a:off x="3242374" y="2288018"/>
            <a:ext cx="5707247" cy="383704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5"/>
          <p:cNvSpPr txBox="1"/>
          <p:nvPr/>
        </p:nvSpPr>
        <p:spPr>
          <a:xfrm>
            <a:off x="391886" y="1149531"/>
            <a:ext cx="11504550" cy="44319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1"/>
                </a:solidFill>
                <a:latin typeface="Palatino Linotype"/>
                <a:ea typeface="Palatino Linotype"/>
                <a:cs typeface="Palatino Linotype"/>
                <a:sym typeface="Palatino Linotype"/>
              </a:rPr>
              <a:t>			</a:t>
            </a:r>
            <a:r>
              <a:rPr b="1" lang="en-US" sz="4400">
                <a:solidFill>
                  <a:srgbClr val="7F7F7F"/>
                </a:solidFill>
                <a:latin typeface="Palatino Linotype"/>
                <a:ea typeface="Palatino Linotype"/>
                <a:cs typeface="Palatino Linotype"/>
                <a:sym typeface="Palatino Linotype"/>
              </a:rPr>
              <a:t>QLI Sexual Health Team</a:t>
            </a:r>
            <a:r>
              <a:rPr b="1" lang="en-US" sz="4800">
                <a:solidFill>
                  <a:schemeClr val="dk1"/>
                </a:solidFill>
                <a:latin typeface="Palatino Linotype"/>
                <a:ea typeface="Palatino Linotype"/>
                <a:cs typeface="Palatino Linotype"/>
                <a:sym typeface="Palatino Linotype"/>
              </a:rPr>
              <a:t>	</a:t>
            </a:r>
            <a:endParaRPr/>
          </a:p>
          <a:p>
            <a:pPr indent="0" lvl="0" marL="0" marR="0" rtl="0" algn="l">
              <a:spcBef>
                <a:spcPts val="1800"/>
              </a:spcBef>
              <a:spcAft>
                <a:spcPts val="0"/>
              </a:spcAft>
              <a:buNone/>
            </a:pPr>
            <a:r>
              <a:rPr b="1" lang="en-US" sz="4800">
                <a:solidFill>
                  <a:schemeClr val="dk1"/>
                </a:solidFill>
                <a:latin typeface="Palatino Linotype"/>
                <a:ea typeface="Palatino Linotype"/>
                <a:cs typeface="Palatino Linotype"/>
                <a:sym typeface="Palatino Linotype"/>
              </a:rPr>
              <a:t>	</a:t>
            </a:r>
            <a:endParaRPr sz="3600">
              <a:solidFill>
                <a:srgbClr val="000000"/>
              </a:solidFill>
              <a:latin typeface="Palatino Linotype"/>
              <a:ea typeface="Palatino Linotype"/>
              <a:cs typeface="Palatino Linotype"/>
              <a:sym typeface="Palatino Linotype"/>
            </a:endParaRPr>
          </a:p>
          <a:p>
            <a:pPr indent="-342900" lvl="0" marL="342900" marR="0" rtl="0" algn="l">
              <a:spcBef>
                <a:spcPts val="1800"/>
              </a:spcBef>
              <a:spcAft>
                <a:spcPts val="0"/>
              </a:spcAft>
              <a:buClr>
                <a:srgbClr val="666666"/>
              </a:buClr>
              <a:buSzPts val="3600"/>
              <a:buFont typeface="Arial"/>
              <a:buChar char="•"/>
            </a:pPr>
            <a:r>
              <a:rPr lang="en-US" sz="3600">
                <a:solidFill>
                  <a:srgbClr val="666666"/>
                </a:solidFill>
                <a:latin typeface="Palatino Linotype"/>
                <a:ea typeface="Palatino Linotype"/>
                <a:cs typeface="Palatino Linotype"/>
                <a:sym typeface="Palatino Linotype"/>
              </a:rPr>
              <a:t>Building trust</a:t>
            </a:r>
            <a:endParaRPr sz="3600">
              <a:solidFill>
                <a:srgbClr val="000000"/>
              </a:solidFill>
              <a:latin typeface="Palatino Linotype"/>
              <a:ea typeface="Palatino Linotype"/>
              <a:cs typeface="Palatino Linotype"/>
              <a:sym typeface="Palatino Linotype"/>
            </a:endParaRPr>
          </a:p>
          <a:p>
            <a:pPr indent="-342900" lvl="0" marL="342900" marR="0" rtl="0" algn="l">
              <a:spcBef>
                <a:spcPts val="0"/>
              </a:spcBef>
              <a:spcAft>
                <a:spcPts val="0"/>
              </a:spcAft>
              <a:buClr>
                <a:srgbClr val="666666"/>
              </a:buClr>
              <a:buSzPts val="3600"/>
              <a:buFont typeface="Arial"/>
              <a:buChar char="•"/>
            </a:pPr>
            <a:r>
              <a:rPr lang="en-US" sz="3600">
                <a:solidFill>
                  <a:srgbClr val="666666"/>
                </a:solidFill>
                <a:latin typeface="Palatino Linotype"/>
                <a:ea typeface="Palatino Linotype"/>
                <a:cs typeface="Palatino Linotype"/>
                <a:sym typeface="Palatino Linotype"/>
              </a:rPr>
              <a:t>Bringing concerns to the team</a:t>
            </a:r>
            <a:endParaRPr sz="3600">
              <a:solidFill>
                <a:srgbClr val="000000"/>
              </a:solidFill>
              <a:latin typeface="Palatino Linotype"/>
              <a:ea typeface="Palatino Linotype"/>
              <a:cs typeface="Palatino Linotype"/>
              <a:sym typeface="Palatino Linotype"/>
            </a:endParaRPr>
          </a:p>
          <a:p>
            <a:pPr indent="-342900" lvl="0" marL="342900" marR="0" rtl="0" algn="l">
              <a:spcBef>
                <a:spcPts val="0"/>
              </a:spcBef>
              <a:spcAft>
                <a:spcPts val="0"/>
              </a:spcAft>
              <a:buClr>
                <a:srgbClr val="666666"/>
              </a:buClr>
              <a:buSzPts val="3600"/>
              <a:buFont typeface="Arial"/>
              <a:buChar char="•"/>
            </a:pPr>
            <a:r>
              <a:rPr lang="en-US" sz="3600">
                <a:solidFill>
                  <a:srgbClr val="666666"/>
                </a:solidFill>
                <a:latin typeface="Palatino Linotype"/>
                <a:ea typeface="Palatino Linotype"/>
                <a:cs typeface="Palatino Linotype"/>
                <a:sym typeface="Palatino Linotype"/>
              </a:rPr>
              <a:t>Cross-discipline collaboration </a:t>
            </a:r>
            <a:endParaRPr sz="3600">
              <a:solidFill>
                <a:srgbClr val="666666"/>
              </a:solidFill>
              <a:latin typeface="Palatino Linotype"/>
              <a:ea typeface="Palatino Linotype"/>
              <a:cs typeface="Palatino Linotype"/>
              <a:sym typeface="Palatino Linotype"/>
            </a:endParaRPr>
          </a:p>
          <a:p>
            <a:pPr indent="-190500" lvl="0" marL="342900" marR="0" rtl="0" algn="l">
              <a:spcBef>
                <a:spcPts val="0"/>
              </a:spcBef>
              <a:spcAft>
                <a:spcPts val="0"/>
              </a:spcAft>
              <a:buClr>
                <a:schemeClr val="dk1"/>
              </a:buClr>
              <a:buSzPts val="2400"/>
              <a:buFont typeface="Arial"/>
              <a:buNone/>
            </a:pPr>
            <a:r>
              <a:t/>
            </a:r>
            <a:endParaRPr sz="2400">
              <a:solidFill>
                <a:srgbClr val="666666"/>
              </a:solidFill>
              <a:latin typeface="Calibri"/>
              <a:ea typeface="Calibri"/>
              <a:cs typeface="Calibri"/>
              <a:sym typeface="Calibri"/>
            </a:endParaRPr>
          </a:p>
          <a:p>
            <a:pPr indent="0" lvl="0" marL="0" marR="0" rtl="0" algn="l">
              <a:spcBef>
                <a:spcPts val="0"/>
              </a:spcBef>
              <a:spcAft>
                <a:spcPts val="0"/>
              </a:spcAft>
              <a:buNone/>
            </a:pPr>
            <a:r>
              <a:t/>
            </a:r>
            <a:endParaRPr sz="2400">
              <a:solidFill>
                <a:srgbClr val="666666"/>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16" title="Media1.mp4">
            <a:hlinkClick r:id="rId3"/>
          </p:cNvPr>
          <p:cNvPicPr preferRelativeResize="0"/>
          <p:nvPr/>
        </p:nvPicPr>
        <p:blipFill>
          <a:blip r:embed="rId4">
            <a:alphaModFix/>
          </a:blip>
          <a:stretch>
            <a:fillRect/>
          </a:stretch>
        </p:blipFill>
        <p:spPr>
          <a:xfrm>
            <a:off x="0" y="0"/>
            <a:ext cx="12191990"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1000"/>
                                        <p:tgtEl>
                                          <p:spTgt spid="2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7"/>
          <p:cNvSpPr txBox="1"/>
          <p:nvPr/>
        </p:nvSpPr>
        <p:spPr>
          <a:xfrm>
            <a:off x="637191" y="1170689"/>
            <a:ext cx="7007618" cy="3816429"/>
          </a:xfrm>
          <a:prstGeom prst="rect">
            <a:avLst/>
          </a:prstGeom>
          <a:noFill/>
          <a:ln>
            <a:noFill/>
          </a:ln>
        </p:spPr>
        <p:txBody>
          <a:bodyPr anchorCtr="0" anchor="t" bIns="45700" lIns="91425" spcFirstLastPara="1" rIns="91425" wrap="square" tIns="45700">
            <a:spAutoFit/>
          </a:bodyPr>
          <a:lstStyle/>
          <a:p>
            <a:pPr indent="0" lvl="0" marL="0" marR="0" rtl="0" algn="l">
              <a:lnSpc>
                <a:spcPct val="55833"/>
              </a:lnSpc>
              <a:spcBef>
                <a:spcPts val="0"/>
              </a:spcBef>
              <a:spcAft>
                <a:spcPts val="0"/>
              </a:spcAft>
              <a:buNone/>
            </a:pPr>
            <a:r>
              <a:rPr b="1" lang="en-US" sz="4800">
                <a:solidFill>
                  <a:srgbClr val="7F7F7F"/>
                </a:solidFill>
                <a:latin typeface="Palatino Linotype"/>
                <a:ea typeface="Palatino Linotype"/>
                <a:cs typeface="Palatino Linotype"/>
                <a:sym typeface="Palatino Linotype"/>
              </a:rPr>
              <a:t>Takeaways</a:t>
            </a:r>
            <a:endParaRPr/>
          </a:p>
          <a:p>
            <a:pPr indent="0" lvl="0" marL="0" marR="0" rtl="0" algn="l">
              <a:spcBef>
                <a:spcPts val="1800"/>
              </a:spcBef>
              <a:spcAft>
                <a:spcPts val="0"/>
              </a:spcAft>
              <a:buNone/>
            </a:pPr>
            <a:r>
              <a:t/>
            </a:r>
            <a:endParaRPr sz="2400">
              <a:solidFill>
                <a:srgbClr val="7F7F7F"/>
              </a:solidFill>
              <a:latin typeface="Arial"/>
              <a:ea typeface="Arial"/>
              <a:cs typeface="Arial"/>
              <a:sym typeface="Arial"/>
            </a:endParaRPr>
          </a:p>
          <a:p>
            <a:pPr indent="-194310" lvl="0" marL="194310" marR="0" rtl="0" algn="l">
              <a:spcBef>
                <a:spcPts val="300"/>
              </a:spcBef>
              <a:spcAft>
                <a:spcPts val="0"/>
              </a:spcAft>
              <a:buClr>
                <a:srgbClr val="1E5A6F"/>
              </a:buClr>
              <a:buSzPts val="2400"/>
              <a:buFont typeface="Noto Sans Symbols"/>
              <a:buChar char="▪"/>
            </a:pPr>
            <a:r>
              <a:rPr lang="en-US" sz="2400">
                <a:solidFill>
                  <a:srgbClr val="7F7F7F"/>
                </a:solidFill>
                <a:latin typeface="Palatino Linotype"/>
                <a:ea typeface="Palatino Linotype"/>
                <a:cs typeface="Palatino Linotype"/>
                <a:sym typeface="Palatino Linotype"/>
              </a:rPr>
              <a:t>Sexual Health is part of holistic rehab</a:t>
            </a:r>
            <a:endParaRPr/>
          </a:p>
          <a:p>
            <a:pPr indent="-194310" lvl="0" marL="194310" marR="0" rtl="0" algn="l">
              <a:spcBef>
                <a:spcPts val="300"/>
              </a:spcBef>
              <a:spcAft>
                <a:spcPts val="0"/>
              </a:spcAft>
              <a:buClr>
                <a:srgbClr val="1E5A6F"/>
              </a:buClr>
              <a:buSzPts val="2400"/>
              <a:buFont typeface="Noto Sans Symbols"/>
              <a:buChar char="▪"/>
            </a:pPr>
            <a:r>
              <a:rPr lang="en-US" sz="2400">
                <a:solidFill>
                  <a:srgbClr val="7F7F7F"/>
                </a:solidFill>
                <a:latin typeface="Palatino Linotype"/>
                <a:ea typeface="Palatino Linotype"/>
                <a:cs typeface="Palatino Linotype"/>
                <a:sym typeface="Palatino Linotype"/>
              </a:rPr>
              <a:t>We ARE the WHO and all disciplines can contribute</a:t>
            </a:r>
            <a:endParaRPr/>
          </a:p>
          <a:p>
            <a:pPr indent="-194310" lvl="0" marL="194310" marR="0" rtl="0" algn="l">
              <a:spcBef>
                <a:spcPts val="300"/>
              </a:spcBef>
              <a:spcAft>
                <a:spcPts val="0"/>
              </a:spcAft>
              <a:buClr>
                <a:srgbClr val="1E5A6F"/>
              </a:buClr>
              <a:buSzPts val="2400"/>
              <a:buFont typeface="Noto Sans Symbols"/>
              <a:buChar char="▪"/>
            </a:pPr>
            <a:r>
              <a:rPr lang="en-US" sz="2400">
                <a:solidFill>
                  <a:srgbClr val="7F7F7F"/>
                </a:solidFill>
                <a:latin typeface="Palatino Linotype"/>
                <a:ea typeface="Palatino Linotype"/>
                <a:cs typeface="Palatino Linotype"/>
                <a:sym typeface="Palatino Linotype"/>
              </a:rPr>
              <a:t>Models exist that can guide our conversations</a:t>
            </a:r>
            <a:endParaRPr/>
          </a:p>
          <a:p>
            <a:pPr indent="-194310" lvl="0" marL="194310" marR="0" rtl="0" algn="l">
              <a:spcBef>
                <a:spcPts val="300"/>
              </a:spcBef>
              <a:spcAft>
                <a:spcPts val="0"/>
              </a:spcAft>
              <a:buClr>
                <a:srgbClr val="1E5A6F"/>
              </a:buClr>
              <a:buSzPts val="2400"/>
              <a:buFont typeface="Noto Sans Symbols"/>
              <a:buChar char="▪"/>
            </a:pPr>
            <a:r>
              <a:rPr lang="en-US" sz="2400">
                <a:solidFill>
                  <a:srgbClr val="7F7F7F"/>
                </a:solidFill>
                <a:latin typeface="Palatino Linotype"/>
                <a:ea typeface="Palatino Linotype"/>
                <a:cs typeface="Palatino Linotype"/>
                <a:sym typeface="Palatino Linotype"/>
              </a:rPr>
              <a:t>Conversations can be simple, focusing on giving permission</a:t>
            </a:r>
            <a:endParaRPr/>
          </a:p>
          <a:p>
            <a:pPr indent="0" lvl="0" marL="0" marR="0" rtl="0" algn="l">
              <a:spcBef>
                <a:spcPts val="300"/>
              </a:spcBef>
              <a:spcAft>
                <a:spcPts val="0"/>
              </a:spcAft>
              <a:buNone/>
            </a:pPr>
            <a:r>
              <a:rPr lang="en-US" sz="2400">
                <a:solidFill>
                  <a:srgbClr val="7F7F7F"/>
                </a:solidFill>
                <a:latin typeface="Palatino Linotype"/>
                <a:ea typeface="Palatino Linotype"/>
                <a:cs typeface="Palatino Linotype"/>
                <a:sym typeface="Palatino Linotype"/>
              </a:rPr>
              <a:t>    </a:t>
            </a:r>
            <a:endParaRPr/>
          </a:p>
        </p:txBody>
      </p:sp>
      <p:pic>
        <p:nvPicPr>
          <p:cNvPr descr="A person and person standing under a tree&#10;&#10;AI-generated content may be incorrect." id="255" name="Google Shape;255;p17"/>
          <p:cNvPicPr preferRelativeResize="0"/>
          <p:nvPr/>
        </p:nvPicPr>
        <p:blipFill rotWithShape="1">
          <a:blip r:embed="rId3">
            <a:alphaModFix/>
          </a:blip>
          <a:srcRect b="0" l="2609" r="6055" t="0"/>
          <a:stretch/>
        </p:blipFill>
        <p:spPr>
          <a:xfrm flipH="1">
            <a:off x="7772400" y="0"/>
            <a:ext cx="4419600" cy="658368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8"/>
          <p:cNvSpPr/>
          <p:nvPr/>
        </p:nvSpPr>
        <p:spPr>
          <a:xfrm>
            <a:off x="1625601" y="1297647"/>
            <a:ext cx="9187542" cy="4670509"/>
          </a:xfrm>
          <a:prstGeom prst="rect">
            <a:avLst/>
          </a:prstGeom>
          <a:noFill/>
          <a:ln>
            <a:noFill/>
          </a:ln>
        </p:spPr>
        <p:txBody>
          <a:bodyPr anchorCtr="0" anchor="t" bIns="45700" lIns="91425" spcFirstLastPara="1" rIns="91425" wrap="square" tIns="45700">
            <a:spAutoFit/>
          </a:bodyPr>
          <a:lstStyle/>
          <a:p>
            <a:pPr indent="0" lvl="0" marL="0" marR="0" rtl="0" algn="l">
              <a:lnSpc>
                <a:spcPct val="55833"/>
              </a:lnSpc>
              <a:spcBef>
                <a:spcPts val="0"/>
              </a:spcBef>
              <a:spcAft>
                <a:spcPts val="0"/>
              </a:spcAft>
              <a:buNone/>
            </a:pPr>
            <a:r>
              <a:rPr b="1" lang="en-US" sz="4800">
                <a:solidFill>
                  <a:srgbClr val="7F7F7F"/>
                </a:solidFill>
                <a:latin typeface="Palatino Linotype"/>
                <a:ea typeface="Palatino Linotype"/>
                <a:cs typeface="Palatino Linotype"/>
                <a:sym typeface="Palatino Linotype"/>
              </a:rPr>
              <a:t>Resources</a:t>
            </a:r>
            <a:endParaRPr/>
          </a:p>
          <a:p>
            <a:pPr indent="0" lvl="0" marL="0" marR="0" rtl="0" algn="l">
              <a:spcBef>
                <a:spcPts val="1800"/>
              </a:spcBef>
              <a:spcAft>
                <a:spcPts val="0"/>
              </a:spcAft>
              <a:buNone/>
            </a:pPr>
            <a:r>
              <a:t/>
            </a:r>
            <a:endParaRPr sz="2400">
              <a:solidFill>
                <a:srgbClr val="7F7F7F"/>
              </a:solidFill>
              <a:latin typeface="Palatino Linotype"/>
              <a:ea typeface="Palatino Linotype"/>
              <a:cs typeface="Palatino Linotype"/>
              <a:sym typeface="Palatino Linotype"/>
            </a:endParaRPr>
          </a:p>
          <a:p>
            <a:pPr indent="-194310" lvl="0" marL="194310" marR="0" rtl="0" algn="l">
              <a:spcBef>
                <a:spcPts val="300"/>
              </a:spcBef>
              <a:spcAft>
                <a:spcPts val="0"/>
              </a:spcAft>
              <a:buClr>
                <a:srgbClr val="1E5A6F"/>
              </a:buClr>
              <a:buSzPts val="2400"/>
              <a:buFont typeface="Noto Sans Symbols"/>
              <a:buChar char="▪"/>
            </a:pPr>
            <a:r>
              <a:rPr lang="en-US" sz="2400">
                <a:solidFill>
                  <a:srgbClr val="7F7F7F"/>
                </a:solidFill>
                <a:latin typeface="Palatino Linotype"/>
                <a:ea typeface="Palatino Linotype"/>
                <a:cs typeface="Palatino Linotype"/>
                <a:sym typeface="Palatino Linotype"/>
              </a:rPr>
              <a:t>OT After Dark podcast (otafterdark.com) </a:t>
            </a:r>
            <a:endParaRPr/>
          </a:p>
          <a:p>
            <a:pPr indent="-194310" lvl="0" marL="194310" marR="0" rtl="0" algn="l">
              <a:spcBef>
                <a:spcPts val="300"/>
              </a:spcBef>
              <a:spcAft>
                <a:spcPts val="0"/>
              </a:spcAft>
              <a:buClr>
                <a:srgbClr val="1E5A6F"/>
              </a:buClr>
              <a:buSzPts val="2400"/>
              <a:buFont typeface="Noto Sans Symbols"/>
              <a:buChar char="▪"/>
            </a:pPr>
            <a:r>
              <a:rPr lang="en-US" sz="2400">
                <a:solidFill>
                  <a:srgbClr val="7F7F7F"/>
                </a:solidFill>
                <a:latin typeface="Palatino Linotype"/>
                <a:ea typeface="Palatino Linotype"/>
                <a:cs typeface="Palatino Linotype"/>
                <a:sym typeface="Palatino Linotype"/>
              </a:rPr>
              <a:t>Cole &amp; Charisma - Youtube  (@coleandcharisma)</a:t>
            </a:r>
            <a:endParaRPr/>
          </a:p>
          <a:p>
            <a:pPr indent="-194310" lvl="0" marL="194310" marR="0" rtl="0" algn="l">
              <a:spcBef>
                <a:spcPts val="300"/>
              </a:spcBef>
              <a:spcAft>
                <a:spcPts val="0"/>
              </a:spcAft>
              <a:buClr>
                <a:srgbClr val="1E5A6F"/>
              </a:buClr>
              <a:buSzPts val="2400"/>
              <a:buFont typeface="Noto Sans Symbols"/>
              <a:buChar char="▪"/>
            </a:pPr>
            <a:r>
              <a:rPr lang="en-US" sz="2400" u="sng">
                <a:solidFill>
                  <a:srgbClr val="0563C1"/>
                </a:solidFill>
                <a:latin typeface="Palatino Linotype"/>
                <a:ea typeface="Palatino Linotype"/>
                <a:cs typeface="Palatino Linotype"/>
                <a:sym typeface="Palatino Linotype"/>
                <a:hlinkClick r:id="rId3">
                  <a:extLst>
                    <a:ext uri="{A12FA001-AC4F-418D-AE19-62706E023703}">
                      <ahyp:hlinkClr val="tx"/>
                    </a:ext>
                  </a:extLst>
                </a:hlinkClick>
              </a:rPr>
              <a:t>www.</a:t>
            </a:r>
            <a:r>
              <a:rPr lang="en-US" sz="2400" u="sng">
                <a:solidFill>
                  <a:srgbClr val="7F7F7F"/>
                </a:solidFill>
                <a:latin typeface="Palatino Linotype"/>
                <a:ea typeface="Palatino Linotype"/>
                <a:cs typeface="Palatino Linotype"/>
                <a:sym typeface="Palatino Linotype"/>
                <a:hlinkClick r:id="rId4">
                  <a:extLst>
                    <a:ext uri="{A12FA001-AC4F-418D-AE19-62706E023703}">
                      <ahyp:hlinkClr val="tx"/>
                    </a:ext>
                  </a:extLst>
                </a:hlinkClick>
              </a:rPr>
              <a:t>sexualitysci.org</a:t>
            </a:r>
            <a:r>
              <a:rPr lang="en-US" sz="2400">
                <a:solidFill>
                  <a:srgbClr val="7F7F7F"/>
                </a:solidFill>
                <a:latin typeface="Palatino Linotype"/>
                <a:ea typeface="Palatino Linotype"/>
                <a:cs typeface="Palatino Linotype"/>
                <a:sym typeface="Palatino Linotype"/>
              </a:rPr>
              <a:t> </a:t>
            </a:r>
            <a:endParaRPr/>
          </a:p>
          <a:p>
            <a:pPr indent="-194310" lvl="0" marL="194310" marR="0" rtl="0" algn="l">
              <a:spcBef>
                <a:spcPts val="300"/>
              </a:spcBef>
              <a:spcAft>
                <a:spcPts val="0"/>
              </a:spcAft>
              <a:buClr>
                <a:srgbClr val="1E5A6F"/>
              </a:buClr>
              <a:buSzPts val="2400"/>
              <a:buFont typeface="Noto Sans Symbols"/>
              <a:buChar char="▪"/>
            </a:pPr>
            <a:r>
              <a:rPr lang="en-US" sz="2400">
                <a:solidFill>
                  <a:srgbClr val="7F7F7F"/>
                </a:solidFill>
                <a:latin typeface="Palatino Linotype"/>
                <a:ea typeface="Palatino Linotype"/>
                <a:cs typeface="Palatino Linotype"/>
                <a:sym typeface="Palatino Linotype"/>
              </a:rPr>
              <a:t>Take Look at this Heart (film)</a:t>
            </a:r>
            <a:endParaRPr/>
          </a:p>
          <a:p>
            <a:pPr indent="-194310" lvl="0" marL="194310" marR="0" rtl="0" algn="l">
              <a:spcBef>
                <a:spcPts val="300"/>
              </a:spcBef>
              <a:spcAft>
                <a:spcPts val="0"/>
              </a:spcAft>
              <a:buClr>
                <a:srgbClr val="1E5A6F"/>
              </a:buClr>
              <a:buSzPts val="2400"/>
              <a:buFont typeface="Noto Sans Symbols"/>
              <a:buChar char="▪"/>
            </a:pPr>
            <a:r>
              <a:rPr lang="en-US" sz="2400">
                <a:solidFill>
                  <a:srgbClr val="7F7F7F"/>
                </a:solidFill>
                <a:latin typeface="Palatino Linotype"/>
                <a:ea typeface="Palatino Linotype"/>
                <a:cs typeface="Palatino Linotype"/>
                <a:sym typeface="Palatino Linotype"/>
              </a:rPr>
              <a:t>Facingdisability.com</a:t>
            </a:r>
            <a:endParaRPr/>
          </a:p>
          <a:p>
            <a:pPr indent="-194310" lvl="0" marL="194310" marR="0" rtl="0" algn="l">
              <a:spcBef>
                <a:spcPts val="300"/>
              </a:spcBef>
              <a:spcAft>
                <a:spcPts val="0"/>
              </a:spcAft>
              <a:buClr>
                <a:srgbClr val="1E5A6F"/>
              </a:buClr>
              <a:buSzPts val="2400"/>
              <a:buFont typeface="Noto Sans Symbols"/>
              <a:buChar char="▪"/>
            </a:pPr>
            <a:r>
              <a:rPr lang="en-US" sz="2400">
                <a:solidFill>
                  <a:srgbClr val="7F7F7F"/>
                </a:solidFill>
                <a:latin typeface="Palatino Linotype"/>
                <a:ea typeface="Palatino Linotype"/>
                <a:cs typeface="Palatino Linotype"/>
                <a:sym typeface="Palatino Linotype"/>
              </a:rPr>
              <a:t>Come as You Are by Emily Nagoski, Ph.D.</a:t>
            </a:r>
            <a:endParaRPr/>
          </a:p>
          <a:p>
            <a:pPr indent="-194310" lvl="0" marL="194310" marR="0" rtl="0" algn="l">
              <a:spcBef>
                <a:spcPts val="300"/>
              </a:spcBef>
              <a:spcAft>
                <a:spcPts val="0"/>
              </a:spcAft>
              <a:buClr>
                <a:srgbClr val="1E5A6F"/>
              </a:buClr>
              <a:buSzPts val="2400"/>
              <a:buFont typeface="Noto Sans Symbols"/>
              <a:buChar char="▪"/>
            </a:pPr>
            <a:r>
              <a:rPr lang="en-US" sz="2400">
                <a:solidFill>
                  <a:srgbClr val="7F7F7F"/>
                </a:solidFill>
                <a:latin typeface="Palatino Linotype"/>
                <a:ea typeface="Palatino Linotype"/>
                <a:cs typeface="Palatino Linotype"/>
                <a:sym typeface="Palatino Linotype"/>
              </a:rPr>
              <a:t>The Ultimate Guide to Sex and Disability by Miriam Kaufman, Silverberg, and Odette</a:t>
            </a:r>
            <a:endParaRPr/>
          </a:p>
          <a:p>
            <a:pPr indent="-41910" lvl="0" marL="194310" marR="0" rtl="0" algn="l">
              <a:spcBef>
                <a:spcPts val="300"/>
              </a:spcBef>
              <a:spcAft>
                <a:spcPts val="0"/>
              </a:spcAft>
              <a:buClr>
                <a:srgbClr val="1E5A6F"/>
              </a:buClr>
              <a:buSzPts val="2400"/>
              <a:buFont typeface="Noto Sans Symbols"/>
              <a:buNone/>
            </a:pPr>
            <a:r>
              <a:t/>
            </a:r>
            <a:endParaRPr sz="2400">
              <a:solidFill>
                <a:srgbClr val="7F7F7F"/>
              </a:solidFill>
              <a:latin typeface="Palatino Linotype"/>
              <a:ea typeface="Palatino Linotype"/>
              <a:cs typeface="Palatino Linotype"/>
              <a:sym typeface="Palatino Linotyp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9"/>
          <p:cNvSpPr txBox="1"/>
          <p:nvPr/>
        </p:nvSpPr>
        <p:spPr>
          <a:xfrm>
            <a:off x="2952206" y="822960"/>
            <a:ext cx="6195481" cy="50706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666666"/>
                </a:solidFill>
                <a:latin typeface="Palatino Linotype"/>
                <a:ea typeface="Palatino Linotype"/>
                <a:cs typeface="Palatino Linotype"/>
                <a:sym typeface="Palatino Linotype"/>
              </a:rPr>
              <a:t>Conversation Frameworks  </a:t>
            </a:r>
            <a:endParaRPr b="1" sz="3600">
              <a:solidFill>
                <a:srgbClr val="666666"/>
              </a:solidFill>
              <a:latin typeface="Palatino Linotype"/>
              <a:ea typeface="Palatino Linotype"/>
              <a:cs typeface="Palatino Linotype"/>
              <a:sym typeface="Palatino Linotype"/>
            </a:endParaRPr>
          </a:p>
          <a:p>
            <a:pPr indent="0" lvl="0" marL="0" marR="0" rtl="0" algn="l">
              <a:lnSpc>
                <a:spcPct val="111666"/>
              </a:lnSpc>
              <a:spcBef>
                <a:spcPts val="1800"/>
              </a:spcBef>
              <a:spcAft>
                <a:spcPts val="0"/>
              </a:spcAft>
              <a:buNone/>
            </a:pPr>
            <a:r>
              <a:rPr lang="en-US" sz="2400">
                <a:solidFill>
                  <a:srgbClr val="439ABA"/>
                </a:solidFill>
                <a:latin typeface="Arial"/>
                <a:ea typeface="Arial"/>
                <a:cs typeface="Arial"/>
                <a:sym typeface="Arial"/>
              </a:rPr>
              <a:t>Gentle Permission Statements</a:t>
            </a:r>
            <a:endParaRPr sz="2400">
              <a:solidFill>
                <a:srgbClr val="439ABA"/>
              </a:solidFill>
              <a:latin typeface="Arial"/>
              <a:ea typeface="Arial"/>
              <a:cs typeface="Arial"/>
              <a:sym typeface="Arial"/>
            </a:endParaRPr>
          </a:p>
          <a:p>
            <a:pPr indent="-342900" lvl="0" marL="342900" marR="0" rtl="0" algn="l">
              <a:spcBef>
                <a:spcPts val="1200"/>
              </a:spcBef>
              <a:spcAft>
                <a:spcPts val="0"/>
              </a:spcAft>
              <a:buClr>
                <a:srgbClr val="666666"/>
              </a:buClr>
              <a:buSzPts val="2000"/>
              <a:buFont typeface="Arial"/>
              <a:buChar char="•"/>
            </a:pPr>
            <a:r>
              <a:rPr lang="en-US" sz="2000">
                <a:solidFill>
                  <a:srgbClr val="666666"/>
                </a:solidFill>
                <a:latin typeface="Arial"/>
                <a:ea typeface="Arial"/>
                <a:cs typeface="Arial"/>
                <a:sym typeface="Arial"/>
              </a:rPr>
              <a:t>"Many people with injuries like yours notice changes in sexual function. Is this something you'd like information about?"</a:t>
            </a:r>
            <a:endParaRPr/>
          </a:p>
          <a:p>
            <a:pPr indent="-342900" lvl="0" marL="342900" marR="0" rtl="0" algn="l">
              <a:spcBef>
                <a:spcPts val="0"/>
              </a:spcBef>
              <a:spcAft>
                <a:spcPts val="0"/>
              </a:spcAft>
              <a:buClr>
                <a:srgbClr val="666666"/>
              </a:buClr>
              <a:buSzPts val="2000"/>
              <a:buFont typeface="Arial"/>
              <a:buChar char="•"/>
            </a:pPr>
            <a:r>
              <a:rPr lang="en-US" sz="2000">
                <a:solidFill>
                  <a:srgbClr val="666666"/>
                </a:solidFill>
                <a:latin typeface="Arial"/>
                <a:ea typeface="Arial"/>
                <a:cs typeface="Arial"/>
                <a:sym typeface="Arial"/>
              </a:rPr>
              <a:t>"Part of whole-body wellness includes intimacy. If you ever want to discuss it, I am here to support you."</a:t>
            </a:r>
            <a:endParaRPr/>
          </a:p>
          <a:p>
            <a:pPr indent="-342900" lvl="0" marL="342900" marR="0" rtl="0" algn="l">
              <a:spcBef>
                <a:spcPts val="0"/>
              </a:spcBef>
              <a:spcAft>
                <a:spcPts val="0"/>
              </a:spcAft>
              <a:buClr>
                <a:srgbClr val="666666"/>
              </a:buClr>
              <a:buSzPts val="2000"/>
              <a:buFont typeface="Arial"/>
              <a:buChar char="•"/>
            </a:pPr>
            <a:r>
              <a:rPr lang="en-US" sz="2000">
                <a:solidFill>
                  <a:srgbClr val="666666"/>
                </a:solidFill>
                <a:latin typeface="Arial"/>
                <a:ea typeface="Arial"/>
                <a:cs typeface="Arial"/>
                <a:sym typeface="Arial"/>
              </a:rPr>
              <a:t>"If this is ever something you want to talk about, it's absolutely appropriate in rehab."</a:t>
            </a:r>
            <a:endParaRPr sz="2000">
              <a:solidFill>
                <a:srgbClr val="666666"/>
              </a:solidFill>
              <a:latin typeface="Arial"/>
              <a:ea typeface="Arial"/>
              <a:cs typeface="Arial"/>
              <a:sym typeface="Arial"/>
            </a:endParaRPr>
          </a:p>
          <a:p>
            <a:pPr indent="-342900" lvl="0" marL="342900" marR="0" rtl="0" algn="l">
              <a:spcBef>
                <a:spcPts val="0"/>
              </a:spcBef>
              <a:spcAft>
                <a:spcPts val="0"/>
              </a:spcAft>
              <a:buClr>
                <a:srgbClr val="666666"/>
              </a:buClr>
              <a:buSzPts val="2000"/>
              <a:buFont typeface="Arial"/>
              <a:buChar char="•"/>
            </a:pPr>
            <a:r>
              <a:rPr lang="en-US" sz="2000">
                <a:solidFill>
                  <a:srgbClr val="666666"/>
                </a:solidFill>
                <a:latin typeface="Arial"/>
                <a:ea typeface="Arial"/>
                <a:cs typeface="Arial"/>
                <a:sym typeface="Arial"/>
              </a:rPr>
              <a:t>"You don't have to discuss it now, but I want you to know it's a safe topic here."</a:t>
            </a:r>
            <a:endParaRPr sz="2000">
              <a:solidFill>
                <a:srgbClr val="666666"/>
              </a:solidFill>
              <a:latin typeface="Arial"/>
              <a:ea typeface="Arial"/>
              <a:cs typeface="Arial"/>
              <a:sym typeface="Arial"/>
            </a:endParaRPr>
          </a:p>
          <a:p>
            <a:pPr indent="-342900" lvl="0" marL="342900" marR="0" rtl="0" algn="l">
              <a:spcBef>
                <a:spcPts val="0"/>
              </a:spcBef>
              <a:spcAft>
                <a:spcPts val="0"/>
              </a:spcAft>
              <a:buClr>
                <a:srgbClr val="666666"/>
              </a:buClr>
              <a:buSzPts val="2000"/>
              <a:buFont typeface="Arial"/>
              <a:buChar char="•"/>
            </a:pPr>
            <a:r>
              <a:rPr lang="en-US" sz="2000">
                <a:solidFill>
                  <a:srgbClr val="666666"/>
                </a:solidFill>
                <a:latin typeface="Arial"/>
                <a:ea typeface="Arial"/>
                <a:cs typeface="Arial"/>
                <a:sym typeface="Arial"/>
              </a:rPr>
              <a:t>"We care about quality of life, and that includes intimacy."</a:t>
            </a:r>
            <a:endParaRPr sz="2000">
              <a:solidFill>
                <a:srgbClr val="666666"/>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0"/>
          <p:cNvSpPr txBox="1"/>
          <p:nvPr/>
        </p:nvSpPr>
        <p:spPr>
          <a:xfrm>
            <a:off x="3049229" y="-922191"/>
            <a:ext cx="6098458" cy="79021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666666"/>
                </a:solidFill>
                <a:latin typeface="Palatino Linotype"/>
                <a:ea typeface="Palatino Linotype"/>
                <a:cs typeface="Palatino Linotype"/>
                <a:sym typeface="Palatino Linotype"/>
              </a:rPr>
              <a:t>Conversation Frameworks  </a:t>
            </a:r>
            <a:endParaRPr b="1" sz="3600">
              <a:solidFill>
                <a:srgbClr val="666666"/>
              </a:solidFill>
              <a:latin typeface="Palatino Linotype"/>
              <a:ea typeface="Palatino Linotype"/>
              <a:cs typeface="Palatino Linotype"/>
              <a:sym typeface="Palatino Linotype"/>
            </a:endParaRPr>
          </a:p>
          <a:p>
            <a:pPr indent="0" lvl="0" marL="0" marR="0" rtl="0" algn="l">
              <a:lnSpc>
                <a:spcPct val="95714"/>
              </a:lnSpc>
              <a:spcBef>
                <a:spcPts val="1800"/>
              </a:spcBef>
              <a:spcAft>
                <a:spcPts val="0"/>
              </a:spcAft>
              <a:buNone/>
            </a:pPr>
            <a:r>
              <a:rPr lang="en-US" sz="2800">
                <a:solidFill>
                  <a:srgbClr val="439ABA"/>
                </a:solidFill>
                <a:latin typeface="Arial"/>
                <a:ea typeface="Arial"/>
                <a:cs typeface="Arial"/>
                <a:sym typeface="Arial"/>
              </a:rPr>
              <a:t>Sample Opening Lines</a:t>
            </a:r>
            <a:endParaRPr sz="2800">
              <a:solidFill>
                <a:srgbClr val="439ABA"/>
              </a:solidFill>
              <a:latin typeface="Arial"/>
              <a:ea typeface="Arial"/>
              <a:cs typeface="Arial"/>
              <a:sym typeface="Arial"/>
            </a:endParaRPr>
          </a:p>
          <a:p>
            <a:pPr indent="-342900" lvl="0" marL="342900" marR="0" rtl="0" algn="l">
              <a:spcBef>
                <a:spcPts val="1200"/>
              </a:spcBef>
              <a:spcAft>
                <a:spcPts val="0"/>
              </a:spcAft>
              <a:buClr>
                <a:srgbClr val="666666"/>
              </a:buClr>
              <a:buSzPts val="2400"/>
              <a:buFont typeface="Arial"/>
              <a:buChar char="•"/>
            </a:pPr>
            <a:r>
              <a:rPr lang="en-US" sz="2400">
                <a:solidFill>
                  <a:srgbClr val="666666"/>
                </a:solidFill>
                <a:latin typeface="Arial"/>
                <a:ea typeface="Arial"/>
                <a:cs typeface="Arial"/>
                <a:sym typeface="Arial"/>
              </a:rPr>
              <a:t>TBI/Stroke:</a:t>
            </a:r>
            <a:endParaRPr sz="2400">
              <a:solidFill>
                <a:srgbClr val="666666"/>
              </a:solidFill>
              <a:latin typeface="Arial"/>
              <a:ea typeface="Arial"/>
              <a:cs typeface="Arial"/>
              <a:sym typeface="Arial"/>
            </a:endParaRPr>
          </a:p>
          <a:p>
            <a:pPr indent="-342900" lvl="1" marL="800100" marR="0" rtl="0" algn="l">
              <a:spcBef>
                <a:spcPts val="0"/>
              </a:spcBef>
              <a:spcAft>
                <a:spcPts val="0"/>
              </a:spcAft>
              <a:buClr>
                <a:srgbClr val="666666"/>
              </a:buClr>
              <a:buSzPts val="2000"/>
              <a:buFont typeface="Courier New"/>
              <a:buChar char="o"/>
            </a:pPr>
            <a:r>
              <a:rPr b="0" i="0" lang="en-US" sz="2000" u="none" cap="none" strike="noStrike">
                <a:solidFill>
                  <a:srgbClr val="666666"/>
                </a:solidFill>
                <a:latin typeface="Arial"/>
                <a:ea typeface="Arial"/>
                <a:cs typeface="Arial"/>
                <a:sym typeface="Arial"/>
              </a:rPr>
              <a:t>"As part of holistic rehab, we also check in about relationships and intimacy. Would it be okay if we spent a minute on that?"</a:t>
            </a:r>
            <a:endParaRPr b="0" i="0" sz="2000" u="none" cap="none" strike="noStrike">
              <a:solidFill>
                <a:srgbClr val="666666"/>
              </a:solidFill>
              <a:latin typeface="Arial"/>
              <a:ea typeface="Arial"/>
              <a:cs typeface="Arial"/>
              <a:sym typeface="Arial"/>
            </a:endParaRPr>
          </a:p>
          <a:p>
            <a:pPr indent="-342900" lvl="1" marL="800100" marR="0" rtl="0" algn="l">
              <a:spcBef>
                <a:spcPts val="0"/>
              </a:spcBef>
              <a:spcAft>
                <a:spcPts val="0"/>
              </a:spcAft>
              <a:buClr>
                <a:srgbClr val="666666"/>
              </a:buClr>
              <a:buSzPts val="2000"/>
              <a:buFont typeface="Courier New"/>
              <a:buChar char="o"/>
            </a:pPr>
            <a:r>
              <a:rPr b="0" i="0" lang="en-US" sz="2000" u="none" cap="none" strike="noStrike">
                <a:solidFill>
                  <a:srgbClr val="666666"/>
                </a:solidFill>
                <a:latin typeface="Arial"/>
                <a:ea typeface="Arial"/>
                <a:cs typeface="Arial"/>
                <a:sym typeface="Arial"/>
              </a:rPr>
              <a:t>"Changes in communication can affect romantic relationships too. How has that been for you?"</a:t>
            </a:r>
            <a:endParaRPr b="0" i="0" sz="2000" u="none" cap="none" strike="noStrike">
              <a:solidFill>
                <a:srgbClr val="666666"/>
              </a:solidFill>
              <a:latin typeface="Arial"/>
              <a:ea typeface="Arial"/>
              <a:cs typeface="Arial"/>
              <a:sym typeface="Arial"/>
            </a:endParaRPr>
          </a:p>
          <a:p>
            <a:pPr indent="-342900" lvl="1" marL="800100" marR="0" rtl="0" algn="l">
              <a:spcBef>
                <a:spcPts val="0"/>
              </a:spcBef>
              <a:spcAft>
                <a:spcPts val="0"/>
              </a:spcAft>
              <a:buClr>
                <a:srgbClr val="666666"/>
              </a:buClr>
              <a:buSzPts val="2000"/>
              <a:buFont typeface="Courier New"/>
              <a:buChar char="o"/>
            </a:pPr>
            <a:r>
              <a:rPr b="0" i="0" lang="en-US" sz="2000" u="none" cap="none" strike="noStrike">
                <a:solidFill>
                  <a:srgbClr val="666666"/>
                </a:solidFill>
                <a:latin typeface="Arial"/>
                <a:ea typeface="Arial"/>
                <a:cs typeface="Arial"/>
                <a:sym typeface="Arial"/>
              </a:rPr>
              <a:t>"Do you feel like it has been harder to talk about personal or intimate topics since your stroke?"</a:t>
            </a:r>
            <a:endParaRPr/>
          </a:p>
          <a:p>
            <a:pPr indent="-342900" lvl="1" marL="800100" marR="0" rtl="0" algn="l">
              <a:spcBef>
                <a:spcPts val="0"/>
              </a:spcBef>
              <a:spcAft>
                <a:spcPts val="0"/>
              </a:spcAft>
              <a:buClr>
                <a:srgbClr val="666666"/>
              </a:buClr>
              <a:buSzPts val="2000"/>
              <a:buFont typeface="Courier New"/>
              <a:buChar char="o"/>
            </a:pPr>
            <a:r>
              <a:rPr b="0" i="0" lang="en-US" sz="2000" u="none" cap="none" strike="noStrike">
                <a:solidFill>
                  <a:srgbClr val="666666"/>
                </a:solidFill>
                <a:latin typeface="Arial"/>
                <a:ea typeface="Arial"/>
                <a:cs typeface="Arial"/>
                <a:sym typeface="Arial"/>
              </a:rPr>
              <a:t>"Brain injuries can affect emotions and relationships. I want to make sure we're supporting all areas of your life."</a:t>
            </a:r>
            <a:endParaRPr b="0" i="0" sz="2000" u="none" cap="none" strike="noStrike">
              <a:solidFill>
                <a:srgbClr val="666666"/>
              </a:solidFill>
              <a:latin typeface="Arial"/>
              <a:ea typeface="Arial"/>
              <a:cs typeface="Arial"/>
              <a:sym typeface="Arial"/>
            </a:endParaRPr>
          </a:p>
          <a:p>
            <a:pPr indent="-342900" lvl="1" marL="800100" marR="0" rtl="0" algn="l">
              <a:spcBef>
                <a:spcPts val="0"/>
              </a:spcBef>
              <a:spcAft>
                <a:spcPts val="0"/>
              </a:spcAft>
              <a:buClr>
                <a:srgbClr val="666666"/>
              </a:buClr>
              <a:buSzPts val="2000"/>
              <a:buFont typeface="Courier New"/>
              <a:buChar char="o"/>
            </a:pPr>
            <a:r>
              <a:rPr b="0" i="0" lang="en-US" sz="2000" u="none" cap="none" strike="noStrike">
                <a:solidFill>
                  <a:srgbClr val="666666"/>
                </a:solidFill>
                <a:latin typeface="Arial"/>
                <a:ea typeface="Arial"/>
                <a:cs typeface="Arial"/>
                <a:sym typeface="Arial"/>
              </a:rPr>
              <a:t>"Have there been any changes in how you feel about dating since your injury?"</a:t>
            </a:r>
            <a:endParaRPr b="0" i="0" sz="2000" u="none" cap="none" strike="noStrike">
              <a:solidFill>
                <a:srgbClr val="666666"/>
              </a:solidFill>
              <a:latin typeface="Arial"/>
              <a:ea typeface="Arial"/>
              <a:cs typeface="Arial"/>
              <a:sym typeface="Arial"/>
            </a:endParaRPr>
          </a:p>
          <a:p>
            <a:pPr indent="-342900" lvl="1" marL="800100" marR="0" rtl="0" algn="l">
              <a:spcBef>
                <a:spcPts val="0"/>
              </a:spcBef>
              <a:spcAft>
                <a:spcPts val="0"/>
              </a:spcAft>
              <a:buClr>
                <a:srgbClr val="666666"/>
              </a:buClr>
              <a:buSzPts val="2000"/>
              <a:buFont typeface="Courier New"/>
              <a:buChar char="o"/>
            </a:pPr>
            <a:r>
              <a:rPr b="0" i="0" lang="en-US" sz="2000" u="none" cap="none" strike="noStrike">
                <a:solidFill>
                  <a:srgbClr val="666666"/>
                </a:solidFill>
                <a:latin typeface="Arial"/>
                <a:ea typeface="Arial"/>
                <a:cs typeface="Arial"/>
                <a:sym typeface="Arial"/>
              </a:rPr>
              <a:t>"Partners often have questions too. Would it be helpful to bring them into this conversation?"</a:t>
            </a:r>
            <a:endParaRPr b="0" i="0" sz="2000" u="none" cap="none" strike="noStrike">
              <a:solidFill>
                <a:srgbClr val="666666"/>
              </a:solidFill>
              <a:latin typeface="Arial"/>
              <a:ea typeface="Arial"/>
              <a:cs typeface="Arial"/>
              <a:sym typeface="Arial"/>
            </a:endParaRPr>
          </a:p>
          <a:p>
            <a:pPr indent="-342900" lvl="1" marL="800100" marR="0" rtl="0" algn="l">
              <a:spcBef>
                <a:spcPts val="0"/>
              </a:spcBef>
              <a:spcAft>
                <a:spcPts val="0"/>
              </a:spcAft>
              <a:buClr>
                <a:srgbClr val="666666"/>
              </a:buClr>
              <a:buSzPts val="2000"/>
              <a:buFont typeface="Courier New"/>
              <a:buChar char="o"/>
            </a:pPr>
            <a:r>
              <a:rPr b="0" i="0" lang="en-US" sz="2000" u="none" cap="none" strike="noStrike">
                <a:solidFill>
                  <a:srgbClr val="666666"/>
                </a:solidFill>
                <a:latin typeface="Arial"/>
                <a:ea typeface="Arial"/>
                <a:cs typeface="Arial"/>
                <a:sym typeface="Arial"/>
              </a:rPr>
              <a:t>"Rehabilitation and recovery can sometimes shift roles in a relationship. How are you both navigating that?"</a:t>
            </a:r>
            <a:endParaRPr b="0" i="0" sz="2000" u="none" cap="none" strike="noStrike">
              <a:solidFill>
                <a:srgbClr val="666666"/>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1"/>
          <p:cNvSpPr txBox="1"/>
          <p:nvPr/>
        </p:nvSpPr>
        <p:spPr>
          <a:xfrm>
            <a:off x="2523066" y="341998"/>
            <a:ext cx="7145866"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rgbClr val="7F7F7F"/>
                </a:solidFill>
                <a:latin typeface="Palatino Linotype"/>
                <a:ea typeface="Palatino Linotype"/>
                <a:cs typeface="Palatino Linotype"/>
                <a:sym typeface="Palatino Linotype"/>
              </a:rPr>
              <a:t>References</a:t>
            </a:r>
            <a:endParaRPr/>
          </a:p>
        </p:txBody>
      </p:sp>
      <p:sp>
        <p:nvSpPr>
          <p:cNvPr id="280" name="Google Shape;280;p21"/>
          <p:cNvSpPr txBox="1"/>
          <p:nvPr/>
        </p:nvSpPr>
        <p:spPr>
          <a:xfrm>
            <a:off x="524933" y="1166842"/>
            <a:ext cx="11142133"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666666"/>
                </a:solidFill>
                <a:latin typeface="Calibri"/>
                <a:ea typeface="Calibri"/>
                <a:cs typeface="Calibri"/>
                <a:sym typeface="Calibri"/>
              </a:rPr>
              <a:t>Annon, J.S. (1976). The PLISSIT model: A proposed conceptual scheme for the behavioral treatment of sexual 	problems. </a:t>
            </a:r>
            <a:r>
              <a:rPr i="1" lang="en-US" sz="1800">
                <a:solidFill>
                  <a:srgbClr val="666666"/>
                </a:solidFill>
                <a:latin typeface="Calibri"/>
                <a:ea typeface="Calibri"/>
                <a:cs typeface="Calibri"/>
                <a:sym typeface="Calibri"/>
              </a:rPr>
              <a:t>Journal of Sex Education Therapy, 2</a:t>
            </a:r>
            <a:r>
              <a:rPr lang="en-US" sz="1800">
                <a:solidFill>
                  <a:srgbClr val="666666"/>
                </a:solidFill>
                <a:latin typeface="Calibri"/>
                <a:ea typeface="Calibri"/>
                <a:cs typeface="Calibri"/>
                <a:sym typeface="Calibri"/>
              </a:rPr>
              <a:t>(1), 1-15.</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Arango-Lasprilla, J., Olabarietta-Landa, L., Ertl, M., &amp; Stevens, L. (2017). Provider perceptions of the assessment and 	rehabilitation of sexual functioning after Traumatic Brain Injury. </a:t>
            </a:r>
            <a:r>
              <a:rPr i="1" lang="en-US" sz="1800">
                <a:solidFill>
                  <a:srgbClr val="666666"/>
                </a:solidFill>
                <a:latin typeface="Calibri"/>
                <a:ea typeface="Calibri"/>
                <a:cs typeface="Calibri"/>
                <a:sym typeface="Calibri"/>
              </a:rPr>
              <a:t>Brain Injury 31</a:t>
            </a:r>
            <a:r>
              <a:rPr lang="en-US" sz="1800">
                <a:solidFill>
                  <a:srgbClr val="666666"/>
                </a:solidFill>
                <a:latin typeface="Calibri"/>
                <a:ea typeface="Calibri"/>
                <a:cs typeface="Calibri"/>
                <a:sym typeface="Calibri"/>
              </a:rPr>
              <a:t>(5), 1-7.</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Barrett, O., Ho, A., &amp; Finlay, K. (2022). Supporting sexual functioning and satisfaction during rehabilitation after spinal 	cord injury: Barriers and Facilitators identified by healthcare professionals. </a:t>
            </a:r>
            <a:r>
              <a:rPr i="1" lang="en-US" sz="1800">
                <a:solidFill>
                  <a:srgbClr val="666666"/>
                </a:solidFill>
                <a:latin typeface="Calibri"/>
                <a:ea typeface="Calibri"/>
                <a:cs typeface="Calibri"/>
                <a:sym typeface="Calibri"/>
              </a:rPr>
              <a:t>Journal of Rehabilitation 	Medicine, 54</a:t>
            </a:r>
            <a:r>
              <a:rPr lang="en-US" sz="1800">
                <a:solidFill>
                  <a:srgbClr val="666666"/>
                </a:solidFill>
                <a:latin typeface="Calibri"/>
                <a:ea typeface="Calibri"/>
                <a:cs typeface="Calibri"/>
                <a:sym typeface="Calibri"/>
              </a:rPr>
              <a:t>, 1-9</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Bryant, C., Aplin, T., &amp; Setchell, J. (2022). </a:t>
            </a:r>
            <a:r>
              <a:rPr i="1" lang="en-US" sz="1800">
                <a:solidFill>
                  <a:srgbClr val="666666"/>
                </a:solidFill>
                <a:latin typeface="Calibri"/>
                <a:ea typeface="Calibri"/>
                <a:cs typeface="Calibri"/>
                <a:sym typeface="Calibri"/>
              </a:rPr>
              <a:t>Sexuality and Disability, 40</a:t>
            </a:r>
            <a:r>
              <a:rPr lang="en-US" sz="1800">
                <a:solidFill>
                  <a:srgbClr val="666666"/>
                </a:solidFill>
                <a:latin typeface="Calibri"/>
                <a:ea typeface="Calibri"/>
                <a:cs typeface="Calibri"/>
                <a:sym typeface="Calibri"/>
              </a:rPr>
              <a:t>(3), 409-423.</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Bryant, C., Gustafsson, L., Aplin, T., &amp; Setchell, J (2022).  Supporting sexuality after spinal cord injury: A scoping review 	of non-medical approaches. </a:t>
            </a:r>
            <a:r>
              <a:rPr i="1" lang="en-US" sz="1800">
                <a:solidFill>
                  <a:srgbClr val="666666"/>
                </a:solidFill>
                <a:latin typeface="Calibri"/>
                <a:ea typeface="Calibri"/>
                <a:cs typeface="Calibri"/>
                <a:sym typeface="Calibri"/>
              </a:rPr>
              <a:t>Disability and Rehabilitation, 44 </a:t>
            </a:r>
            <a:r>
              <a:rPr lang="en-US" sz="1800">
                <a:solidFill>
                  <a:srgbClr val="666666"/>
                </a:solidFill>
                <a:latin typeface="Calibri"/>
                <a:ea typeface="Calibri"/>
                <a:cs typeface="Calibri"/>
                <a:sym typeface="Calibri"/>
              </a:rPr>
              <a:t>(19), 5669-5682.  </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Couldrick, L., Sadio, G., &amp; Cross, V. (2010). Proposing a new sexual health model of practice for disability teams: The 	Recognition Model. </a:t>
            </a:r>
            <a:r>
              <a:rPr i="1" lang="en-US" sz="1800">
                <a:solidFill>
                  <a:srgbClr val="666666"/>
                </a:solidFill>
                <a:latin typeface="Calibri"/>
                <a:ea typeface="Calibri"/>
                <a:cs typeface="Calibri"/>
                <a:sym typeface="Calibri"/>
              </a:rPr>
              <a:t>International Journal of Therapy and Rehabilitation,17</a:t>
            </a:r>
            <a:r>
              <a:rPr lang="en-US" sz="1800">
                <a:solidFill>
                  <a:srgbClr val="666666"/>
                </a:solidFill>
                <a:latin typeface="Calibri"/>
                <a:ea typeface="Calibri"/>
                <a:cs typeface="Calibri"/>
                <a:sym typeface="Calibri"/>
              </a:rPr>
              <a:t>(6), 290-299.</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Dyer, K., &amp; dasNair, R. (2013). Talking about sex after traumatic brain injury: Perceptions and experiences of 	multidisciplinary rehabilitation professionals. </a:t>
            </a:r>
            <a:r>
              <a:rPr i="1" lang="en-US" sz="1800">
                <a:solidFill>
                  <a:srgbClr val="666666"/>
                </a:solidFill>
                <a:latin typeface="Calibri"/>
                <a:ea typeface="Calibri"/>
                <a:cs typeface="Calibri"/>
                <a:sym typeface="Calibri"/>
              </a:rPr>
              <a:t>Disability and Rehabilitation, 36</a:t>
            </a:r>
            <a:r>
              <a:rPr lang="en-US" sz="1800">
                <a:solidFill>
                  <a:srgbClr val="666666"/>
                </a:solidFill>
                <a:latin typeface="Calibri"/>
                <a:ea typeface="Calibri"/>
                <a:cs typeface="Calibri"/>
                <a:sym typeface="Calibri"/>
              </a:rPr>
              <a:t>(17), 1431-1438.</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Eglseder, K., &amp; Demchick, B. (2017). Sexuality and spinal cord injury: The lived experiences of intimate partners. </a:t>
            </a:r>
            <a:r>
              <a:rPr i="1" lang="en-US" sz="1800">
                <a:solidFill>
                  <a:srgbClr val="666666"/>
                </a:solidFill>
                <a:latin typeface="Calibri"/>
                <a:ea typeface="Calibri"/>
                <a:cs typeface="Calibri"/>
                <a:sym typeface="Calibri"/>
              </a:rPr>
              <a:t>OTJR: 	Occupation, Participation and Health, 37(3), </a:t>
            </a:r>
            <a:r>
              <a:rPr lang="en-US" sz="1800">
                <a:solidFill>
                  <a:srgbClr val="666666"/>
                </a:solidFill>
                <a:latin typeface="Calibri"/>
                <a:ea typeface="Calibri"/>
                <a:cs typeface="Calibri"/>
                <a:sym typeface="Calibri"/>
              </a:rPr>
              <a:t>125-131.</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2"/>
          <p:cNvSpPr txBox="1"/>
          <p:nvPr/>
        </p:nvSpPr>
        <p:spPr>
          <a:xfrm>
            <a:off x="2523067" y="345499"/>
            <a:ext cx="7145866"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000">
                <a:solidFill>
                  <a:srgbClr val="7F7F7F"/>
                </a:solidFill>
                <a:latin typeface="Palatino Linotype"/>
                <a:ea typeface="Palatino Linotype"/>
                <a:cs typeface="Palatino Linotype"/>
                <a:sym typeface="Palatino Linotype"/>
              </a:rPr>
              <a:t>References</a:t>
            </a:r>
            <a:endParaRPr/>
          </a:p>
        </p:txBody>
      </p:sp>
      <p:sp>
        <p:nvSpPr>
          <p:cNvPr id="287" name="Google Shape;287;p22"/>
          <p:cNvSpPr/>
          <p:nvPr/>
        </p:nvSpPr>
        <p:spPr>
          <a:xfrm>
            <a:off x="558800" y="1443841"/>
            <a:ext cx="11074400"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666666"/>
                </a:solidFill>
                <a:latin typeface="Calibri"/>
                <a:ea typeface="Calibri"/>
                <a:cs typeface="Calibri"/>
                <a:sym typeface="Calibri"/>
              </a:rPr>
              <a:t>Ek, A., Holmstrom, C., &amp; Elmerstig, E. (2023).  Unmet need for sexual rehabilitation after acquired brain injury (ABI): A 	cross-sectional study concerning sexual activity, sexual relationships, and sexual rehabilitation after ABI. 	</a:t>
            </a:r>
            <a:r>
              <a:rPr i="1" lang="en-US" sz="1800">
                <a:solidFill>
                  <a:srgbClr val="666666"/>
                </a:solidFill>
                <a:latin typeface="Calibri"/>
                <a:ea typeface="Calibri"/>
                <a:cs typeface="Calibri"/>
                <a:sym typeface="Calibri"/>
              </a:rPr>
              <a:t>Sexuality and Disability, 41</a:t>
            </a:r>
            <a:r>
              <a:rPr lang="en-US" sz="1800">
                <a:solidFill>
                  <a:srgbClr val="666666"/>
                </a:solidFill>
                <a:latin typeface="Calibri"/>
                <a:ea typeface="Calibri"/>
                <a:cs typeface="Calibri"/>
                <a:sym typeface="Calibri"/>
              </a:rPr>
              <a:t>, 387-410. </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Elliot, S., Hocaloski, S., &amp; Carlson, M. (2017). A multidisciplinary approach to sexual and fertility rehabilitation: The 	sexual rehabilitation framework. </a:t>
            </a:r>
            <a:r>
              <a:rPr i="1" lang="en-US" sz="1800">
                <a:solidFill>
                  <a:srgbClr val="666666"/>
                </a:solidFill>
                <a:latin typeface="Calibri"/>
                <a:ea typeface="Calibri"/>
                <a:cs typeface="Calibri"/>
                <a:sym typeface="Calibri"/>
              </a:rPr>
              <a:t>Topics in Spinal Cord injury Rehabilitation, 23</a:t>
            </a:r>
            <a:r>
              <a:rPr lang="en-US" sz="1800">
                <a:solidFill>
                  <a:srgbClr val="666666"/>
                </a:solidFill>
                <a:latin typeface="Calibri"/>
                <a:ea typeface="Calibri"/>
                <a:cs typeface="Calibri"/>
                <a:sym typeface="Calibri"/>
              </a:rPr>
              <a:t>(1), 49-56.</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Fritz, H., Dillaway, H., &amp; Lysack, C (2015). “Don’t think paralysis takes away your womanhood”: Sexual intimacy after 	spinal cord injury. </a:t>
            </a:r>
            <a:r>
              <a:rPr i="1" lang="en-US" sz="1800">
                <a:solidFill>
                  <a:srgbClr val="666666"/>
                </a:solidFill>
                <a:latin typeface="Calibri"/>
                <a:ea typeface="Calibri"/>
                <a:cs typeface="Calibri"/>
                <a:sym typeface="Calibri"/>
              </a:rPr>
              <a:t>American Journal of Occupational Therapy, 69</a:t>
            </a:r>
            <a:r>
              <a:rPr lang="en-US" sz="1800">
                <a:solidFill>
                  <a:srgbClr val="666666"/>
                </a:solidFill>
                <a:latin typeface="Calibri"/>
                <a:ea typeface="Calibri"/>
                <a:cs typeface="Calibri"/>
                <a:sym typeface="Calibri"/>
              </a:rPr>
              <a:t>(2).</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Jorgensen, S., Hedgren, L., Sundelin, A., &amp; Lexell, J. (2021). Global and domain-specific life satisfaction among older 	adults with long-term spinal cord injury. </a:t>
            </a:r>
            <a:r>
              <a:rPr i="1" lang="en-US" sz="1800">
                <a:solidFill>
                  <a:srgbClr val="666666"/>
                </a:solidFill>
                <a:latin typeface="Calibri"/>
                <a:ea typeface="Calibri"/>
                <a:cs typeface="Calibri"/>
                <a:sym typeface="Calibri"/>
              </a:rPr>
              <a:t>Journal of Spinal Cord medicine, 44</a:t>
            </a:r>
            <a:r>
              <a:rPr lang="en-US" sz="1800">
                <a:solidFill>
                  <a:srgbClr val="666666"/>
                </a:solidFill>
                <a:latin typeface="Calibri"/>
                <a:ea typeface="Calibri"/>
                <a:cs typeface="Calibri"/>
                <a:sym typeface="Calibri"/>
              </a:rPr>
              <a:t>, 322-330.</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Spaseska, C., Lynch, C., Joosten, A., &amp; Josefsson, K. (2022). Experience of recently graduated occupational therapists 	in addressing sexuality with their clients. </a:t>
            </a:r>
            <a:r>
              <a:rPr i="1" lang="en-US" sz="1800">
                <a:solidFill>
                  <a:srgbClr val="666666"/>
                </a:solidFill>
                <a:latin typeface="Calibri"/>
                <a:ea typeface="Calibri"/>
                <a:cs typeface="Calibri"/>
                <a:sym typeface="Calibri"/>
              </a:rPr>
              <a:t>Sexuality and Disability, 40</a:t>
            </a:r>
            <a:r>
              <a:rPr lang="en-US" sz="1800">
                <a:solidFill>
                  <a:srgbClr val="666666"/>
                </a:solidFill>
                <a:latin typeface="Calibri"/>
                <a:ea typeface="Calibri"/>
                <a:cs typeface="Calibri"/>
                <a:sym typeface="Calibri"/>
              </a:rPr>
              <a:t>, 769-783.</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Taylor, B &amp; Davis, S. (2006).  Using the extended PLISSIT model to address sexual healthcare needs.  </a:t>
            </a:r>
            <a:r>
              <a:rPr i="1" lang="en-US" sz="1800">
                <a:solidFill>
                  <a:srgbClr val="666666"/>
                </a:solidFill>
                <a:latin typeface="Calibri"/>
                <a:ea typeface="Calibri"/>
                <a:cs typeface="Calibri"/>
                <a:sym typeface="Calibri"/>
              </a:rPr>
              <a:t>Nursing 	Standard, Nov 22-28; 21</a:t>
            </a:r>
            <a:r>
              <a:rPr lang="en-US" sz="1800">
                <a:solidFill>
                  <a:srgbClr val="666666"/>
                </a:solidFill>
                <a:latin typeface="Calibri"/>
                <a:ea typeface="Calibri"/>
                <a:cs typeface="Calibri"/>
                <a:sym typeface="Calibri"/>
              </a:rPr>
              <a:t> (11), 35-40.</a:t>
            </a:r>
            <a:endParaRPr/>
          </a:p>
          <a:p>
            <a:pPr indent="0" lvl="0" marL="0" marR="0" rtl="0" algn="l">
              <a:spcBef>
                <a:spcPts val="0"/>
              </a:spcBef>
              <a:spcAft>
                <a:spcPts val="0"/>
              </a:spcAft>
              <a:buNone/>
            </a:pPr>
            <a:r>
              <a:rPr lang="en-US" sz="1800">
                <a:solidFill>
                  <a:srgbClr val="666666"/>
                </a:solidFill>
                <a:latin typeface="Calibri"/>
                <a:ea typeface="Calibri"/>
                <a:cs typeface="Calibri"/>
                <a:sym typeface="Calibri"/>
              </a:rPr>
              <a:t>Wolford, L. (2024).  The SLP sex talk. The SPICE Institute. https://www.spiceinstitute.org/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id="293" name="Google Shape;293;p23"/>
          <p:cNvPicPr preferRelativeResize="0"/>
          <p:nvPr/>
        </p:nvPicPr>
        <p:blipFill rotWithShape="1">
          <a:blip r:embed="rId3">
            <a:alphaModFix/>
          </a:blip>
          <a:srcRect b="0" l="0" r="0" t="0"/>
          <a:stretch/>
        </p:blipFill>
        <p:spPr>
          <a:xfrm>
            <a:off x="393699" y="5853709"/>
            <a:ext cx="1638699" cy="556778"/>
          </a:xfrm>
          <a:prstGeom prst="rect">
            <a:avLst/>
          </a:prstGeom>
          <a:noFill/>
          <a:ln>
            <a:noFill/>
          </a:ln>
        </p:spPr>
      </p:pic>
      <p:sp>
        <p:nvSpPr>
          <p:cNvPr id="294" name="Google Shape;294;p23"/>
          <p:cNvSpPr txBox="1"/>
          <p:nvPr/>
        </p:nvSpPr>
        <p:spPr>
          <a:xfrm>
            <a:off x="6740861" y="4469898"/>
            <a:ext cx="2495909" cy="838691"/>
          </a:xfrm>
          <a:prstGeom prst="rect">
            <a:avLst/>
          </a:prstGeom>
          <a:noFill/>
          <a:ln>
            <a:noFill/>
          </a:ln>
        </p:spPr>
        <p:txBody>
          <a:bodyPr anchorCtr="0" anchor="t" bIns="45700" lIns="91425" spcFirstLastPara="1" rIns="91425" wrap="square" tIns="45700">
            <a:spAutoFit/>
          </a:bodyPr>
          <a:lstStyle/>
          <a:p>
            <a:pPr indent="0" lvl="0" marL="0" marR="0" rtl="0" algn="l">
              <a:lnSpc>
                <a:spcPct val="148888"/>
              </a:lnSpc>
              <a:spcBef>
                <a:spcPts val="0"/>
              </a:spcBef>
              <a:spcAft>
                <a:spcPts val="0"/>
              </a:spcAft>
              <a:buClr>
                <a:srgbClr val="666666"/>
              </a:buClr>
              <a:buSzPts val="1800"/>
              <a:buFont typeface="Palatino Linotype"/>
              <a:buNone/>
            </a:pPr>
            <a:r>
              <a:rPr b="1" i="0" lang="en-US" sz="1800" u="none" cap="none" strike="noStrike">
                <a:solidFill>
                  <a:srgbClr val="666666"/>
                </a:solidFill>
                <a:latin typeface="Palatino Linotype"/>
                <a:ea typeface="Palatino Linotype"/>
                <a:cs typeface="Palatino Linotype"/>
                <a:sym typeface="Palatino Linotype"/>
              </a:rPr>
              <a:t>Wendy Sully</a:t>
            </a:r>
            <a:endParaRPr b="1" i="0" sz="2000" u="none" cap="none" strike="noStrike">
              <a:solidFill>
                <a:srgbClr val="666666"/>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rgbClr val="666666"/>
              </a:buClr>
              <a:buSzPts val="1400"/>
              <a:buFont typeface="Palatino Linotype"/>
              <a:buNone/>
            </a:pPr>
            <a:r>
              <a:rPr b="0" i="0" lang="en-US" sz="1400" u="none" cap="none" strike="noStrike">
                <a:solidFill>
                  <a:srgbClr val="666666"/>
                </a:solidFill>
                <a:latin typeface="Palatino Linotype"/>
                <a:ea typeface="Palatino Linotype"/>
                <a:cs typeface="Palatino Linotype"/>
                <a:sym typeface="Palatino Linotype"/>
              </a:rPr>
              <a:t>Psychologist</a:t>
            </a:r>
            <a:endParaRPr/>
          </a:p>
          <a:p>
            <a:pPr indent="0" lvl="0" marL="0" marR="0" rtl="0" algn="l">
              <a:lnSpc>
                <a:spcPct val="100000"/>
              </a:lnSpc>
              <a:spcBef>
                <a:spcPts val="0"/>
              </a:spcBef>
              <a:spcAft>
                <a:spcPts val="0"/>
              </a:spcAft>
              <a:buClr>
                <a:srgbClr val="439ABA"/>
              </a:buClr>
              <a:buSzPts val="1200"/>
              <a:buFont typeface="Arial"/>
              <a:buNone/>
            </a:pPr>
            <a:r>
              <a:rPr b="0" i="0" lang="en-US" sz="1200" u="none" cap="none" strike="noStrike">
                <a:solidFill>
                  <a:srgbClr val="439ABA"/>
                </a:solidFill>
                <a:latin typeface="Arial"/>
                <a:ea typeface="Arial"/>
                <a:cs typeface="Arial"/>
                <a:sym typeface="Arial"/>
              </a:rPr>
              <a:t>wsully@QLIomaha.com</a:t>
            </a:r>
            <a:endParaRPr/>
          </a:p>
        </p:txBody>
      </p:sp>
      <p:sp>
        <p:nvSpPr>
          <p:cNvPr id="295" name="Google Shape;295;p23"/>
          <p:cNvSpPr txBox="1"/>
          <p:nvPr/>
        </p:nvSpPr>
        <p:spPr>
          <a:xfrm>
            <a:off x="2219968" y="702371"/>
            <a:ext cx="7752063" cy="757643"/>
          </a:xfrm>
          <a:prstGeom prst="rect">
            <a:avLst/>
          </a:prstGeom>
          <a:noFill/>
          <a:ln>
            <a:noFill/>
          </a:ln>
        </p:spPr>
        <p:txBody>
          <a:bodyPr anchorCtr="0" anchor="t" bIns="45700" lIns="91425" spcFirstLastPara="1" rIns="91425" wrap="square" tIns="45700">
            <a:spAutoFit/>
          </a:bodyPr>
          <a:lstStyle/>
          <a:p>
            <a:pPr indent="0" lvl="0" marL="0" marR="0" rtl="0" algn="ctr">
              <a:lnSpc>
                <a:spcPct val="92592"/>
              </a:lnSpc>
              <a:spcBef>
                <a:spcPts val="0"/>
              </a:spcBef>
              <a:spcAft>
                <a:spcPts val="0"/>
              </a:spcAft>
              <a:buClr>
                <a:srgbClr val="439ABA"/>
              </a:buClr>
              <a:buSzPts val="5400"/>
              <a:buFont typeface="Palatino Linotype"/>
              <a:buNone/>
            </a:pPr>
            <a:r>
              <a:rPr b="1" i="0" lang="en-US" sz="5400" u="none" cap="none" strike="noStrike">
                <a:solidFill>
                  <a:srgbClr val="439ABA"/>
                </a:solidFill>
                <a:latin typeface="Palatino Linotype"/>
                <a:ea typeface="Palatino Linotype"/>
                <a:cs typeface="Palatino Linotype"/>
                <a:sym typeface="Palatino Linotype"/>
              </a:rPr>
              <a:t>Contact Us</a:t>
            </a:r>
            <a:endParaRPr/>
          </a:p>
        </p:txBody>
      </p:sp>
      <p:sp>
        <p:nvSpPr>
          <p:cNvPr id="296" name="Google Shape;296;p23"/>
          <p:cNvSpPr txBox="1"/>
          <p:nvPr/>
        </p:nvSpPr>
        <p:spPr>
          <a:xfrm>
            <a:off x="2662260" y="4532733"/>
            <a:ext cx="2495909" cy="838691"/>
          </a:xfrm>
          <a:prstGeom prst="rect">
            <a:avLst/>
          </a:prstGeom>
          <a:noFill/>
          <a:ln>
            <a:noFill/>
          </a:ln>
        </p:spPr>
        <p:txBody>
          <a:bodyPr anchorCtr="0" anchor="t" bIns="45700" lIns="91425" spcFirstLastPara="1" rIns="91425" wrap="square" tIns="45700">
            <a:spAutoFit/>
          </a:bodyPr>
          <a:lstStyle/>
          <a:p>
            <a:pPr indent="0" lvl="0" marL="0" marR="0" rtl="0" algn="l">
              <a:lnSpc>
                <a:spcPct val="148888"/>
              </a:lnSpc>
              <a:spcBef>
                <a:spcPts val="0"/>
              </a:spcBef>
              <a:spcAft>
                <a:spcPts val="0"/>
              </a:spcAft>
              <a:buClr>
                <a:srgbClr val="666666"/>
              </a:buClr>
              <a:buSzPts val="1800"/>
              <a:buFont typeface="Palatino Linotype"/>
              <a:buNone/>
            </a:pPr>
            <a:r>
              <a:rPr b="1" i="0" lang="en-US" sz="1800" u="none" cap="none" strike="noStrike">
                <a:solidFill>
                  <a:srgbClr val="666666"/>
                </a:solidFill>
                <a:latin typeface="Palatino Linotype"/>
                <a:ea typeface="Palatino Linotype"/>
                <a:cs typeface="Palatino Linotype"/>
                <a:sym typeface="Palatino Linotype"/>
              </a:rPr>
              <a:t>Laura Bergevin</a:t>
            </a:r>
            <a:endParaRPr b="1" i="0" sz="2000" u="none" cap="none" strike="noStrike">
              <a:solidFill>
                <a:srgbClr val="666666"/>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rgbClr val="666666"/>
              </a:buClr>
              <a:buSzPts val="1400"/>
              <a:buFont typeface="Palatino Linotype"/>
              <a:buNone/>
            </a:pPr>
            <a:r>
              <a:rPr lang="en-US" sz="1400">
                <a:solidFill>
                  <a:srgbClr val="666666"/>
                </a:solidFill>
                <a:latin typeface="Palatino Linotype"/>
                <a:ea typeface="Palatino Linotype"/>
                <a:cs typeface="Palatino Linotype"/>
                <a:sym typeface="Palatino Linotype"/>
              </a:rPr>
              <a:t>Family Services Coordinator</a:t>
            </a:r>
            <a:endParaRPr b="0" i="0" sz="1400" u="none" cap="none" strike="noStrike">
              <a:solidFill>
                <a:srgbClr val="666666"/>
              </a:solidFill>
              <a:latin typeface="Palatino Linotype"/>
              <a:ea typeface="Palatino Linotype"/>
              <a:cs typeface="Palatino Linotype"/>
              <a:sym typeface="Palatino Linotype"/>
            </a:endParaRPr>
          </a:p>
          <a:p>
            <a:pPr indent="0" lvl="0" marL="0" marR="0" rtl="0" algn="l">
              <a:lnSpc>
                <a:spcPct val="100000"/>
              </a:lnSpc>
              <a:spcBef>
                <a:spcPts val="0"/>
              </a:spcBef>
              <a:spcAft>
                <a:spcPts val="0"/>
              </a:spcAft>
              <a:buClr>
                <a:srgbClr val="439ABA"/>
              </a:buClr>
              <a:buSzPts val="1200"/>
              <a:buFont typeface="Arial"/>
              <a:buNone/>
            </a:pPr>
            <a:r>
              <a:rPr b="0" i="0" lang="en-US" sz="1200" u="none" cap="none" strike="noStrike">
                <a:solidFill>
                  <a:srgbClr val="439ABA"/>
                </a:solidFill>
                <a:latin typeface="Arial"/>
                <a:ea typeface="Arial"/>
                <a:cs typeface="Arial"/>
                <a:sym typeface="Arial"/>
              </a:rPr>
              <a:t>lbergevin@QLIomaha.com</a:t>
            </a:r>
            <a:endParaRPr/>
          </a:p>
        </p:txBody>
      </p:sp>
      <p:pic>
        <p:nvPicPr>
          <p:cNvPr descr="A person smiling at the camera&#10;&#10;Description automatically generated" id="297" name="Google Shape;297;p23"/>
          <p:cNvPicPr preferRelativeResize="0"/>
          <p:nvPr/>
        </p:nvPicPr>
        <p:blipFill rotWithShape="1">
          <a:blip r:embed="rId4">
            <a:alphaModFix/>
          </a:blip>
          <a:srcRect b="0" l="0" r="0" t="0"/>
          <a:stretch/>
        </p:blipFill>
        <p:spPr>
          <a:xfrm>
            <a:off x="2750267" y="1868706"/>
            <a:ext cx="2495907" cy="2495907"/>
          </a:xfrm>
          <a:prstGeom prst="rect">
            <a:avLst/>
          </a:prstGeom>
          <a:noFill/>
          <a:ln>
            <a:noFill/>
          </a:ln>
        </p:spPr>
      </p:pic>
      <p:pic>
        <p:nvPicPr>
          <p:cNvPr descr="A person smiling at the camera&#10;&#10;Description automatically generated" id="298" name="Google Shape;298;p23"/>
          <p:cNvPicPr preferRelativeResize="0"/>
          <p:nvPr/>
        </p:nvPicPr>
        <p:blipFill rotWithShape="1">
          <a:blip r:embed="rId5">
            <a:alphaModFix/>
          </a:blip>
          <a:srcRect b="0" l="0" r="0" t="0"/>
          <a:stretch/>
        </p:blipFill>
        <p:spPr>
          <a:xfrm>
            <a:off x="6740861" y="1802487"/>
            <a:ext cx="2495909" cy="249590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2018-01-16T02:53:33Z</dcterms:created>
  <dc:creator>Anthony Banks</dc:creator>
</cp:coreProperties>
</file>