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1.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5" roundtripDataSignature="AMtx7mj8vn1CQSwim5nPlk7a8eADnX9A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92192F1-97D3-4607-8C2A-FF0AA5897840}">
  <a:tblStyle styleId="{A92192F1-97D3-4607-8C2A-FF0AA5897840}" styleName="Table_0">
    <a:wholeTbl>
      <a:tcTxStyle b="off" i="off">
        <a:font>
          <a:latin typeface="Aptos"/>
          <a:ea typeface="Aptos"/>
          <a:cs typeface="Aptos"/>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customschemas.google.com/relationships/presentationmetadata" Target="meta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rgbClr val="FFC000"/>
              </a:solidFill>
            </a:ln>
            <a:effectLst/>
          </c:spPr>
          <c:invertIfNegative val="0"/>
          <c:cat>
            <c:strRef>
              <c:f>Sheet2!$B$1:$D$1</c:f>
              <c:strCache>
                <c:ptCount val="3"/>
                <c:pt idx="0">
                  <c:v>Aging</c:v>
                </c:pt>
                <c:pt idx="1">
                  <c:v>Brain injury</c:v>
                </c:pt>
                <c:pt idx="2">
                  <c:v>Aging with Brain injury</c:v>
                </c:pt>
              </c:strCache>
            </c:strRef>
          </c:cat>
          <c:val>
            <c:numRef>
              <c:f>Sheet2!$B$2:$D$2</c:f>
              <c:numCache>
                <c:formatCode>General</c:formatCode>
                <c:ptCount val="3"/>
                <c:pt idx="0">
                  <c:v>70</c:v>
                </c:pt>
                <c:pt idx="1">
                  <c:v>70</c:v>
                </c:pt>
                <c:pt idx="2">
                  <c:v>90</c:v>
                </c:pt>
              </c:numCache>
            </c:numRef>
          </c:val>
          <c:extLst>
            <c:ext xmlns:c16="http://schemas.microsoft.com/office/drawing/2014/chart" uri="{C3380CC4-5D6E-409C-BE32-E72D297353CC}">
              <c16:uniqueId val="{00000000-EA29-DD46-BFA1-E61F160E78E1}"/>
            </c:ext>
          </c:extLst>
        </c:ser>
        <c:dLbls>
          <c:showLegendKey val="0"/>
          <c:showVal val="0"/>
          <c:showCatName val="0"/>
          <c:showSerName val="0"/>
          <c:showPercent val="0"/>
          <c:showBubbleSize val="0"/>
        </c:dLbls>
        <c:gapWidth val="219"/>
        <c:overlap val="-27"/>
        <c:axId val="369258751"/>
        <c:axId val="370780671"/>
      </c:barChart>
      <c:catAx>
        <c:axId val="369258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70780671"/>
        <c:crosses val="autoZero"/>
        <c:auto val="1"/>
        <c:lblAlgn val="ctr"/>
        <c:lblOffset val="100"/>
        <c:noMultiLvlLbl val="0"/>
      </c:catAx>
      <c:valAx>
        <c:axId val="370780671"/>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2000" dirty="0"/>
                  <a:t>Functioning at Capacity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692587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indent="-228600" lvl="1" marL="91440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d7816a7c9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6" name="Google Shape;86;g3d7816a7c9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g3d7816a7c9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None/>
            </a:pPr>
            <a:r>
              <a:rPr lang="en-US"/>
              <a:t>Move your body</a:t>
            </a:r>
            <a:endParaRPr/>
          </a:p>
          <a:p>
            <a:pPr indent="0" lvl="1" marL="457200" rtl="0" algn="l">
              <a:spcBef>
                <a:spcPts val="0"/>
              </a:spcBef>
              <a:spcAft>
                <a:spcPts val="0"/>
              </a:spcAft>
              <a:buNone/>
            </a:pPr>
            <a:r>
              <a:rPr lang="en-US"/>
              <a:t>Use your brain</a:t>
            </a:r>
            <a:endParaRPr/>
          </a:p>
          <a:p>
            <a:pPr indent="0" lvl="1" marL="457200" rtl="0" algn="l">
              <a:spcBef>
                <a:spcPts val="0"/>
              </a:spcBef>
              <a:spcAft>
                <a:spcPts val="0"/>
              </a:spcAft>
              <a:buNone/>
            </a:pPr>
            <a:r>
              <a:rPr lang="en-US"/>
              <a:t>Eat the rainbow</a:t>
            </a:r>
            <a:endParaRPr/>
          </a:p>
          <a:p>
            <a:pPr indent="0" lvl="1" marL="457200" rtl="0" algn="l">
              <a:spcBef>
                <a:spcPts val="0"/>
              </a:spcBef>
              <a:spcAft>
                <a:spcPts val="0"/>
              </a:spcAft>
              <a:buNone/>
            </a:pPr>
            <a:r>
              <a:rPr lang="en-US"/>
              <a:t>Get a good night’s sleep</a:t>
            </a:r>
            <a:endParaRPr/>
          </a:p>
          <a:p>
            <a:pPr indent="0" lvl="1" marL="457200" rtl="0" algn="l">
              <a:spcBef>
                <a:spcPts val="0"/>
              </a:spcBef>
              <a:spcAft>
                <a:spcPts val="0"/>
              </a:spcAft>
              <a:buNone/>
            </a:pPr>
            <a:r>
              <a:rPr lang="en-US"/>
              <a:t>Follow your doctor’s orders to maintain your health as well as you can</a:t>
            </a:r>
            <a:endParaRPr/>
          </a:p>
          <a:p>
            <a:pPr indent="0" lvl="0" marL="0" rtl="0" algn="l">
              <a:spcBef>
                <a:spcPts val="0"/>
              </a:spcBef>
              <a:spcAft>
                <a:spcPts val="0"/>
              </a:spcAft>
              <a:buNone/>
            </a:pPr>
            <a:r>
              <a:t/>
            </a:r>
            <a:endParaRPr/>
          </a:p>
        </p:txBody>
      </p:sp>
      <p:sp>
        <p:nvSpPr>
          <p:cNvPr id="119" name="Google Shape;11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rgbClr val="0070C0"/>
                </a:solidFill>
                <a:latin typeface="Times New Roman"/>
                <a:ea typeface="Times New Roman"/>
                <a:cs typeface="Times New Roman"/>
                <a:sym typeface="Times New Roman"/>
              </a:rPr>
              <a:t>These symptoms vary in type and severity. </a:t>
            </a:r>
            <a:endParaRPr/>
          </a:p>
          <a:p>
            <a:pPr indent="0" lvl="0" marL="0" rtl="0" algn="l">
              <a:spcBef>
                <a:spcPts val="0"/>
              </a:spcBef>
              <a:spcAft>
                <a:spcPts val="0"/>
              </a:spcAft>
              <a:buNone/>
            </a:pPr>
            <a:r>
              <a:rPr lang="en-US" sz="1200">
                <a:solidFill>
                  <a:srgbClr val="0070C0"/>
                </a:solidFill>
                <a:latin typeface="Times New Roman"/>
                <a:ea typeface="Times New Roman"/>
                <a:cs typeface="Times New Roman"/>
                <a:sym typeface="Times New Roman"/>
              </a:rPr>
              <a:t>No one person with dementia is the same as another</a:t>
            </a:r>
            <a:endParaRPr/>
          </a:p>
          <a:p>
            <a:pPr indent="0" lvl="0" marL="0" rtl="0" algn="l">
              <a:spcBef>
                <a:spcPts val="0"/>
              </a:spcBef>
              <a:spcAft>
                <a:spcPts val="0"/>
              </a:spcAft>
              <a:buNone/>
            </a:pPr>
            <a:r>
              <a:rPr lang="en-US" sz="1200">
                <a:solidFill>
                  <a:srgbClr val="0070C0"/>
                </a:solidFill>
                <a:latin typeface="Times New Roman"/>
                <a:ea typeface="Times New Roman"/>
                <a:cs typeface="Times New Roman"/>
                <a:sym typeface="Times New Roman"/>
              </a:rPr>
              <a:t>AND with Alzheimer’s and other dementias, they typically get worse with time</a:t>
            </a:r>
            <a:endParaRPr/>
          </a:p>
          <a:p>
            <a:pPr indent="0" lvl="0" marL="0" rtl="0" algn="l">
              <a:spcBef>
                <a:spcPts val="0"/>
              </a:spcBef>
              <a:spcAft>
                <a:spcPts val="0"/>
              </a:spcAft>
              <a:buNone/>
            </a:pPr>
            <a:r>
              <a:t/>
            </a:r>
            <a:endParaRPr/>
          </a:p>
        </p:txBody>
      </p:sp>
      <p:sp>
        <p:nvSpPr>
          <p:cNvPr id="153" name="Google Shape;15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Situationship</a:t>
            </a:r>
            <a:endParaRPr/>
          </a:p>
          <a:p>
            <a:pPr indent="0" lvl="0" marL="0" rtl="0" algn="l">
              <a:spcBef>
                <a:spcPts val="0"/>
              </a:spcBef>
              <a:spcAft>
                <a:spcPts val="0"/>
              </a:spcAft>
              <a:buNone/>
            </a:pPr>
            <a:r>
              <a:t/>
            </a:r>
            <a:endParaRPr/>
          </a:p>
        </p:txBody>
      </p:sp>
      <p:sp>
        <p:nvSpPr>
          <p:cNvPr id="173" name="Google Shape;17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Times New Roman"/>
                <a:ea typeface="Times New Roman"/>
                <a:cs typeface="Times New Roman"/>
                <a:sym typeface="Times New Roman"/>
              </a:rPr>
              <a:t>apolipoprotein E</a:t>
            </a:r>
            <a:endParaRPr/>
          </a:p>
        </p:txBody>
      </p:sp>
      <p:sp>
        <p:nvSpPr>
          <p:cNvPr id="206" name="Google Shape;20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Veterans study</a:t>
            </a:r>
            <a:endParaRPr/>
          </a:p>
          <a:p>
            <a:pPr indent="0" lvl="0" marL="0" rtl="0" algn="l">
              <a:spcBef>
                <a:spcPts val="0"/>
              </a:spcBef>
              <a:spcAft>
                <a:spcPts val="0"/>
              </a:spcAft>
              <a:buNone/>
            </a:pPr>
            <a:r>
              <a:t/>
            </a:r>
            <a:endParaRPr/>
          </a:p>
        </p:txBody>
      </p:sp>
      <p:sp>
        <p:nvSpPr>
          <p:cNvPr id="219" name="Google Shape;21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Some folks really don’t want to talk about cognition and aging. Especially if you have dementia in your family, were a caregiver, or see some red flags in your own or a loved on’es behavior. </a:t>
            </a:r>
            <a:endParaRPr/>
          </a:p>
        </p:txBody>
      </p:sp>
      <p:sp>
        <p:nvSpPr>
          <p:cNvPr id="238" name="Google Shape;238;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12% of Older medicare beneficiaries with TBI experience recurrent TBI within 5 years </a:t>
            </a:r>
            <a:endParaRPr/>
          </a:p>
          <a:p>
            <a:pPr indent="0" lvl="0" marL="0" rtl="0" algn="l">
              <a:spcBef>
                <a:spcPts val="0"/>
              </a:spcBef>
              <a:spcAft>
                <a:spcPts val="0"/>
              </a:spcAft>
              <a:buNone/>
            </a:pPr>
            <a:r>
              <a:rPr lang="en-US"/>
              <a:t>Other med conditions – UTI, normal pressure hydrocephalus are examples</a:t>
            </a:r>
            <a:endParaRPr/>
          </a:p>
          <a:p>
            <a:pPr indent="0" lvl="0" marL="0" rtl="0" algn="l">
              <a:spcBef>
                <a:spcPts val="0"/>
              </a:spcBef>
              <a:spcAft>
                <a:spcPts val="0"/>
              </a:spcAft>
              <a:buNone/>
            </a:pPr>
            <a:r>
              <a:t/>
            </a:r>
            <a:endParaRPr/>
          </a:p>
        </p:txBody>
      </p:sp>
      <p:sp>
        <p:nvSpPr>
          <p:cNvPr id="246" name="Google Shape;24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It all starts with the eyes and the ears. If you never perceive information, you can’t do anything with it. </a:t>
            </a:r>
            <a:endParaRPr/>
          </a:p>
          <a:p>
            <a:pPr indent="0" lvl="0" marL="0" rtl="0" algn="l">
              <a:spcBef>
                <a:spcPts val="0"/>
              </a:spcBef>
              <a:spcAft>
                <a:spcPts val="0"/>
              </a:spcAft>
              <a:buNone/>
            </a:pPr>
            <a:r>
              <a:rPr lang="en-US"/>
              <a:t>Continued research has only supported this finding. Hearing loss is a risk factor for dementia</a:t>
            </a:r>
            <a:endParaRPr/>
          </a:p>
        </p:txBody>
      </p:sp>
      <p:sp>
        <p:nvSpPr>
          <p:cNvPr id="307" name="Google Shape;307;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answer is yes and no. You get better at any activity with practice. So, your attention and performance should improve on these activites. But the skill does not necessarily transfer. So for instance, if you have concerns about a loved one driving safely. Working on computer games is not going to improve driving skills. </a:t>
            </a:r>
            <a:endParaRPr/>
          </a:p>
        </p:txBody>
      </p:sp>
      <p:sp>
        <p:nvSpPr>
          <p:cNvPr id="321" name="Google Shape;321;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Sculpt ice</a:t>
            </a:r>
            <a:endParaRPr/>
          </a:p>
          <a:p>
            <a:pPr indent="0" lvl="0" marL="0" rtl="0" algn="l">
              <a:spcBef>
                <a:spcPts val="0"/>
              </a:spcBef>
              <a:spcAft>
                <a:spcPts val="0"/>
              </a:spcAft>
              <a:buNone/>
            </a:pPr>
            <a:r>
              <a:rPr lang="en-US"/>
              <a:t>French poetry</a:t>
            </a:r>
            <a:endParaRPr/>
          </a:p>
          <a:p>
            <a:pPr indent="0" lvl="0" marL="0" rtl="0" algn="l">
              <a:spcBef>
                <a:spcPts val="0"/>
              </a:spcBef>
              <a:spcAft>
                <a:spcPts val="0"/>
              </a:spcAft>
              <a:buNone/>
            </a:pPr>
            <a:r>
              <a:rPr lang="en-US"/>
              <a:t>Play the pianol</a:t>
            </a:r>
            <a:endParaRPr/>
          </a:p>
          <a:p>
            <a:pPr indent="0" lvl="0" marL="0" rtl="0" algn="l">
              <a:spcBef>
                <a:spcPts val="0"/>
              </a:spcBef>
              <a:spcAft>
                <a:spcPts val="0"/>
              </a:spcAft>
              <a:buNone/>
            </a:pPr>
            <a:r>
              <a:rPr lang="en-US"/>
              <a:t>Learns CPR</a:t>
            </a:r>
            <a:endParaRPr/>
          </a:p>
          <a:p>
            <a:pPr indent="0" lvl="0" marL="0" rtl="0" algn="l">
              <a:spcBef>
                <a:spcPts val="0"/>
              </a:spcBef>
              <a:spcAft>
                <a:spcPts val="0"/>
              </a:spcAft>
              <a:buNone/>
            </a:pPr>
            <a:r>
              <a:rPr lang="en-US"/>
              <a:t>Also learns empathy, responsibility, and how to make human connections</a:t>
            </a:r>
            <a:endParaRPr/>
          </a:p>
        </p:txBody>
      </p:sp>
      <p:sp>
        <p:nvSpPr>
          <p:cNvPr id="356" name="Google Shape;356;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Studies have shown that individuals with severe AD can learn procedures though routine and repetition in a very prescribed method called “spaced retrieval” </a:t>
            </a:r>
            <a:endParaRPr/>
          </a:p>
        </p:txBody>
      </p:sp>
      <p:sp>
        <p:nvSpPr>
          <p:cNvPr id="363" name="Google Shape;363;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Times New Roman"/>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Times New Roman"/>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
        <p:nvSpPr>
          <p:cNvPr id="34" name="Google Shape;34;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5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5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imes New Roman"/>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imes New Roman"/>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8"/>
          <p:cNvSpPr/>
          <p:nvPr>
            <p:ph idx="2" type="pic"/>
          </p:nvPr>
        </p:nvSpPr>
        <p:spPr>
          <a:xfrm>
            <a:off x="5183188" y="987425"/>
            <a:ext cx="6172200" cy="4873625"/>
          </a:xfrm>
          <a:prstGeom prst="rect">
            <a:avLst/>
          </a:prstGeom>
          <a:noFill/>
          <a:ln>
            <a:noFill/>
          </a:ln>
        </p:spPr>
      </p:sp>
      <p:sp>
        <p:nvSpPr>
          <p:cNvPr id="68" name="Google Shape;68;p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Times New Roman"/>
              <a:buNone/>
              <a:defRPr b="0" i="0" sz="4400" u="none" cap="none" strike="noStrike">
                <a:solidFill>
                  <a:schemeClr val="dk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Times New Roman"/>
                <a:ea typeface="Times New Roman"/>
                <a:cs typeface="Times New Roman"/>
                <a:sym typeface="Times New Roman"/>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Times New Roman"/>
                <a:ea typeface="Times New Roman"/>
                <a:cs typeface="Times New Roman"/>
                <a:sym typeface="Times New Roman"/>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Times New Roman"/>
                <a:ea typeface="Times New Roman"/>
                <a:cs typeface="Times New Roman"/>
                <a:sym typeface="Times New Roman"/>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1pPr>
            <a:lvl2pPr indent="0" lvl="1"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2pPr>
            <a:lvl3pPr indent="0" lvl="2"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3pPr>
            <a:lvl4pPr indent="0" lvl="3"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4pPr>
            <a:lvl5pPr indent="0" lvl="4"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5pPr>
            <a:lvl6pPr indent="0" lvl="5"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6pPr>
            <a:lvl7pPr indent="0" lvl="6"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7pPr>
            <a:lvl8pPr indent="0" lvl="7"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8pPr>
            <a:lvl9pPr indent="0" lvl="8" marL="0" marR="0" rtl="0" algn="r">
              <a:spcBef>
                <a:spcPts val="0"/>
              </a:spcBef>
              <a:buNone/>
              <a:defRPr b="0" i="0" sz="1200" u="none" cap="none" strike="noStrike">
                <a:solidFill>
                  <a:srgbClr val="757575"/>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mailto:judy.harvey@unl.edu" TargetMode="External"/><Relationship Id="rId4" Type="http://schemas.openxmlformats.org/officeDocument/2006/relationships/hyperlink" Target="https://cehs.unl.edu/secd/faculty/judy-harvey-0/" TargetMode="External"/><Relationship Id="rId5" Type="http://schemas.openxmlformats.org/officeDocument/2006/relationships/hyperlink" Target="https://cehs.unl.edu/secd/faculty/judy-harvey-0/" TargetMode="External"/><Relationship Id="rId6" Type="http://schemas.openxmlformats.org/officeDocument/2006/relationships/image" Target="../media/image2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8.jpg"/><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9.jpg"/><Relationship Id="rId4" Type="http://schemas.openxmlformats.org/officeDocument/2006/relationships/image" Target="../media/image12.jpg"/><Relationship Id="rId5" Type="http://schemas.openxmlformats.org/officeDocument/2006/relationships/image" Target="../media/image1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26.png"/><Relationship Id="rId4" Type="http://schemas.openxmlformats.org/officeDocument/2006/relationships/image" Target="../media/image20.jpg"/><Relationship Id="rId5" Type="http://schemas.openxmlformats.org/officeDocument/2006/relationships/image" Target="../media/image13.jpg"/><Relationship Id="rId6" Type="http://schemas.openxmlformats.org/officeDocument/2006/relationships/image" Target="../media/image16.jpg"/><Relationship Id="rId7" Type="http://schemas.openxmlformats.org/officeDocument/2006/relationships/image" Target="../media/image1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g3d7816a7c9f_0_0" title="Sponsor Slide.png"/>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
          <p:cNvSpPr txBox="1"/>
          <p:nvPr>
            <p:ph type="ctrTitle"/>
          </p:nvPr>
        </p:nvSpPr>
        <p:spPr>
          <a:xfrm>
            <a:off x="2057400" y="2133600"/>
            <a:ext cx="7851648" cy="12954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ct val="100000"/>
              <a:buFont typeface="Times New Roman"/>
              <a:buNone/>
            </a:pPr>
            <a:r>
              <a:rPr b="0" i="0" lang="en-US" u="none" strike="noStrike">
                <a:solidFill>
                  <a:srgbClr val="C00000"/>
                </a:solidFill>
              </a:rPr>
              <a:t>Aging with (and without) Brain Injury</a:t>
            </a:r>
            <a:endParaRPr>
              <a:solidFill>
                <a:srgbClr val="C00000"/>
              </a:solidFill>
            </a:endParaRPr>
          </a:p>
        </p:txBody>
      </p:sp>
      <p:sp>
        <p:nvSpPr>
          <p:cNvPr id="96" name="Google Shape;96;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Judy Harvey PhD CCC-SLP</a:t>
            </a:r>
            <a:endParaRPr/>
          </a:p>
          <a:p>
            <a:pPr indent="0" lvl="0" marL="0" rtl="0" algn="ctr">
              <a:lnSpc>
                <a:spcPct val="90000"/>
              </a:lnSpc>
              <a:spcBef>
                <a:spcPts val="1000"/>
              </a:spcBef>
              <a:spcAft>
                <a:spcPts val="0"/>
              </a:spcAft>
              <a:buClr>
                <a:schemeClr val="dk1"/>
              </a:buClr>
              <a:buSzPts val="2400"/>
              <a:buNone/>
            </a:pPr>
            <a:r>
              <a:rPr lang="en-US"/>
              <a:t>March 20, 2026</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ph type="title"/>
          </p:nvPr>
        </p:nvSpPr>
        <p:spPr>
          <a:xfrm>
            <a:off x="3505199" y="54205"/>
            <a:ext cx="6934200" cy="121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3600"/>
              <a:buFont typeface="Times New Roman"/>
              <a:buNone/>
            </a:pPr>
            <a:r>
              <a:rPr b="1" lang="en-US" sz="3600">
                <a:solidFill>
                  <a:srgbClr val="C00000"/>
                </a:solidFill>
              </a:rPr>
              <a:t>Judy Harvey, Ph.D., CCC-SLP</a:t>
            </a:r>
            <a:endParaRPr/>
          </a:p>
        </p:txBody>
      </p:sp>
      <p:grpSp>
        <p:nvGrpSpPr>
          <p:cNvPr id="103" name="Google Shape;103;p2"/>
          <p:cNvGrpSpPr/>
          <p:nvPr/>
        </p:nvGrpSpPr>
        <p:grpSpPr>
          <a:xfrm>
            <a:off x="2047631" y="3260272"/>
            <a:ext cx="6096000" cy="3008976"/>
            <a:chOff x="0" y="0"/>
            <a:chExt cx="6096000" cy="3008976"/>
          </a:xfrm>
        </p:grpSpPr>
        <p:sp>
          <p:nvSpPr>
            <p:cNvPr id="104" name="Google Shape;104;p2"/>
            <p:cNvSpPr/>
            <p:nvPr/>
          </p:nvSpPr>
          <p:spPr>
            <a:xfrm>
              <a:off x="0" y="0"/>
              <a:ext cx="6096000" cy="889785"/>
            </a:xfrm>
            <a:prstGeom prst="roundRect">
              <a:avLst>
                <a:gd fmla="val 16667" name="adj"/>
              </a:avLst>
            </a:prstGeom>
            <a:solidFill>
              <a:srgbClr val="00206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txBox="1"/>
            <p:nvPr/>
          </p:nvSpPr>
          <p:spPr>
            <a:xfrm>
              <a:off x="43436" y="43436"/>
              <a:ext cx="6009128" cy="802913"/>
            </a:xfrm>
            <a:prstGeom prst="rect">
              <a:avLst/>
            </a:prstGeom>
            <a:noFill/>
            <a:ln>
              <a:noFill/>
            </a:ln>
          </p:spPr>
          <p:txBody>
            <a:bodyPr anchorCtr="0" anchor="ctr" bIns="148575" lIns="148575" spcFirstLastPara="1" rIns="148575" wrap="square" tIns="148575">
              <a:noAutofit/>
            </a:bodyPr>
            <a:lstStyle/>
            <a:p>
              <a:pPr indent="0" lvl="0" marL="0" marR="0" rtl="0" algn="l">
                <a:lnSpc>
                  <a:spcPct val="90000"/>
                </a:lnSpc>
                <a:spcBef>
                  <a:spcPts val="0"/>
                </a:spcBef>
                <a:spcAft>
                  <a:spcPts val="0"/>
                </a:spcAft>
                <a:buClr>
                  <a:schemeClr val="lt1"/>
                </a:buClr>
                <a:buSzPts val="3900"/>
                <a:buFont typeface="Times New Roman"/>
                <a:buNone/>
              </a:pPr>
              <a:r>
                <a:rPr b="1" i="0" lang="en-US" sz="3900" u="none" cap="none" strike="noStrike">
                  <a:solidFill>
                    <a:schemeClr val="lt1"/>
                  </a:solidFill>
                  <a:latin typeface="Times New Roman"/>
                  <a:ea typeface="Times New Roman"/>
                  <a:cs typeface="Times New Roman"/>
                  <a:sym typeface="Times New Roman"/>
                </a:rPr>
                <a:t>Speaker Disclosure</a:t>
              </a:r>
              <a:endParaRPr b="0" i="0" sz="3900" u="none" cap="none" strike="noStrike">
                <a:solidFill>
                  <a:schemeClr val="lt1"/>
                </a:solidFill>
                <a:latin typeface="Times New Roman"/>
                <a:ea typeface="Times New Roman"/>
                <a:cs typeface="Times New Roman"/>
                <a:sym typeface="Times New Roman"/>
              </a:endParaRPr>
            </a:p>
          </p:txBody>
        </p:sp>
        <p:sp>
          <p:nvSpPr>
            <p:cNvPr id="106" name="Google Shape;106;p2"/>
            <p:cNvSpPr/>
            <p:nvPr/>
          </p:nvSpPr>
          <p:spPr>
            <a:xfrm>
              <a:off x="0" y="909996"/>
              <a:ext cx="6096000" cy="20989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txBox="1"/>
            <p:nvPr/>
          </p:nvSpPr>
          <p:spPr>
            <a:xfrm>
              <a:off x="0" y="909996"/>
              <a:ext cx="6096000" cy="2098980"/>
            </a:xfrm>
            <a:prstGeom prst="rect">
              <a:avLst/>
            </a:prstGeom>
            <a:noFill/>
            <a:ln>
              <a:noFill/>
            </a:ln>
          </p:spPr>
          <p:txBody>
            <a:bodyPr anchorCtr="0" anchor="t" bIns="49525" lIns="193525" spcFirstLastPara="1" rIns="277350" wrap="square" tIns="49525">
              <a:noAutofit/>
            </a:bodyPr>
            <a:lstStyle/>
            <a:p>
              <a:pPr indent="-285750" lvl="1" marL="285750" marR="0" rtl="0" algn="l">
                <a:lnSpc>
                  <a:spcPct val="90000"/>
                </a:lnSpc>
                <a:spcBef>
                  <a:spcPts val="0"/>
                </a:spcBef>
                <a:spcAft>
                  <a:spcPts val="0"/>
                </a:spcAft>
                <a:buClr>
                  <a:schemeClr val="dk1"/>
                </a:buClr>
                <a:buSzPts val="3000"/>
                <a:buFont typeface="Times New Roman"/>
                <a:buChar char="•"/>
              </a:pPr>
              <a:r>
                <a:rPr b="0" i="0" lang="en-US" sz="3000" u="none" cap="none" strike="noStrike">
                  <a:solidFill>
                    <a:schemeClr val="dk1"/>
                  </a:solidFill>
                  <a:latin typeface="Times New Roman"/>
                  <a:ea typeface="Times New Roman"/>
                  <a:cs typeface="Times New Roman"/>
                  <a:sym typeface="Times New Roman"/>
                </a:rPr>
                <a:t>I have no financial conflicts with  the resources, concepts, or interventions I am discussing today</a:t>
              </a:r>
              <a:endParaRPr/>
            </a:p>
            <a:p>
              <a:pPr indent="-95250" lvl="1" marL="285750" marR="0" rtl="0" algn="l">
                <a:lnSpc>
                  <a:spcPct val="90000"/>
                </a:lnSpc>
                <a:spcBef>
                  <a:spcPts val="600"/>
                </a:spcBef>
                <a:spcAft>
                  <a:spcPts val="0"/>
                </a:spcAft>
                <a:buClr>
                  <a:schemeClr val="dk1"/>
                </a:buClr>
                <a:buSzPts val="3000"/>
                <a:buFont typeface="Arial"/>
                <a:buNone/>
              </a:pPr>
              <a:r>
                <a:t/>
              </a:r>
              <a:endParaRPr b="0" i="0" sz="3000" u="none" cap="none" strike="noStrike">
                <a:solidFill>
                  <a:schemeClr val="dk1"/>
                </a:solidFill>
                <a:latin typeface="Times New Roman"/>
                <a:ea typeface="Times New Roman"/>
                <a:cs typeface="Times New Roman"/>
                <a:sym typeface="Times New Roman"/>
              </a:endParaRPr>
            </a:p>
          </p:txBody>
        </p:sp>
      </p:grpSp>
      <p:sp>
        <p:nvSpPr>
          <p:cNvPr id="108" name="Google Shape;108;p2"/>
          <p:cNvSpPr txBox="1"/>
          <p:nvPr/>
        </p:nvSpPr>
        <p:spPr>
          <a:xfrm>
            <a:off x="3962400" y="989135"/>
            <a:ext cx="7393371" cy="18774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900" u="none" cap="none" strike="noStrike">
                <a:solidFill>
                  <a:schemeClr val="dk1"/>
                </a:solidFill>
                <a:latin typeface="Times New Roman"/>
                <a:ea typeface="Times New Roman"/>
                <a:cs typeface="Times New Roman"/>
                <a:sym typeface="Times New Roman"/>
              </a:rPr>
              <a:t>Associate Professor of Practice</a:t>
            </a:r>
            <a:endParaRPr/>
          </a:p>
          <a:p>
            <a:pPr indent="0" lvl="0" marL="0" marR="0" rtl="0" algn="l">
              <a:spcBef>
                <a:spcPts val="0"/>
              </a:spcBef>
              <a:spcAft>
                <a:spcPts val="0"/>
              </a:spcAft>
              <a:buNone/>
            </a:pPr>
            <a:r>
              <a:rPr lang="en-US" sz="2900">
                <a:solidFill>
                  <a:schemeClr val="dk1"/>
                </a:solidFill>
                <a:latin typeface="Times New Roman"/>
                <a:ea typeface="Times New Roman"/>
                <a:cs typeface="Times New Roman"/>
                <a:sym typeface="Times New Roman"/>
              </a:rPr>
              <a:t>University of Nebraska - Lincoln</a:t>
            </a:r>
            <a:endParaRPr/>
          </a:p>
          <a:p>
            <a:pPr indent="0" lvl="0" marL="0" marR="0" rtl="0" algn="l">
              <a:spcBef>
                <a:spcPts val="0"/>
              </a:spcBef>
              <a:spcAft>
                <a:spcPts val="0"/>
              </a:spcAft>
              <a:buNone/>
            </a:pPr>
            <a:r>
              <a:rPr lang="en-US" sz="2900" u="sng">
                <a:solidFill>
                  <a:srgbClr val="0000FF"/>
                </a:solidFill>
                <a:latin typeface="Times New Roman"/>
                <a:ea typeface="Times New Roman"/>
                <a:cs typeface="Times New Roman"/>
                <a:sym typeface="Times New Roman"/>
                <a:hlinkClick r:id="rId3">
                  <a:extLst>
                    <a:ext uri="{A12FA001-AC4F-418D-AE19-62706E023703}">
                      <ahyp:hlinkClr val="tx"/>
                    </a:ext>
                  </a:extLst>
                </a:hlinkClick>
              </a:rPr>
              <a:t>judy.harvey@unl.edu</a:t>
            </a:r>
            <a:r>
              <a:rPr lang="en-US" sz="2900">
                <a:solidFill>
                  <a:srgbClr val="0000FF"/>
                </a:solidFill>
                <a:latin typeface="Times New Roman"/>
                <a:ea typeface="Times New Roman"/>
                <a:cs typeface="Times New Roman"/>
                <a:sym typeface="Times New Roman"/>
              </a:rPr>
              <a:t> </a:t>
            </a:r>
            <a:endParaRPr/>
          </a:p>
          <a:p>
            <a:pPr indent="0" lvl="0" marL="0" marR="0" rtl="0" algn="l">
              <a:spcBef>
                <a:spcPts val="0"/>
              </a:spcBef>
              <a:spcAft>
                <a:spcPts val="0"/>
              </a:spcAft>
              <a:buNone/>
            </a:pPr>
            <a:r>
              <a:rPr lang="en-US" sz="29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https://cehs.unl.edu/secd/faculty/judy-harvey</a:t>
            </a:r>
            <a:r>
              <a:rPr lang="en-US" sz="2900" u="sng">
                <a:solidFill>
                  <a:schemeClr val="dk1"/>
                </a:solidFill>
                <a:latin typeface="Arial"/>
                <a:ea typeface="Arial"/>
                <a:cs typeface="Arial"/>
                <a:sym typeface="Arial"/>
                <a:hlinkClick r:id="rId5">
                  <a:extLst>
                    <a:ext uri="{A12FA001-AC4F-418D-AE19-62706E023703}">
                      <ahyp:hlinkClr val="tx"/>
                    </a:ext>
                  </a:extLst>
                </a:hlinkClick>
              </a:rPr>
              <a:t>-0/</a:t>
            </a:r>
            <a:r>
              <a:rPr lang="en-US" sz="2900">
                <a:solidFill>
                  <a:schemeClr val="dk1"/>
                </a:solidFill>
                <a:latin typeface="Arial"/>
                <a:ea typeface="Arial"/>
                <a:cs typeface="Arial"/>
                <a:sym typeface="Arial"/>
              </a:rPr>
              <a:t> </a:t>
            </a:r>
            <a:endParaRPr/>
          </a:p>
        </p:txBody>
      </p:sp>
      <p:pic>
        <p:nvPicPr>
          <p:cNvPr descr="A person with glasses smiling&#10;&#10;Description automatically generated with low confidence" id="109" name="Google Shape;109;p2"/>
          <p:cNvPicPr preferRelativeResize="0"/>
          <p:nvPr/>
        </p:nvPicPr>
        <p:blipFill rotWithShape="1">
          <a:blip r:embed="rId6">
            <a:alphaModFix/>
          </a:blip>
          <a:srcRect b="0" l="0" r="0" t="0"/>
          <a:stretch/>
        </p:blipFill>
        <p:spPr>
          <a:xfrm>
            <a:off x="1752601" y="399812"/>
            <a:ext cx="1571625" cy="2095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Learning Objectives</a:t>
            </a:r>
            <a:endParaRPr/>
          </a:p>
        </p:txBody>
      </p:sp>
      <p:sp>
        <p:nvSpPr>
          <p:cNvPr id="115" name="Google Shape;115;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14350" lvl="0" marL="514350" rtl="0" algn="l">
              <a:lnSpc>
                <a:spcPct val="200000"/>
              </a:lnSpc>
              <a:spcBef>
                <a:spcPts val="0"/>
              </a:spcBef>
              <a:spcAft>
                <a:spcPts val="0"/>
              </a:spcAft>
              <a:buClr>
                <a:schemeClr val="dk1"/>
              </a:buClr>
              <a:buSzPts val="2800"/>
              <a:buFont typeface="Play"/>
              <a:buAutoNum type="arabicPeriod"/>
            </a:pPr>
            <a:r>
              <a:rPr lang="en-US"/>
              <a:t>Understand cognitive changes with typical aging</a:t>
            </a:r>
            <a:endParaRPr/>
          </a:p>
          <a:p>
            <a:pPr indent="-514350" lvl="0" marL="514350" rtl="0" algn="l">
              <a:lnSpc>
                <a:spcPct val="200000"/>
              </a:lnSpc>
              <a:spcBef>
                <a:spcPts val="1000"/>
              </a:spcBef>
              <a:spcAft>
                <a:spcPts val="0"/>
              </a:spcAft>
              <a:buClr>
                <a:schemeClr val="dk1"/>
              </a:buClr>
              <a:buSzPts val="2800"/>
              <a:buFont typeface="Play"/>
              <a:buAutoNum type="arabicPeriod"/>
            </a:pPr>
            <a:r>
              <a:rPr lang="en-US"/>
              <a:t>Understand concerns about aging with brain injury</a:t>
            </a:r>
            <a:endParaRPr/>
          </a:p>
          <a:p>
            <a:pPr indent="-514350" lvl="0" marL="514350" rtl="0" algn="l">
              <a:lnSpc>
                <a:spcPct val="200000"/>
              </a:lnSpc>
              <a:spcBef>
                <a:spcPts val="1000"/>
              </a:spcBef>
              <a:spcAft>
                <a:spcPts val="0"/>
              </a:spcAft>
              <a:buClr>
                <a:schemeClr val="dk1"/>
              </a:buClr>
              <a:buSzPts val="2800"/>
              <a:buFont typeface="Play"/>
              <a:buAutoNum type="arabicPeriod"/>
            </a:pPr>
            <a:r>
              <a:rPr lang="en-US"/>
              <a:t>State 3-5 behaviors that contribute to healthy cognition as we age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Spoilers for today’s presentation…</a:t>
            </a:r>
            <a:endParaRPr/>
          </a:p>
        </p:txBody>
      </p:sp>
      <p:sp>
        <p:nvSpPr>
          <p:cNvPr id="122" name="Google Shape;122;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Every common-sense </a:t>
            </a:r>
            <a:r>
              <a:rPr i="1" lang="en-US"/>
              <a:t>cure</a:t>
            </a:r>
            <a:r>
              <a:rPr lang="en-US"/>
              <a:t> you’ve heard of for healthy aging is </a:t>
            </a:r>
            <a:r>
              <a:rPr b="1" lang="en-US"/>
              <a:t>true </a:t>
            </a:r>
            <a:r>
              <a:rPr lang="en-US"/>
              <a:t>no matter if you are aging with (or without) a brain injury …</a:t>
            </a:r>
            <a:endParaRPr/>
          </a:p>
          <a:p>
            <a:pPr indent="-76200" lvl="1" marL="685800" rtl="0" algn="l">
              <a:lnSpc>
                <a:spcPct val="90000"/>
              </a:lnSpc>
              <a:spcBef>
                <a:spcPts val="500"/>
              </a:spcBef>
              <a:spcAft>
                <a:spcPts val="0"/>
              </a:spcAft>
              <a:buClr>
                <a:schemeClr val="dk1"/>
              </a:buClr>
              <a:buSzPts val="2400"/>
              <a:buNone/>
            </a:pPr>
            <a:r>
              <a:t/>
            </a:r>
            <a:endParaRPr/>
          </a:p>
          <a:p>
            <a:pPr indent="-228600" lvl="1" marL="685800" rtl="0" algn="l">
              <a:lnSpc>
                <a:spcPct val="90000"/>
              </a:lnSpc>
              <a:spcBef>
                <a:spcPts val="500"/>
              </a:spcBef>
              <a:spcAft>
                <a:spcPts val="0"/>
              </a:spcAft>
              <a:buClr>
                <a:schemeClr val="dk1"/>
              </a:buClr>
              <a:buSzPts val="2400"/>
              <a:buChar char="•"/>
            </a:pPr>
            <a:r>
              <a:rPr lang="en-US"/>
              <a:t>Exercise</a:t>
            </a:r>
            <a:endParaRPr/>
          </a:p>
          <a:p>
            <a:pPr indent="-228600" lvl="1" marL="685800" rtl="0" algn="l">
              <a:lnSpc>
                <a:spcPct val="90000"/>
              </a:lnSpc>
              <a:spcBef>
                <a:spcPts val="500"/>
              </a:spcBef>
              <a:spcAft>
                <a:spcPts val="0"/>
              </a:spcAft>
              <a:buClr>
                <a:schemeClr val="dk1"/>
              </a:buClr>
              <a:buSzPts val="2400"/>
              <a:buChar char="•"/>
            </a:pPr>
            <a:r>
              <a:rPr lang="en-US"/>
              <a:t>Eat a nutritious diet</a:t>
            </a:r>
            <a:endParaRPr/>
          </a:p>
          <a:p>
            <a:pPr indent="-228600" lvl="1" marL="685800" rtl="0" algn="l">
              <a:lnSpc>
                <a:spcPct val="90000"/>
              </a:lnSpc>
              <a:spcBef>
                <a:spcPts val="500"/>
              </a:spcBef>
              <a:spcAft>
                <a:spcPts val="0"/>
              </a:spcAft>
              <a:buClr>
                <a:schemeClr val="dk1"/>
              </a:buClr>
              <a:buSzPts val="2400"/>
              <a:buChar char="•"/>
            </a:pPr>
            <a:r>
              <a:rPr lang="en-US"/>
              <a:t>Get good sleep</a:t>
            </a:r>
            <a:endParaRPr/>
          </a:p>
          <a:p>
            <a:pPr indent="-228600" lvl="1" marL="685800" rtl="0" algn="l">
              <a:lnSpc>
                <a:spcPct val="90000"/>
              </a:lnSpc>
              <a:spcBef>
                <a:spcPts val="500"/>
              </a:spcBef>
              <a:spcAft>
                <a:spcPts val="0"/>
              </a:spcAft>
              <a:buClr>
                <a:schemeClr val="dk1"/>
              </a:buClr>
              <a:buSzPts val="2400"/>
              <a:buChar char="•"/>
            </a:pPr>
            <a:r>
              <a:rPr lang="en-US"/>
              <a:t>Socialize</a:t>
            </a:r>
            <a:endParaRPr/>
          </a:p>
          <a:p>
            <a:pPr indent="-228600" lvl="1" marL="685800" rtl="0" algn="l">
              <a:lnSpc>
                <a:spcPct val="90000"/>
              </a:lnSpc>
              <a:spcBef>
                <a:spcPts val="500"/>
              </a:spcBef>
              <a:spcAft>
                <a:spcPts val="0"/>
              </a:spcAft>
              <a:buClr>
                <a:schemeClr val="dk1"/>
              </a:buClr>
              <a:buSzPts val="2400"/>
              <a:buChar char="•"/>
            </a:pPr>
            <a:r>
              <a:rPr lang="en-US"/>
              <a:t>Try to manage stress</a:t>
            </a:r>
            <a:endParaRPr/>
          </a:p>
          <a:p>
            <a:pPr indent="0" lvl="1" marL="457200" rtl="0" algn="l">
              <a:lnSpc>
                <a:spcPct val="90000"/>
              </a:lnSpc>
              <a:spcBef>
                <a:spcPts val="500"/>
              </a:spcBef>
              <a:spcAft>
                <a:spcPts val="0"/>
              </a:spcAft>
              <a:buClr>
                <a:schemeClr val="dk1"/>
              </a:buClr>
              <a:buSzPts val="2400"/>
              <a:buNone/>
            </a:pPr>
            <a:r>
              <a:t/>
            </a:r>
            <a:endParaRPr/>
          </a:p>
          <a:p>
            <a:pPr indent="-76200" lvl="1" marL="685800" rtl="0" algn="l">
              <a:lnSpc>
                <a:spcPct val="90000"/>
              </a:lnSpc>
              <a:spcBef>
                <a:spcPts val="500"/>
              </a:spcBef>
              <a:spcAft>
                <a:spcPts val="0"/>
              </a:spcAft>
              <a:buClr>
                <a:schemeClr val="dk1"/>
              </a:buClr>
              <a:buSzPts val="24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Why are we here?</a:t>
            </a:r>
            <a:endParaRPr/>
          </a:p>
        </p:txBody>
      </p:sp>
      <p:sp>
        <p:nvSpPr>
          <p:cNvPr id="128" name="Google Shape;128;p5"/>
          <p:cNvSpPr txBox="1"/>
          <p:nvPr>
            <p:ph idx="1" type="body"/>
          </p:nvPr>
        </p:nvSpPr>
        <p:spPr>
          <a:xfrm>
            <a:off x="1865376" y="3187700"/>
            <a:ext cx="8077200" cy="2971800"/>
          </a:xfrm>
          <a:prstGeom prst="rect">
            <a:avLst/>
          </a:prstGeom>
          <a:noFill/>
          <a:ln>
            <a:noFill/>
          </a:ln>
        </p:spPr>
        <p:txBody>
          <a:bodyPr anchorCtr="0" anchor="t" bIns="45700" lIns="91425" spcFirstLastPara="1" rIns="91425" wrap="square" tIns="45700">
            <a:normAutofit fontScale="92500" lnSpcReduction="20000"/>
          </a:bodyPr>
          <a:lstStyle/>
          <a:p>
            <a:pPr indent="-17145" lvl="0" marL="228600" rtl="0" algn="l">
              <a:lnSpc>
                <a:spcPct val="90000"/>
              </a:lnSpc>
              <a:spcBef>
                <a:spcPts val="0"/>
              </a:spcBef>
              <a:spcAft>
                <a:spcPts val="0"/>
              </a:spcAft>
              <a:buClr>
                <a:schemeClr val="dk1"/>
              </a:buClr>
              <a:buSzPct val="100000"/>
              <a:buNone/>
            </a:pPr>
            <a:r>
              <a:t/>
            </a:r>
            <a:endParaRPr b="1" sz="3600"/>
          </a:p>
          <a:p>
            <a:pPr indent="0" lvl="0" marL="0" rtl="0" algn="l">
              <a:lnSpc>
                <a:spcPct val="90000"/>
              </a:lnSpc>
              <a:spcBef>
                <a:spcPts val="1000"/>
              </a:spcBef>
              <a:spcAft>
                <a:spcPts val="0"/>
              </a:spcAft>
              <a:buClr>
                <a:schemeClr val="dk1"/>
              </a:buClr>
              <a:buSzPct val="100000"/>
              <a:buNone/>
            </a:pPr>
            <a:r>
              <a:rPr lang="en-US" sz="3600"/>
              <a:t>These changes begin in late middle age and include:</a:t>
            </a:r>
            <a:endParaRPr/>
          </a:p>
          <a:p>
            <a:pPr indent="0" lvl="1" marL="457200" rtl="0" algn="l">
              <a:lnSpc>
                <a:spcPct val="90000"/>
              </a:lnSpc>
              <a:spcBef>
                <a:spcPts val="500"/>
              </a:spcBef>
              <a:spcAft>
                <a:spcPts val="0"/>
              </a:spcAft>
              <a:buClr>
                <a:schemeClr val="dk1"/>
              </a:buClr>
              <a:buSzPct val="100000"/>
              <a:buNone/>
            </a:pPr>
            <a:r>
              <a:rPr lang="en-US" sz="3600"/>
              <a:t>Slower processing of information</a:t>
            </a:r>
            <a:endParaRPr/>
          </a:p>
          <a:p>
            <a:pPr indent="0" lvl="1" marL="457200" rtl="0" algn="l">
              <a:lnSpc>
                <a:spcPct val="90000"/>
              </a:lnSpc>
              <a:spcBef>
                <a:spcPts val="500"/>
              </a:spcBef>
              <a:spcAft>
                <a:spcPts val="0"/>
              </a:spcAft>
              <a:buClr>
                <a:schemeClr val="dk1"/>
              </a:buClr>
              <a:buSzPct val="100000"/>
              <a:buNone/>
            </a:pPr>
            <a:r>
              <a:rPr lang="en-US" sz="3600"/>
              <a:t>Memory</a:t>
            </a:r>
            <a:endParaRPr/>
          </a:p>
          <a:p>
            <a:pPr indent="0" lvl="1" marL="457200" rtl="0" algn="l">
              <a:lnSpc>
                <a:spcPct val="90000"/>
              </a:lnSpc>
              <a:spcBef>
                <a:spcPts val="500"/>
              </a:spcBef>
              <a:spcAft>
                <a:spcPts val="0"/>
              </a:spcAft>
              <a:buClr>
                <a:schemeClr val="dk1"/>
              </a:buClr>
              <a:buSzPct val="100000"/>
              <a:buNone/>
            </a:pPr>
            <a:r>
              <a:rPr lang="en-US" sz="3600"/>
              <a:t>Word Retrieval</a:t>
            </a:r>
            <a:endParaRPr/>
          </a:p>
          <a:p>
            <a:pPr indent="0" lvl="1" marL="457200" rtl="0" algn="l">
              <a:lnSpc>
                <a:spcPct val="90000"/>
              </a:lnSpc>
              <a:spcBef>
                <a:spcPts val="500"/>
              </a:spcBef>
              <a:spcAft>
                <a:spcPts val="0"/>
              </a:spcAft>
              <a:buClr>
                <a:schemeClr val="dk1"/>
              </a:buClr>
              <a:buSzPct val="100000"/>
              <a:buNone/>
            </a:pPr>
            <a:r>
              <a:rPr lang="en-US" sz="3600"/>
              <a:t> </a:t>
            </a:r>
            <a:endParaRPr/>
          </a:p>
          <a:p>
            <a:pPr indent="-87630" lvl="1" marL="685800" rtl="0" algn="l">
              <a:lnSpc>
                <a:spcPct val="90000"/>
              </a:lnSpc>
              <a:spcBef>
                <a:spcPts val="500"/>
              </a:spcBef>
              <a:spcAft>
                <a:spcPts val="0"/>
              </a:spcAft>
              <a:buClr>
                <a:schemeClr val="dk1"/>
              </a:buClr>
              <a:buSzPct val="100000"/>
              <a:buNone/>
            </a:pPr>
            <a:r>
              <a:t/>
            </a:r>
            <a:endParaRPr/>
          </a:p>
          <a:p>
            <a:pPr indent="-87630" lvl="1" marL="685800" rtl="0" algn="l">
              <a:lnSpc>
                <a:spcPct val="90000"/>
              </a:lnSpc>
              <a:spcBef>
                <a:spcPts val="500"/>
              </a:spcBef>
              <a:spcAft>
                <a:spcPts val="0"/>
              </a:spcAft>
              <a:buClr>
                <a:schemeClr val="dk1"/>
              </a:buClr>
              <a:buSzPct val="100000"/>
              <a:buNone/>
            </a:pPr>
            <a:r>
              <a:t/>
            </a:r>
            <a:endParaRPr/>
          </a:p>
        </p:txBody>
      </p:sp>
      <p:sp>
        <p:nvSpPr>
          <p:cNvPr id="129" name="Google Shape;129;p5"/>
          <p:cNvSpPr txBox="1"/>
          <p:nvPr>
            <p:ph idx="4294967295" type="body"/>
          </p:nvPr>
        </p:nvSpPr>
        <p:spPr>
          <a:xfrm>
            <a:off x="1664208" y="1690688"/>
            <a:ext cx="8479536" cy="1497012"/>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100000"/>
              <a:buNone/>
            </a:pPr>
            <a:r>
              <a:rPr b="1" lang="en-US" sz="3600"/>
              <a:t>With age, thinking skills (</a:t>
            </a:r>
            <a:r>
              <a:rPr b="1" i="1" lang="en-US" sz="3600"/>
              <a:t>cognition</a:t>
            </a:r>
            <a:r>
              <a:rPr b="1" lang="en-US" sz="3600"/>
              <a:t>) change </a:t>
            </a:r>
            <a:endParaRPr/>
          </a:p>
          <a:p>
            <a:pPr indent="0" lvl="0" marL="0" rtl="0" algn="l">
              <a:lnSpc>
                <a:spcPct val="90000"/>
              </a:lnSpc>
              <a:spcBef>
                <a:spcPts val="1000"/>
              </a:spcBef>
              <a:spcAft>
                <a:spcPts val="0"/>
              </a:spcAft>
              <a:buClr>
                <a:schemeClr val="dk1"/>
              </a:buClr>
              <a:buSzPct val="100000"/>
              <a:buNone/>
            </a:pPr>
            <a:r>
              <a:t/>
            </a:r>
            <a:endParaRPr sz="3600"/>
          </a:p>
          <a:p>
            <a:pPr indent="0" lvl="0" marL="0" rtl="0" algn="ctr">
              <a:lnSpc>
                <a:spcPct val="90000"/>
              </a:lnSpc>
              <a:spcBef>
                <a:spcPts val="1000"/>
              </a:spcBef>
              <a:spcAft>
                <a:spcPts val="0"/>
              </a:spcAft>
              <a:buClr>
                <a:schemeClr val="dk1"/>
              </a:buClr>
              <a:buSzPct val="100000"/>
              <a:buNone/>
            </a:pPr>
            <a:r>
              <a:rPr b="1" lang="en-US" sz="3600"/>
              <a:t>There are NO exceptions!</a:t>
            </a:r>
            <a:endParaRPr/>
          </a:p>
        </p:txBody>
      </p:sp>
      <p:sp>
        <p:nvSpPr>
          <p:cNvPr id="130" name="Google Shape;130;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Causes of Dementia</a:t>
            </a:r>
            <a:endParaRPr/>
          </a:p>
        </p:txBody>
      </p:sp>
      <p:sp>
        <p:nvSpPr>
          <p:cNvPr id="136" name="Google Shape;136;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60-80% of all dementias are Alzheimer’s type</a:t>
            </a:r>
            <a:endParaRPr/>
          </a:p>
          <a:p>
            <a:pPr indent="-228600" lvl="0" marL="228600" rtl="0" algn="l">
              <a:lnSpc>
                <a:spcPct val="90000"/>
              </a:lnSpc>
              <a:spcBef>
                <a:spcPts val="1000"/>
              </a:spcBef>
              <a:spcAft>
                <a:spcPts val="0"/>
              </a:spcAft>
              <a:buClr>
                <a:schemeClr val="dk1"/>
              </a:buClr>
              <a:buSzPts val="2800"/>
              <a:buChar char="•"/>
            </a:pPr>
            <a:r>
              <a:rPr lang="en-US"/>
              <a:t>Alzheimer’s is caused by abnormal protein plagues and tangles</a:t>
            </a:r>
            <a:endParaRPr/>
          </a:p>
          <a:p>
            <a:pPr indent="-228600" lvl="0" marL="228600" rtl="0" algn="l">
              <a:lnSpc>
                <a:spcPct val="90000"/>
              </a:lnSpc>
              <a:spcBef>
                <a:spcPts val="1000"/>
              </a:spcBef>
              <a:spcAft>
                <a:spcPts val="0"/>
              </a:spcAft>
              <a:buClr>
                <a:schemeClr val="dk1"/>
              </a:buClr>
              <a:buSzPts val="2800"/>
              <a:buChar char="•"/>
            </a:pPr>
            <a:r>
              <a:rPr lang="en-US"/>
              <a:t>Other causes of dementia include</a:t>
            </a:r>
            <a:endParaRPr/>
          </a:p>
          <a:p>
            <a:pPr indent="-228600" lvl="1" marL="685800" rtl="0" algn="l">
              <a:lnSpc>
                <a:spcPct val="90000"/>
              </a:lnSpc>
              <a:spcBef>
                <a:spcPts val="500"/>
              </a:spcBef>
              <a:spcAft>
                <a:spcPts val="0"/>
              </a:spcAft>
              <a:buClr>
                <a:schemeClr val="dk1"/>
              </a:buClr>
              <a:buSzPts val="2400"/>
              <a:buChar char="•"/>
            </a:pPr>
            <a:r>
              <a:rPr lang="en-US"/>
              <a:t>Decreased blood flow – Vascular dementia</a:t>
            </a:r>
            <a:endParaRPr/>
          </a:p>
          <a:p>
            <a:pPr indent="-228600" lvl="1" marL="685800" rtl="0" algn="l">
              <a:lnSpc>
                <a:spcPct val="90000"/>
              </a:lnSpc>
              <a:spcBef>
                <a:spcPts val="500"/>
              </a:spcBef>
              <a:spcAft>
                <a:spcPts val="0"/>
              </a:spcAft>
              <a:buClr>
                <a:schemeClr val="dk1"/>
              </a:buClr>
              <a:buSzPts val="2400"/>
              <a:buChar char="•"/>
            </a:pPr>
            <a:r>
              <a:rPr lang="en-US"/>
              <a:t>Loss of brain cells in the frontal and temporal lobes of the brain – Fronto-temporal dementia</a:t>
            </a:r>
            <a:endParaRPr/>
          </a:p>
          <a:p>
            <a:pPr indent="-228600" lvl="1" marL="685800" rtl="0" algn="l">
              <a:lnSpc>
                <a:spcPct val="90000"/>
              </a:lnSpc>
              <a:spcBef>
                <a:spcPts val="500"/>
              </a:spcBef>
              <a:spcAft>
                <a:spcPts val="0"/>
              </a:spcAft>
              <a:buClr>
                <a:schemeClr val="dk1"/>
              </a:buClr>
              <a:buSzPts val="2400"/>
              <a:buChar char="•"/>
            </a:pPr>
            <a:r>
              <a:rPr lang="en-US"/>
              <a:t>Build up of proteins in the brain called Lewy Bodies – Lewy Body Dementia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
          <p:cNvSpPr txBox="1"/>
          <p:nvPr>
            <p:ph type="title"/>
          </p:nvPr>
        </p:nvSpPr>
        <p:spPr>
          <a:xfrm>
            <a:off x="2125360" y="1736726"/>
            <a:ext cx="7537623"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00000"/>
              </a:buClr>
              <a:buSzPts val="6000"/>
              <a:buFont typeface="Times New Roman"/>
              <a:buNone/>
            </a:pPr>
            <a:r>
              <a:rPr lang="en-US">
                <a:solidFill>
                  <a:srgbClr val="C00000"/>
                </a:solidFill>
              </a:rPr>
              <a:t>Dementia </a:t>
            </a:r>
            <a:br>
              <a:rPr lang="en-US">
                <a:solidFill>
                  <a:srgbClr val="C00000"/>
                </a:solidFill>
              </a:rPr>
            </a:br>
            <a:r>
              <a:rPr lang="en-US">
                <a:solidFill>
                  <a:srgbClr val="C00000"/>
                </a:solidFill>
              </a:rPr>
              <a:t>is not </a:t>
            </a:r>
            <a:br>
              <a:rPr lang="en-US">
                <a:solidFill>
                  <a:srgbClr val="C00000"/>
                </a:solidFill>
              </a:rPr>
            </a:br>
            <a:r>
              <a:rPr lang="en-US">
                <a:solidFill>
                  <a:srgbClr val="C00000"/>
                </a:solidFill>
              </a:rPr>
              <a:t>a natural part of aging.</a:t>
            </a:r>
            <a:endParaRPr/>
          </a:p>
        </p:txBody>
      </p:sp>
      <p:sp>
        <p:nvSpPr>
          <p:cNvPr id="142" name="Google Shape;142;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757575"/>
              </a:buClr>
              <a:buSzPts val="2400"/>
              <a:buNone/>
            </a:pPr>
            <a:r>
              <a:t/>
            </a:r>
            <a:endParaRPr/>
          </a:p>
          <a:p>
            <a:pPr indent="0" lvl="0" marL="0" rtl="0" algn="l">
              <a:lnSpc>
                <a:spcPct val="90000"/>
              </a:lnSpc>
              <a:spcBef>
                <a:spcPts val="1000"/>
              </a:spcBef>
              <a:spcAft>
                <a:spcPts val="0"/>
              </a:spcAft>
              <a:buClr>
                <a:srgbClr val="757575"/>
              </a:buClr>
              <a:buSzPts val="24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00000"/>
              </a:buClr>
              <a:buSzPts val="6000"/>
              <a:buFont typeface="Times New Roman"/>
              <a:buNone/>
            </a:pPr>
            <a:r>
              <a:rPr lang="en-US">
                <a:solidFill>
                  <a:srgbClr val="C00000"/>
                </a:solidFill>
              </a:rPr>
              <a:t>What about aging </a:t>
            </a:r>
            <a:br>
              <a:rPr lang="en-US">
                <a:solidFill>
                  <a:srgbClr val="C00000"/>
                </a:solidFill>
              </a:rPr>
            </a:br>
            <a:r>
              <a:rPr lang="en-US">
                <a:solidFill>
                  <a:srgbClr val="C00000"/>
                </a:solidFill>
              </a:rPr>
              <a:t>with a</a:t>
            </a:r>
            <a:br>
              <a:rPr lang="en-US">
                <a:solidFill>
                  <a:srgbClr val="C00000"/>
                </a:solidFill>
              </a:rPr>
            </a:br>
            <a:r>
              <a:rPr lang="en-US">
                <a:solidFill>
                  <a:srgbClr val="C00000"/>
                </a:solidFill>
              </a:rPr>
              <a:t> Brain Injury?</a:t>
            </a:r>
            <a:endParaRPr/>
          </a:p>
        </p:txBody>
      </p:sp>
      <p:sp>
        <p:nvSpPr>
          <p:cNvPr id="148" name="Google Shape;148;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757575"/>
              </a:buClr>
              <a:buSzPts val="2400"/>
              <a:buNone/>
            </a:pPr>
            <a:r>
              <a:t/>
            </a:r>
            <a:endParaRPr/>
          </a:p>
          <a:p>
            <a:pPr indent="0" lvl="0" marL="0" rtl="0" algn="l">
              <a:lnSpc>
                <a:spcPct val="90000"/>
              </a:lnSpc>
              <a:spcBef>
                <a:spcPts val="1000"/>
              </a:spcBef>
              <a:spcAft>
                <a:spcPts val="0"/>
              </a:spcAft>
              <a:buClr>
                <a:srgbClr val="757575"/>
              </a:buClr>
              <a:buSzPts val="2400"/>
              <a:buNone/>
            </a:pPr>
            <a:r>
              <a:t/>
            </a:r>
            <a:endParaRPr/>
          </a:p>
        </p:txBody>
      </p:sp>
      <p:pic>
        <p:nvPicPr>
          <p:cNvPr descr="A red brain with black background&#10;&#10;AI-generated content may be incorrect." id="149" name="Google Shape;149;p8"/>
          <p:cNvPicPr preferRelativeResize="0"/>
          <p:nvPr/>
        </p:nvPicPr>
        <p:blipFill rotWithShape="1">
          <a:blip r:embed="rId3">
            <a:alphaModFix/>
          </a:blip>
          <a:srcRect b="0" l="0" r="0" t="0"/>
          <a:stretch/>
        </p:blipFill>
        <p:spPr>
          <a:xfrm>
            <a:off x="8402595" y="-44899"/>
            <a:ext cx="3691619" cy="3243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Common cognitive characteristics</a:t>
            </a:r>
            <a:endParaRPr/>
          </a:p>
        </p:txBody>
      </p:sp>
      <p:graphicFrame>
        <p:nvGraphicFramePr>
          <p:cNvPr id="156" name="Google Shape;156;p9"/>
          <p:cNvGraphicFramePr/>
          <p:nvPr/>
        </p:nvGraphicFramePr>
        <p:xfrm>
          <a:off x="838200" y="1825625"/>
          <a:ext cx="3000000" cy="3000000"/>
        </p:xfrm>
        <a:graphic>
          <a:graphicData uri="http://schemas.openxmlformats.org/drawingml/2006/table">
            <a:tbl>
              <a:tblPr bandRow="1" firstRow="1">
                <a:noFill/>
                <a:tableStyleId>{A92192F1-97D3-4607-8C2A-FF0AA5897840}</a:tableStyleId>
              </a:tblPr>
              <a:tblGrid>
                <a:gridCol w="3307075"/>
                <a:gridCol w="3505200"/>
                <a:gridCol w="3505200"/>
              </a:tblGrid>
              <a:tr h="370850">
                <a:tc>
                  <a:txBody>
                    <a:bodyPr/>
                    <a:lstStyle/>
                    <a:p>
                      <a:pPr indent="0" lvl="0" marL="0" marR="0" rtl="0" algn="ctr">
                        <a:spcBef>
                          <a:spcPts val="0"/>
                        </a:spcBef>
                        <a:spcAft>
                          <a:spcPts val="0"/>
                        </a:spcAft>
                        <a:buNone/>
                      </a:pPr>
                      <a:r>
                        <a:rPr lang="en-US" sz="2400" u="none" cap="none" strike="noStrike">
                          <a:solidFill>
                            <a:srgbClr val="0070C0"/>
                          </a:solidFill>
                          <a:latin typeface="Times New Roman"/>
                          <a:ea typeface="Times New Roman"/>
                          <a:cs typeface="Times New Roman"/>
                          <a:sym typeface="Times New Roman"/>
                        </a:rPr>
                        <a:t>Typical Aging</a:t>
                      </a:r>
                      <a:endParaRPr/>
                    </a:p>
                  </a:txBody>
                  <a:tcPr marT="45725" marB="45725" marR="91450" marL="91450">
                    <a:lnL cap="flat" cmpd="sng" w="9525">
                      <a:solidFill>
                        <a:srgbClr val="000000">
                          <a:alpha val="0"/>
                        </a:srgbClr>
                      </a:solidFill>
                      <a:prstDash val="solid"/>
                      <a:round/>
                      <a:headEnd len="sm" w="sm" type="none"/>
                      <a:tailEnd len="sm" w="sm" type="none"/>
                    </a:lnL>
                    <a:solidFill>
                      <a:srgbClr val="C7EDFC"/>
                    </a:solidFill>
                  </a:tcPr>
                </a:tc>
                <a:tc>
                  <a:txBody>
                    <a:bodyPr/>
                    <a:lstStyle/>
                    <a:p>
                      <a:pPr indent="0" lvl="0" marL="0" marR="0" rtl="0" algn="ctr">
                        <a:spcBef>
                          <a:spcPts val="0"/>
                        </a:spcBef>
                        <a:spcAft>
                          <a:spcPts val="0"/>
                        </a:spcAft>
                        <a:buNone/>
                      </a:pPr>
                      <a:r>
                        <a:rPr lang="en-US" sz="2400" u="none" cap="none" strike="noStrike">
                          <a:solidFill>
                            <a:srgbClr val="0070C0"/>
                          </a:solidFill>
                          <a:latin typeface="Times New Roman"/>
                          <a:ea typeface="Times New Roman"/>
                          <a:cs typeface="Times New Roman"/>
                          <a:sym typeface="Times New Roman"/>
                        </a:rPr>
                        <a:t>Brain injury</a:t>
                      </a:r>
                      <a:endParaRPr/>
                    </a:p>
                  </a:txBody>
                  <a:tcPr marT="45725" marB="45725" marR="91450" marL="91450">
                    <a:lnR cap="flat" cmpd="sng" w="12700">
                      <a:solidFill>
                        <a:schemeClr val="dk1"/>
                      </a:solidFill>
                      <a:prstDash val="solid"/>
                      <a:round/>
                      <a:headEnd len="sm" w="sm" type="none"/>
                      <a:tailEnd len="sm" w="sm" type="none"/>
                    </a:lnR>
                    <a:solidFill>
                      <a:srgbClr val="C7EDFC"/>
                    </a:solidFill>
                  </a:tcPr>
                </a:tc>
                <a:tc>
                  <a:txBody>
                    <a:bodyPr/>
                    <a:lstStyle/>
                    <a:p>
                      <a:pPr indent="0" lvl="0" marL="0" marR="0" rtl="0" algn="ctr">
                        <a:spcBef>
                          <a:spcPts val="0"/>
                        </a:spcBef>
                        <a:spcAft>
                          <a:spcPts val="0"/>
                        </a:spcAft>
                        <a:buNone/>
                      </a:pPr>
                      <a:r>
                        <a:rPr lang="en-US" sz="2400" u="none" cap="none" strike="noStrike">
                          <a:solidFill>
                            <a:srgbClr val="0070C0"/>
                          </a:solidFill>
                          <a:latin typeface="Times New Roman"/>
                          <a:ea typeface="Times New Roman"/>
                          <a:cs typeface="Times New Roman"/>
                          <a:sym typeface="Times New Roman"/>
                        </a:rPr>
                        <a:t>Alzheimer’s Disease</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solidFill>
                      <a:srgbClr val="C7EDFC"/>
                    </a:solidFill>
                  </a:tcPr>
                </a:tc>
              </a:tr>
              <a:tr h="370850">
                <a:tc>
                  <a:txBody>
                    <a:bodyPr/>
                    <a:lstStyle/>
                    <a:p>
                      <a:pPr indent="0" lvl="1" marL="0" marR="0" rtl="0" algn="ctr">
                        <a:lnSpc>
                          <a:spcPct val="90000"/>
                        </a:lnSpc>
                        <a:spcBef>
                          <a:spcPts val="0"/>
                        </a:spcBef>
                        <a:spcAft>
                          <a:spcPts val="0"/>
                        </a:spcAft>
                        <a:buClr>
                          <a:srgbClr val="000000"/>
                        </a:buClr>
                        <a:buSzPts val="1800"/>
                        <a:buFont typeface="Arial"/>
                        <a:buNone/>
                      </a:pPr>
                      <a:r>
                        <a:rPr b="0" i="0" lang="en-US" sz="1800" u="none" cap="none" strike="noStrike">
                          <a:solidFill>
                            <a:srgbClr val="000000"/>
                          </a:solidFill>
                          <a:latin typeface="Times New Roman"/>
                          <a:ea typeface="Times New Roman"/>
                          <a:cs typeface="Times New Roman"/>
                          <a:sym typeface="Times New Roman"/>
                        </a:rPr>
                        <a:t>Slower processing of information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Attention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Attention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r>
              <a:tr h="370850">
                <a:tc>
                  <a:txBody>
                    <a:bodyPr/>
                    <a:lstStyle/>
                    <a:p>
                      <a:pPr indent="0" lvl="1" marL="50800" marR="0" rtl="0" algn="ctr">
                        <a:lnSpc>
                          <a:spcPct val="90000"/>
                        </a:lnSpc>
                        <a:spcBef>
                          <a:spcPts val="0"/>
                        </a:spcBef>
                        <a:spcAft>
                          <a:spcPts val="0"/>
                        </a:spcAft>
                        <a:buClr>
                          <a:srgbClr val="000000"/>
                        </a:buClr>
                        <a:buSzPts val="1800"/>
                        <a:buFont typeface="Arial"/>
                        <a:buNone/>
                      </a:pPr>
                      <a:r>
                        <a:rPr b="0" i="0" lang="en-US" sz="1800" u="none" cap="none" strike="noStrike">
                          <a:solidFill>
                            <a:srgbClr val="000000"/>
                          </a:solidFill>
                          <a:latin typeface="Times New Roman"/>
                          <a:ea typeface="Times New Roman"/>
                          <a:cs typeface="Times New Roman"/>
                          <a:sym typeface="Times New Roman"/>
                        </a:rPr>
                        <a:t>Memory</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Slower processing of information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Slower processing of information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70850">
                <a:tc>
                  <a:txBody>
                    <a:bodyPr/>
                    <a:lstStyle/>
                    <a:p>
                      <a:pPr indent="0" lvl="1" marL="50800" marR="0" rtl="0" algn="ctr">
                        <a:lnSpc>
                          <a:spcPct val="90000"/>
                        </a:lnSpc>
                        <a:spcBef>
                          <a:spcPts val="0"/>
                        </a:spcBef>
                        <a:spcAft>
                          <a:spcPts val="0"/>
                        </a:spcAft>
                        <a:buClr>
                          <a:srgbClr val="000000"/>
                        </a:buClr>
                        <a:buSzPts val="1800"/>
                        <a:buFont typeface="Arial"/>
                        <a:buNone/>
                      </a:pPr>
                      <a:r>
                        <a:rPr b="0" i="0" lang="en-US" sz="1800" u="none" cap="none" strike="noStrike">
                          <a:solidFill>
                            <a:srgbClr val="000000"/>
                          </a:solidFill>
                          <a:latin typeface="Times New Roman"/>
                          <a:ea typeface="Times New Roman"/>
                          <a:cs typeface="Times New Roman"/>
                          <a:sym typeface="Times New Roman"/>
                        </a:rPr>
                        <a:t>Word finding</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Memory for new information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Memory for new information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70850">
                <a:tc>
                  <a:txBody>
                    <a:bodyPr/>
                    <a:lstStyle/>
                    <a:p>
                      <a:pPr indent="0" lvl="1" marL="457200" marR="0" rtl="0" algn="ctr">
                        <a:lnSpc>
                          <a:spcPct val="90000"/>
                        </a:lnSpc>
                        <a:spcBef>
                          <a:spcPts val="0"/>
                        </a:spcBef>
                        <a:spcAft>
                          <a:spcPts val="0"/>
                        </a:spcAft>
                        <a:buClr>
                          <a:schemeClr val="dk1"/>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Word fluency and word finding</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Word fluency and word finding</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70850">
                <a:tc>
                  <a:txBody>
                    <a:bodyPr/>
                    <a:lstStyle/>
                    <a:p>
                      <a:pPr indent="0" lvl="1" marL="457200" marR="0" rtl="0" algn="ctr">
                        <a:lnSpc>
                          <a:spcPct val="90000"/>
                        </a:lnSpc>
                        <a:spcBef>
                          <a:spcPts val="0"/>
                        </a:spcBef>
                        <a:spcAft>
                          <a:spcPts val="0"/>
                        </a:spcAft>
                        <a:buClr>
                          <a:schemeClr val="dk1"/>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Executive functions</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Executive functions</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70850">
                <a:tc>
                  <a:txBody>
                    <a:bodyPr/>
                    <a:lstStyle/>
                    <a:p>
                      <a:pPr indent="0" lvl="1" marL="457200" marR="0" rtl="0" algn="ctr">
                        <a:lnSpc>
                          <a:spcPct val="90000"/>
                        </a:lnSpc>
                        <a:spcBef>
                          <a:spcPts val="0"/>
                        </a:spcBef>
                        <a:spcAft>
                          <a:spcPts val="0"/>
                        </a:spcAft>
                        <a:buClr>
                          <a:schemeClr val="dk1"/>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Emotional regulation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tcPr>
                </a:tc>
                <a:tc>
                  <a:txBody>
                    <a:bodyPr/>
                    <a:lstStyle/>
                    <a:p>
                      <a:pPr indent="0" lvl="0" marL="0" marR="0" rtl="0" algn="ctr">
                        <a:spcBef>
                          <a:spcPts val="0"/>
                        </a:spcBef>
                        <a:spcAft>
                          <a:spcPts val="0"/>
                        </a:spcAft>
                        <a:buNone/>
                      </a:pPr>
                      <a:r>
                        <a:rPr lang="en-US" sz="1800" u="none" cap="none" strike="noStrike">
                          <a:latin typeface="Times New Roman"/>
                          <a:ea typeface="Times New Roman"/>
                          <a:cs typeface="Times New Roman"/>
                          <a:sym typeface="Times New Roman"/>
                        </a:rPr>
                        <a:t>Emotional regulation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0"/>
          <p:cNvSpPr txBox="1"/>
          <p:nvPr>
            <p:ph type="title"/>
          </p:nvPr>
        </p:nvSpPr>
        <p:spPr>
          <a:xfrm>
            <a:off x="537028" y="1321139"/>
            <a:ext cx="11364686"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00000"/>
              </a:buClr>
              <a:buSzPts val="6000"/>
              <a:buFont typeface="Times New Roman"/>
              <a:buNone/>
            </a:pPr>
            <a:r>
              <a:rPr lang="en-US">
                <a:solidFill>
                  <a:srgbClr val="C00000"/>
                </a:solidFill>
              </a:rPr>
              <a:t>Does Brain Injury cause Dementia?</a:t>
            </a:r>
            <a:endParaRPr/>
          </a:p>
        </p:txBody>
      </p:sp>
      <p:sp>
        <p:nvSpPr>
          <p:cNvPr id="162" name="Google Shape;162;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757575"/>
              </a:buClr>
              <a:buSzPts val="2400"/>
              <a:buNone/>
            </a:pPr>
            <a:r>
              <a:t/>
            </a:r>
            <a:endParaRPr/>
          </a:p>
        </p:txBody>
      </p:sp>
      <p:pic>
        <p:nvPicPr>
          <p:cNvPr descr="A red brain with black background&#10;&#10;AI-generated content may be incorrect." id="163" name="Google Shape;163;p10"/>
          <p:cNvPicPr preferRelativeResize="0"/>
          <p:nvPr/>
        </p:nvPicPr>
        <p:blipFill rotWithShape="1">
          <a:blip r:embed="rId3">
            <a:alphaModFix/>
          </a:blip>
          <a:srcRect b="0" l="0" r="0" t="0"/>
          <a:stretch/>
        </p:blipFill>
        <p:spPr>
          <a:xfrm>
            <a:off x="8402595" y="-44899"/>
            <a:ext cx="3691619" cy="3243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descr="A purple and white number one&#10;&#10;AI-generated content may be incorrect." id="168" name="Google Shape;168;p11"/>
          <p:cNvPicPr preferRelativeResize="0"/>
          <p:nvPr/>
        </p:nvPicPr>
        <p:blipFill rotWithShape="1">
          <a:blip r:embed="rId3">
            <a:alphaModFix/>
          </a:blip>
          <a:srcRect b="0" l="0" r="0" t="0"/>
          <a:stretch/>
        </p:blipFill>
        <p:spPr>
          <a:xfrm>
            <a:off x="4876800" y="2209800"/>
            <a:ext cx="2438400" cy="2438400"/>
          </a:xfrm>
          <a:prstGeom prst="rect">
            <a:avLst/>
          </a:prstGeom>
          <a:noFill/>
          <a:ln>
            <a:noFill/>
          </a:ln>
        </p:spPr>
      </p:pic>
      <p:sp>
        <p:nvSpPr>
          <p:cNvPr id="169" name="Google Shape;169;p11"/>
          <p:cNvSpPr txBox="1"/>
          <p:nvPr/>
        </p:nvSpPr>
        <p:spPr>
          <a:xfrm>
            <a:off x="4028799" y="5080000"/>
            <a:ext cx="41344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C00000"/>
                </a:solidFill>
                <a:latin typeface="Times New Roman"/>
                <a:ea typeface="Times New Roman"/>
                <a:cs typeface="Times New Roman"/>
                <a:sym typeface="Times New Roman"/>
              </a:rPr>
              <a:t>A population at Risk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Statistics and facts </a:t>
            </a:r>
            <a:endParaRPr/>
          </a:p>
        </p:txBody>
      </p:sp>
      <p:sp>
        <p:nvSpPr>
          <p:cNvPr id="176" name="Google Shape;176;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2.8 million Americans acquire a brain injury each year</a:t>
            </a:r>
            <a:endParaRPr/>
          </a:p>
          <a:p>
            <a:pPr indent="-228600" lvl="0" marL="228600" rtl="0" algn="l">
              <a:lnSpc>
                <a:spcPct val="90000"/>
              </a:lnSpc>
              <a:spcBef>
                <a:spcPts val="1000"/>
              </a:spcBef>
              <a:spcAft>
                <a:spcPts val="0"/>
              </a:spcAft>
              <a:buClr>
                <a:schemeClr val="dk1"/>
              </a:buClr>
              <a:buSzPts val="2800"/>
              <a:buChar char="•"/>
            </a:pPr>
            <a:r>
              <a:rPr lang="en-US"/>
              <a:t>11.4 million Americans live with TBI related disability</a:t>
            </a:r>
            <a:endParaRPr/>
          </a:p>
          <a:p>
            <a:pPr indent="-228600" lvl="0" marL="228600" rtl="0" algn="l">
              <a:lnSpc>
                <a:spcPct val="90000"/>
              </a:lnSpc>
              <a:spcBef>
                <a:spcPts val="1000"/>
              </a:spcBef>
              <a:spcAft>
                <a:spcPts val="0"/>
              </a:spcAft>
              <a:buClr>
                <a:schemeClr val="dk1"/>
              </a:buClr>
              <a:buSzPts val="2800"/>
              <a:buChar char="•"/>
            </a:pPr>
            <a:r>
              <a:rPr lang="en-US"/>
              <a:t>Older adults are vulnerable to stroke and falls</a:t>
            </a:r>
            <a:endParaRPr/>
          </a:p>
          <a:p>
            <a:pPr indent="-228600" lvl="0" marL="228600" rtl="0" algn="l">
              <a:lnSpc>
                <a:spcPct val="90000"/>
              </a:lnSpc>
              <a:spcBef>
                <a:spcPts val="1000"/>
              </a:spcBef>
              <a:spcAft>
                <a:spcPts val="0"/>
              </a:spcAft>
              <a:buClr>
                <a:schemeClr val="dk1"/>
              </a:buClr>
              <a:buSzPts val="2800"/>
              <a:buChar char="•"/>
            </a:pPr>
            <a:r>
              <a:rPr lang="en-US"/>
              <a:t>Individuals with TBI have a 4 X higher risk of dementia than individuals without TBI</a:t>
            </a:r>
            <a:endParaRPr/>
          </a:p>
          <a:p>
            <a:pPr indent="-228600" lvl="0" marL="228600" rtl="0" algn="l">
              <a:lnSpc>
                <a:spcPct val="90000"/>
              </a:lnSpc>
              <a:spcBef>
                <a:spcPts val="1000"/>
              </a:spcBef>
              <a:spcAft>
                <a:spcPts val="0"/>
              </a:spcAft>
              <a:buClr>
                <a:schemeClr val="dk1"/>
              </a:buClr>
              <a:buSzPts val="2800"/>
              <a:buChar char="•"/>
            </a:pPr>
            <a:r>
              <a:rPr lang="en-US"/>
              <a:t>The proportion of the U.S. population over 65 years of age is growing</a:t>
            </a:r>
            <a:endParaRPr/>
          </a:p>
          <a:p>
            <a:pPr indent="-228600" lvl="0" marL="228600" rtl="0" algn="l">
              <a:lnSpc>
                <a:spcPct val="90000"/>
              </a:lnSpc>
              <a:spcBef>
                <a:spcPts val="1000"/>
              </a:spcBef>
              <a:spcAft>
                <a:spcPts val="0"/>
              </a:spcAft>
              <a:buClr>
                <a:schemeClr val="dk1"/>
              </a:buClr>
              <a:buSzPts val="2800"/>
              <a:buChar char="•"/>
            </a:pPr>
            <a:r>
              <a:rPr lang="en-US"/>
              <a:t>TBI symptoms in older adults are often missed, or overlap with, or are misdiagnosed as dementia or normal aging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3"/>
          <p:cNvSpPr/>
          <p:nvPr/>
        </p:nvSpPr>
        <p:spPr>
          <a:xfrm>
            <a:off x="5820229" y="-55211"/>
            <a:ext cx="5030986" cy="6858000"/>
          </a:xfrm>
          <a:prstGeom prst="rect">
            <a:avLst/>
          </a:prstGeom>
          <a:noFill/>
          <a:ln>
            <a:noFill/>
          </a:ln>
        </p:spPr>
      </p:sp>
      <p:sp>
        <p:nvSpPr>
          <p:cNvPr id="182" name="Google Shape;182;p13"/>
          <p:cNvSpPr txBox="1"/>
          <p:nvPr/>
        </p:nvSpPr>
        <p:spPr>
          <a:xfrm>
            <a:off x="800906" y="2560882"/>
            <a:ext cx="501932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C00000"/>
                </a:solidFill>
                <a:latin typeface="Times New Roman"/>
                <a:ea typeface="Times New Roman"/>
                <a:cs typeface="Times New Roman"/>
                <a:sym typeface="Times New Roman"/>
              </a:rPr>
              <a:t>Age does not discriminate</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Brain Injury and Aging</a:t>
            </a:r>
            <a:endParaRPr/>
          </a:p>
        </p:txBody>
      </p:sp>
      <p:sp>
        <p:nvSpPr>
          <p:cNvPr id="188" name="Google Shape;188;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For individuals with TBI, the cognitive effects of aging, combined with cognitive effects of brain injury, may result in earlier and faster decline in cognitive functioning compared to individuals without brain jury</a:t>
            </a:r>
            <a:endParaRPr/>
          </a:p>
        </p:txBody>
      </p:sp>
      <p:sp>
        <p:nvSpPr>
          <p:cNvPr id="189" name="Google Shape;189;p14"/>
          <p:cNvSpPr txBox="1"/>
          <p:nvPr/>
        </p:nvSpPr>
        <p:spPr>
          <a:xfrm>
            <a:off x="5704114" y="4789714"/>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Age Related Symptoms</a:t>
            </a:r>
            <a:endParaRPr/>
          </a:p>
        </p:txBody>
      </p:sp>
      <p:sp>
        <p:nvSpPr>
          <p:cNvPr id="195" name="Google Shape;195;p15"/>
          <p:cNvSpPr/>
          <p:nvPr/>
        </p:nvSpPr>
        <p:spPr>
          <a:xfrm>
            <a:off x="838200" y="1825625"/>
            <a:ext cx="10515600" cy="4351338"/>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0" lvl="0" marL="0" rtl="0" algn="l">
              <a:spcBef>
                <a:spcPts val="0"/>
              </a:spcBef>
              <a:spcAft>
                <a:spcPts val="0"/>
              </a:spcAft>
              <a:buNone/>
            </a:pPr>
            <a:r>
              <a:t/>
            </a:r>
            <a:endParaRPr/>
          </a:p>
        </p:txBody>
      </p:sp>
      <p:graphicFrame>
        <p:nvGraphicFramePr>
          <p:cNvPr id="196" name="Google Shape;196;p15"/>
          <p:cNvGraphicFramePr/>
          <p:nvPr/>
        </p:nvGraphicFramePr>
        <p:xfrm>
          <a:off x="1112107" y="1690687"/>
          <a:ext cx="9329351" cy="4351337"/>
        </p:xfrm>
        <a:graphic>
          <a:graphicData uri="http://schemas.openxmlformats.org/drawingml/2006/chart">
            <c:chart r:id="rId3"/>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descr="A red number on a black background&#10;&#10;AI-generated content may be incorrect." id="201" name="Google Shape;201;p16"/>
          <p:cNvPicPr preferRelativeResize="0"/>
          <p:nvPr>
            <p:ph idx="4294967295" type="body"/>
          </p:nvPr>
        </p:nvPicPr>
        <p:blipFill rotWithShape="1">
          <a:blip r:embed="rId3">
            <a:alphaModFix/>
          </a:blip>
          <a:srcRect b="0" l="0" r="0" t="0"/>
          <a:stretch/>
        </p:blipFill>
        <p:spPr>
          <a:xfrm>
            <a:off x="2255011" y="1409221"/>
            <a:ext cx="3098800" cy="4351338"/>
          </a:xfrm>
          <a:prstGeom prst="rect">
            <a:avLst/>
          </a:prstGeom>
          <a:noFill/>
          <a:ln>
            <a:noFill/>
          </a:ln>
        </p:spPr>
      </p:pic>
      <p:sp>
        <p:nvSpPr>
          <p:cNvPr id="202" name="Google Shape;202;p16"/>
          <p:cNvSpPr txBox="1"/>
          <p:nvPr/>
        </p:nvSpPr>
        <p:spPr>
          <a:xfrm>
            <a:off x="6212114" y="2938559"/>
            <a:ext cx="544251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C00000"/>
                </a:solidFill>
                <a:latin typeface="Times New Roman"/>
                <a:ea typeface="Times New Roman"/>
                <a:cs typeface="Times New Roman"/>
                <a:sym typeface="Times New Roman"/>
              </a:rPr>
              <a:t>Add Dementia to the picture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Brain injury and aging with Dementia</a:t>
            </a:r>
            <a:endParaRPr/>
          </a:p>
        </p:txBody>
      </p:sp>
      <p:sp>
        <p:nvSpPr>
          <p:cNvPr id="209" name="Google Shape;209;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Alzheimer’s Disease is not highly hereditary, although family history is a risk factor. Other risk factors include age, lifestyle, and a gene called APOE</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An individual who has a history of brain injury, AND develops Alzheimer’s, is likely to have more severe and more rapidly declining cognitive symptoms like word finding and word fluency.</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8"/>
          <p:cNvSpPr txBox="1"/>
          <p:nvPr>
            <p:ph idx="4294967295" type="body"/>
          </p:nvPr>
        </p:nvSpPr>
        <p:spPr>
          <a:xfrm>
            <a:off x="4459221" y="1768353"/>
            <a:ext cx="2984500" cy="4351338"/>
          </a:xfrm>
          <a:prstGeom prst="rect">
            <a:avLst/>
          </a:prstGeom>
          <a:noFill/>
          <a:ln>
            <a:noFill/>
          </a:ln>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215" name="Google Shape;215;p18"/>
          <p:cNvSpPr txBox="1"/>
          <p:nvPr/>
        </p:nvSpPr>
        <p:spPr>
          <a:xfrm>
            <a:off x="3149599" y="454835"/>
            <a:ext cx="66736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C00000"/>
                </a:solidFill>
                <a:latin typeface="Times New Roman"/>
                <a:ea typeface="Times New Roman"/>
                <a:cs typeface="Times New Roman"/>
                <a:sym typeface="Times New Roman"/>
              </a:rPr>
              <a:t>Does Brain Injury Cause Dementia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Brain Injury and risk of Alzheimer’s</a:t>
            </a:r>
            <a:endParaRPr/>
          </a:p>
        </p:txBody>
      </p:sp>
      <p:sp>
        <p:nvSpPr>
          <p:cNvPr id="222" name="Google Shape;222;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lang="en-US"/>
              <a:t>Amyloid-Beta and Tau are the proteins that cause neuro-degeneration in Alzheimer’s</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All individuals have these proteins.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For some individuals, these proteins accumulate and cause neuro-degeneration</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Scientists are learning that both individuals BI and AD are susceptible to the accumulation of these proteins.</a:t>
            </a:r>
            <a:endParaRPr/>
          </a:p>
          <a:p>
            <a:pPr indent="0" lvl="0" marL="0" rtl="0" algn="l">
              <a:lnSpc>
                <a:spcPct val="90000"/>
              </a:lnSpc>
              <a:spcBef>
                <a:spcPts val="1000"/>
              </a:spcBef>
              <a:spcAft>
                <a:spcPts val="0"/>
              </a:spcAft>
              <a:buClr>
                <a:schemeClr val="dk1"/>
              </a:buClr>
              <a:buSzPct val="100000"/>
              <a:buNone/>
            </a:pPr>
            <a:r>
              <a:t/>
            </a:r>
            <a:endParaRPr/>
          </a:p>
          <a:p>
            <a:pPr indent="-64135" lvl="0" marL="22860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sp>
        <p:nvSpPr>
          <p:cNvPr id="223" name="Google Shape;223;p19"/>
          <p:cNvSpPr txBox="1"/>
          <p:nvPr/>
        </p:nvSpPr>
        <p:spPr>
          <a:xfrm>
            <a:off x="12237823" y="8468154"/>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descr="A blue number with red edge&#10;&#10;AI-generated content may be incorrect." id="228" name="Google Shape;228;p20"/>
          <p:cNvPicPr preferRelativeResize="0"/>
          <p:nvPr/>
        </p:nvPicPr>
        <p:blipFill rotWithShape="1">
          <a:blip r:embed="rId3">
            <a:alphaModFix/>
          </a:blip>
          <a:srcRect b="0" l="0" r="0" t="0"/>
          <a:stretch/>
        </p:blipFill>
        <p:spPr>
          <a:xfrm>
            <a:off x="3810000" y="1143000"/>
            <a:ext cx="4572000" cy="4572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Timing</a:t>
            </a:r>
            <a:r>
              <a:rPr lang="en-US"/>
              <a:t>	</a:t>
            </a:r>
            <a:endParaRPr/>
          </a:p>
        </p:txBody>
      </p:sp>
      <p:sp>
        <p:nvSpPr>
          <p:cNvPr id="234" name="Google Shape;234;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Neuro-imaging studies have demonstrated that the protein build up is present many years before cognitive symptoms occur</a:t>
            </a:r>
            <a:endParaRPr/>
          </a:p>
          <a:p>
            <a:pPr indent="-228600" lvl="0" marL="228600" rtl="0" algn="l">
              <a:lnSpc>
                <a:spcPct val="90000"/>
              </a:lnSpc>
              <a:spcBef>
                <a:spcPts val="1000"/>
              </a:spcBef>
              <a:spcAft>
                <a:spcPts val="0"/>
              </a:spcAft>
              <a:buClr>
                <a:schemeClr val="dk1"/>
              </a:buClr>
              <a:buSzPts val="2800"/>
              <a:buChar char="•"/>
            </a:pPr>
            <a:r>
              <a:rPr lang="en-US"/>
              <a:t>Individuals may be slowly adapting to brain changes over time without realizing cognitive decline is occurring</a:t>
            </a:r>
            <a:endParaRPr/>
          </a:p>
          <a:p>
            <a:pPr indent="-228600" lvl="0" marL="228600" rtl="0" algn="l">
              <a:lnSpc>
                <a:spcPct val="90000"/>
              </a:lnSpc>
              <a:spcBef>
                <a:spcPts val="1000"/>
              </a:spcBef>
              <a:spcAft>
                <a:spcPts val="0"/>
              </a:spcAft>
              <a:buClr>
                <a:schemeClr val="dk1"/>
              </a:buClr>
              <a:buSzPts val="2800"/>
              <a:buChar char="•"/>
            </a:pPr>
            <a:r>
              <a:rPr lang="en-US"/>
              <a:t>The lesson here is start habits of healthy aging before you start to notice decline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descr="Or Not: Ostriches Bury Their Heads in Sand | Lethbridge News Now" id="240" name="Google Shape;240;p22"/>
          <p:cNvPicPr preferRelativeResize="0"/>
          <p:nvPr/>
        </p:nvPicPr>
        <p:blipFill rotWithShape="1">
          <a:blip r:embed="rId3">
            <a:alphaModFix/>
          </a:blip>
          <a:srcRect b="0" l="0" r="0" t="0"/>
          <a:stretch/>
        </p:blipFill>
        <p:spPr>
          <a:xfrm>
            <a:off x="8587994" y="4138676"/>
            <a:ext cx="1892300" cy="1879600"/>
          </a:xfrm>
          <a:prstGeom prst="rect">
            <a:avLst/>
          </a:prstGeom>
          <a:noFill/>
          <a:ln>
            <a:noFill/>
          </a:ln>
        </p:spPr>
      </p:pic>
      <p:sp>
        <p:nvSpPr>
          <p:cNvPr id="241" name="Google Shape;241;p22"/>
          <p:cNvSpPr txBox="1"/>
          <p:nvPr/>
        </p:nvSpPr>
        <p:spPr>
          <a:xfrm>
            <a:off x="957414" y="3105834"/>
            <a:ext cx="1025152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C00000"/>
                </a:solidFill>
                <a:latin typeface="Times New Roman"/>
                <a:ea typeface="Times New Roman"/>
                <a:cs typeface="Times New Roman"/>
                <a:sym typeface="Times New Roman"/>
              </a:rPr>
              <a:t>This news seems bad, I’d really rather not talk about it</a:t>
            </a:r>
            <a:endParaRPr/>
          </a:p>
        </p:txBody>
      </p:sp>
      <p:pic>
        <p:nvPicPr>
          <p:cNvPr descr="Kansas zoo dies after swallowing staff ..." id="242" name="Google Shape;242;p22"/>
          <p:cNvPicPr preferRelativeResize="0"/>
          <p:nvPr/>
        </p:nvPicPr>
        <p:blipFill rotWithShape="1">
          <a:blip r:embed="rId4">
            <a:alphaModFix/>
          </a:blip>
          <a:srcRect b="0" l="0" r="0" t="0"/>
          <a:stretch/>
        </p:blipFill>
        <p:spPr>
          <a:xfrm>
            <a:off x="943610" y="326898"/>
            <a:ext cx="3492500" cy="23241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Not all cognitive changes are due to Dementia</a:t>
            </a:r>
            <a:endParaRPr/>
          </a:p>
        </p:txBody>
      </p:sp>
      <p:sp>
        <p:nvSpPr>
          <p:cNvPr id="249" name="Google Shape;249;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Hearing</a:t>
            </a:r>
            <a:endParaRPr/>
          </a:p>
          <a:p>
            <a:pPr indent="-228600" lvl="0" marL="228600" rtl="0" algn="l">
              <a:lnSpc>
                <a:spcPct val="90000"/>
              </a:lnSpc>
              <a:spcBef>
                <a:spcPts val="1000"/>
              </a:spcBef>
              <a:spcAft>
                <a:spcPts val="0"/>
              </a:spcAft>
              <a:buClr>
                <a:schemeClr val="dk1"/>
              </a:buClr>
              <a:buSzPts val="2800"/>
              <a:buChar char="•"/>
            </a:pPr>
            <a:r>
              <a:rPr lang="en-US"/>
              <a:t>Vision</a:t>
            </a:r>
            <a:endParaRPr/>
          </a:p>
          <a:p>
            <a:pPr indent="-228600" lvl="0" marL="228600" rtl="0" algn="l">
              <a:lnSpc>
                <a:spcPct val="90000"/>
              </a:lnSpc>
              <a:spcBef>
                <a:spcPts val="1000"/>
              </a:spcBef>
              <a:spcAft>
                <a:spcPts val="0"/>
              </a:spcAft>
              <a:buClr>
                <a:schemeClr val="dk1"/>
              </a:buClr>
              <a:buSzPts val="2800"/>
              <a:buChar char="•"/>
            </a:pPr>
            <a:r>
              <a:rPr lang="en-US"/>
              <a:t>Recurrent TBI</a:t>
            </a:r>
            <a:endParaRPr/>
          </a:p>
          <a:p>
            <a:pPr indent="-228600" lvl="0" marL="228600" rtl="0" algn="l">
              <a:lnSpc>
                <a:spcPct val="90000"/>
              </a:lnSpc>
              <a:spcBef>
                <a:spcPts val="1000"/>
              </a:spcBef>
              <a:spcAft>
                <a:spcPts val="0"/>
              </a:spcAft>
              <a:buClr>
                <a:schemeClr val="dk1"/>
              </a:buClr>
              <a:buSzPts val="2800"/>
              <a:buChar char="•"/>
            </a:pPr>
            <a:r>
              <a:rPr lang="en-US"/>
              <a:t>Other medical conditions</a:t>
            </a:r>
            <a:endParaRPr/>
          </a:p>
          <a:p>
            <a:pPr indent="-228600" lvl="0" marL="228600" rtl="0" algn="l">
              <a:lnSpc>
                <a:spcPct val="90000"/>
              </a:lnSpc>
              <a:spcBef>
                <a:spcPts val="1000"/>
              </a:spcBef>
              <a:spcAft>
                <a:spcPts val="0"/>
              </a:spcAft>
              <a:buClr>
                <a:schemeClr val="dk1"/>
              </a:buClr>
              <a:buSzPts val="2800"/>
              <a:buChar char="•"/>
            </a:pPr>
            <a:r>
              <a:rPr lang="en-US"/>
              <a:t>Medication interactions or overmedication</a:t>
            </a:r>
            <a:endParaRPr/>
          </a:p>
          <a:p>
            <a:pPr indent="-228600" lvl="0" marL="228600" rtl="0" algn="l">
              <a:lnSpc>
                <a:spcPct val="90000"/>
              </a:lnSpc>
              <a:spcBef>
                <a:spcPts val="1000"/>
              </a:spcBef>
              <a:spcAft>
                <a:spcPts val="0"/>
              </a:spcAft>
              <a:buClr>
                <a:schemeClr val="dk1"/>
              </a:buClr>
              <a:buSzPts val="2800"/>
              <a:buChar char="•"/>
            </a:pPr>
            <a:r>
              <a:rPr lang="en-US"/>
              <a:t>High stress levels</a:t>
            </a:r>
            <a:endParaRPr/>
          </a:p>
          <a:p>
            <a:pPr indent="-228600" lvl="0" marL="228600" rtl="0" algn="l">
              <a:lnSpc>
                <a:spcPct val="90000"/>
              </a:lnSpc>
              <a:spcBef>
                <a:spcPts val="1000"/>
              </a:spcBef>
              <a:spcAft>
                <a:spcPts val="0"/>
              </a:spcAft>
              <a:buClr>
                <a:schemeClr val="dk1"/>
              </a:buClr>
              <a:buSzPts val="2800"/>
              <a:buChar char="•"/>
            </a:pPr>
            <a:r>
              <a:rPr lang="en-US"/>
              <a:t>Poor sleep</a:t>
            </a:r>
            <a:endParaRPr/>
          </a:p>
          <a:p>
            <a:pPr indent="-228600" lvl="0" marL="228600" rtl="0" algn="l">
              <a:lnSpc>
                <a:spcPct val="90000"/>
              </a:lnSpc>
              <a:spcBef>
                <a:spcPts val="1000"/>
              </a:spcBef>
              <a:spcAft>
                <a:spcPts val="0"/>
              </a:spcAft>
              <a:buClr>
                <a:schemeClr val="dk1"/>
              </a:buClr>
              <a:buSzPts val="2800"/>
              <a:buChar char="•"/>
            </a:pPr>
            <a:r>
              <a:rPr lang="en-US"/>
              <a:t>Depression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Reasons to talk to your physician about your concerns…</a:t>
            </a:r>
            <a:endParaRPr/>
          </a:p>
        </p:txBody>
      </p:sp>
      <p:sp>
        <p:nvSpPr>
          <p:cNvPr id="255" name="Google Shape;255;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US"/>
              <a:t>You might be experiencing memory loss because of something other than dementia and it may be treatable</a:t>
            </a:r>
            <a:endParaRPr/>
          </a:p>
          <a:p>
            <a:pPr indent="-228600" lvl="0" marL="228600" rtl="0" algn="l">
              <a:lnSpc>
                <a:spcPct val="90000"/>
              </a:lnSpc>
              <a:spcBef>
                <a:spcPts val="1000"/>
              </a:spcBef>
              <a:spcAft>
                <a:spcPts val="0"/>
              </a:spcAft>
              <a:buClr>
                <a:schemeClr val="dk1"/>
              </a:buClr>
              <a:buSzPts val="2800"/>
              <a:buChar char="•"/>
            </a:pPr>
            <a:r>
              <a:rPr lang="en-US"/>
              <a:t>There are several types of dementia that have different characteristics and expected outcomes and treatments to manage symptoms</a:t>
            </a:r>
            <a:endParaRPr/>
          </a:p>
          <a:p>
            <a:pPr indent="-228600" lvl="0" marL="228600" rtl="0" algn="l">
              <a:lnSpc>
                <a:spcPct val="90000"/>
              </a:lnSpc>
              <a:spcBef>
                <a:spcPts val="1000"/>
              </a:spcBef>
              <a:spcAft>
                <a:spcPts val="0"/>
              </a:spcAft>
              <a:buClr>
                <a:schemeClr val="dk1"/>
              </a:buClr>
              <a:buSzPts val="2800"/>
              <a:buChar char="•"/>
            </a:pPr>
            <a:r>
              <a:rPr lang="en-US"/>
              <a:t>New medications and treatments are coming out all the time</a:t>
            </a:r>
            <a:endParaRPr/>
          </a:p>
          <a:p>
            <a:pPr indent="-228600" lvl="0" marL="228600" rtl="0" algn="l">
              <a:lnSpc>
                <a:spcPct val="90000"/>
              </a:lnSpc>
              <a:spcBef>
                <a:spcPts val="1000"/>
              </a:spcBef>
              <a:spcAft>
                <a:spcPts val="0"/>
              </a:spcAft>
              <a:buClr>
                <a:schemeClr val="dk1"/>
              </a:buClr>
              <a:buSzPts val="2800"/>
              <a:buChar char="•"/>
            </a:pPr>
            <a:r>
              <a:rPr lang="en-US"/>
              <a:t>You may be eligible for an experimental medication trial</a:t>
            </a:r>
            <a:endParaRPr/>
          </a:p>
          <a:p>
            <a:pPr indent="-228600" lvl="0" marL="228600" rtl="0" algn="l">
              <a:lnSpc>
                <a:spcPct val="90000"/>
              </a:lnSpc>
              <a:spcBef>
                <a:spcPts val="1000"/>
              </a:spcBef>
              <a:spcAft>
                <a:spcPts val="0"/>
              </a:spcAft>
              <a:buClr>
                <a:schemeClr val="dk1"/>
              </a:buClr>
              <a:buSzPts val="2800"/>
              <a:buChar char="•"/>
            </a:pPr>
            <a:r>
              <a:rPr lang="en-US"/>
              <a:t>You may benefit from adding medical professionals to your careteam (e.g. psychology, physical therapy, speech therapy, dietician…etc.)</a:t>
            </a:r>
            <a:endParaRPr/>
          </a:p>
          <a:p>
            <a:pPr indent="-228600" lvl="0" marL="228600" rtl="0" algn="l">
              <a:lnSpc>
                <a:spcPct val="90000"/>
              </a:lnSpc>
              <a:spcBef>
                <a:spcPts val="1000"/>
              </a:spcBef>
              <a:spcAft>
                <a:spcPts val="0"/>
              </a:spcAft>
              <a:buClr>
                <a:srgbClr val="0070C0"/>
              </a:buClr>
              <a:buSzPts val="2800"/>
              <a:buChar char="•"/>
            </a:pPr>
            <a:r>
              <a:rPr lang="en-US">
                <a:solidFill>
                  <a:srgbClr val="0070C0"/>
                </a:solidFill>
              </a:rPr>
              <a:t>Knowledge is power and knowing your medical situation helps you be a part of the decision making</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descr="Albert Einstein" id="260" name="Google Shape;260;p25"/>
          <p:cNvPicPr preferRelativeResize="0"/>
          <p:nvPr/>
        </p:nvPicPr>
        <p:blipFill rotWithShape="1">
          <a:blip r:embed="rId3">
            <a:alphaModFix/>
          </a:blip>
          <a:srcRect b="0" l="0" r="0" t="0"/>
          <a:stretch/>
        </p:blipFill>
        <p:spPr>
          <a:xfrm>
            <a:off x="2683887" y="3639232"/>
            <a:ext cx="2552700" cy="3175000"/>
          </a:xfrm>
          <a:prstGeom prst="rect">
            <a:avLst/>
          </a:prstGeom>
          <a:noFill/>
          <a:ln>
            <a:noFill/>
          </a:ln>
        </p:spPr>
      </p:pic>
      <p:sp>
        <p:nvSpPr>
          <p:cNvPr id="261" name="Google Shape;261;p25"/>
          <p:cNvSpPr/>
          <p:nvPr/>
        </p:nvSpPr>
        <p:spPr>
          <a:xfrm rot="1018556">
            <a:off x="4327142" y="582502"/>
            <a:ext cx="5802701" cy="3379278"/>
          </a:xfrm>
          <a:prstGeom prst="wedgeEllipseCallout">
            <a:avLst>
              <a:gd fmla="val -20833" name="adj1"/>
              <a:gd fmla="val 62500" name="adj2"/>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2" name="Google Shape;262;p25"/>
          <p:cNvSpPr txBox="1"/>
          <p:nvPr/>
        </p:nvSpPr>
        <p:spPr>
          <a:xfrm>
            <a:off x="5880970" y="974841"/>
            <a:ext cx="3038743"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lt1"/>
                </a:solidFill>
                <a:latin typeface="Times New Roman"/>
                <a:ea typeface="Times New Roman"/>
                <a:cs typeface="Times New Roman"/>
                <a:sym typeface="Times New Roman"/>
              </a:rPr>
              <a:t>Tips to improve cognition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grpSp>
        <p:nvGrpSpPr>
          <p:cNvPr id="267" name="Google Shape;267;p26"/>
          <p:cNvGrpSpPr/>
          <p:nvPr/>
        </p:nvGrpSpPr>
        <p:grpSpPr>
          <a:xfrm>
            <a:off x="4840163" y="138865"/>
            <a:ext cx="6696795" cy="6580270"/>
            <a:chOff x="1922792" y="-158678"/>
            <a:chExt cx="6696795" cy="6580270"/>
          </a:xfrm>
        </p:grpSpPr>
        <p:sp>
          <p:nvSpPr>
            <p:cNvPr id="268" name="Google Shape;268;p26"/>
            <p:cNvSpPr/>
            <p:nvPr/>
          </p:nvSpPr>
          <p:spPr>
            <a:xfrm>
              <a:off x="2530560" y="445635"/>
              <a:ext cx="5481259" cy="5481259"/>
            </a:xfrm>
            <a:prstGeom prst="blockArc">
              <a:avLst>
                <a:gd fmla="val 14236364" name="adj1"/>
                <a:gd fmla="val 16200000"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6"/>
            <p:cNvSpPr/>
            <p:nvPr/>
          </p:nvSpPr>
          <p:spPr>
            <a:xfrm>
              <a:off x="2530560" y="445635"/>
              <a:ext cx="5481259" cy="5481259"/>
            </a:xfrm>
            <a:prstGeom prst="blockArc">
              <a:avLst>
                <a:gd fmla="val 12272727" name="adj1"/>
                <a:gd fmla="val 14236364"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
            <p:cNvSpPr/>
            <p:nvPr/>
          </p:nvSpPr>
          <p:spPr>
            <a:xfrm>
              <a:off x="2530560" y="445635"/>
              <a:ext cx="5481259" cy="5481259"/>
            </a:xfrm>
            <a:prstGeom prst="blockArc">
              <a:avLst>
                <a:gd fmla="val 10309091" name="adj1"/>
                <a:gd fmla="val 12272727"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6"/>
            <p:cNvSpPr/>
            <p:nvPr/>
          </p:nvSpPr>
          <p:spPr>
            <a:xfrm>
              <a:off x="2530560" y="445635"/>
              <a:ext cx="5481259" cy="5481259"/>
            </a:xfrm>
            <a:prstGeom prst="blockArc">
              <a:avLst>
                <a:gd fmla="val 8345455" name="adj1"/>
                <a:gd fmla="val 10309091"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6"/>
            <p:cNvSpPr/>
            <p:nvPr/>
          </p:nvSpPr>
          <p:spPr>
            <a:xfrm>
              <a:off x="2530560" y="445635"/>
              <a:ext cx="5481259" cy="5481259"/>
            </a:xfrm>
            <a:prstGeom prst="blockArc">
              <a:avLst>
                <a:gd fmla="val 6381818" name="adj1"/>
                <a:gd fmla="val 8345455"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6"/>
            <p:cNvSpPr/>
            <p:nvPr/>
          </p:nvSpPr>
          <p:spPr>
            <a:xfrm>
              <a:off x="2530560" y="445635"/>
              <a:ext cx="5481259" cy="5481259"/>
            </a:xfrm>
            <a:prstGeom prst="blockArc">
              <a:avLst>
                <a:gd fmla="val 4418182" name="adj1"/>
                <a:gd fmla="val 6381818"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6"/>
            <p:cNvSpPr/>
            <p:nvPr/>
          </p:nvSpPr>
          <p:spPr>
            <a:xfrm>
              <a:off x="2530560" y="445635"/>
              <a:ext cx="5481259" cy="5481259"/>
            </a:xfrm>
            <a:prstGeom prst="blockArc">
              <a:avLst>
                <a:gd fmla="val 2454545" name="adj1"/>
                <a:gd fmla="val 4418182"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6"/>
            <p:cNvSpPr/>
            <p:nvPr/>
          </p:nvSpPr>
          <p:spPr>
            <a:xfrm>
              <a:off x="2530560" y="445635"/>
              <a:ext cx="5481259" cy="5481259"/>
            </a:xfrm>
            <a:prstGeom prst="blockArc">
              <a:avLst>
                <a:gd fmla="val 490909" name="adj1"/>
                <a:gd fmla="val 2454545"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6"/>
            <p:cNvSpPr/>
            <p:nvPr/>
          </p:nvSpPr>
          <p:spPr>
            <a:xfrm>
              <a:off x="2530560" y="445635"/>
              <a:ext cx="5481259" cy="5481259"/>
            </a:xfrm>
            <a:prstGeom prst="blockArc">
              <a:avLst>
                <a:gd fmla="val 20127273" name="adj1"/>
                <a:gd fmla="val 490909"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6"/>
            <p:cNvSpPr/>
            <p:nvPr/>
          </p:nvSpPr>
          <p:spPr>
            <a:xfrm>
              <a:off x="2530560" y="445635"/>
              <a:ext cx="5481259" cy="5481259"/>
            </a:xfrm>
            <a:prstGeom prst="blockArc">
              <a:avLst>
                <a:gd fmla="val 18163636" name="adj1"/>
                <a:gd fmla="val 20127273"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6"/>
            <p:cNvSpPr/>
            <p:nvPr/>
          </p:nvSpPr>
          <p:spPr>
            <a:xfrm>
              <a:off x="2530560" y="445635"/>
              <a:ext cx="5481259" cy="5481259"/>
            </a:xfrm>
            <a:prstGeom prst="blockArc">
              <a:avLst>
                <a:gd fmla="val 16200000" name="adj1"/>
                <a:gd fmla="val 18163636" name="adj2"/>
                <a:gd fmla="val 2518" name="adj3"/>
              </a:avLst>
            </a:prstGeom>
            <a:solidFill>
              <a:srgbClr val="A9B5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6"/>
            <p:cNvSpPr/>
            <p:nvPr/>
          </p:nvSpPr>
          <p:spPr>
            <a:xfrm>
              <a:off x="3717488" y="1801155"/>
              <a:ext cx="3107402" cy="2770219"/>
            </a:xfrm>
            <a:prstGeom prst="ellipse">
              <a:avLst/>
            </a:prstGeom>
            <a:solidFill>
              <a:srgbClr val="FFC00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6"/>
            <p:cNvSpPr txBox="1"/>
            <p:nvPr/>
          </p:nvSpPr>
          <p:spPr>
            <a:xfrm>
              <a:off x="4172556" y="2206844"/>
              <a:ext cx="2197266" cy="1958841"/>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Brain</a:t>
              </a:r>
              <a:r>
                <a:rPr lang="en-US" sz="3600">
                  <a:solidFill>
                    <a:schemeClr val="dk1"/>
                  </a:solidFill>
                  <a:latin typeface="Arial"/>
                  <a:ea typeface="Arial"/>
                  <a:cs typeface="Arial"/>
                  <a:sym typeface="Arial"/>
                </a:rPr>
                <a:t> </a:t>
              </a:r>
              <a:r>
                <a:rPr lang="en-US" sz="3600">
                  <a:solidFill>
                    <a:schemeClr val="dk1"/>
                  </a:solidFill>
                  <a:latin typeface="Times New Roman"/>
                  <a:ea typeface="Times New Roman"/>
                  <a:cs typeface="Times New Roman"/>
                  <a:sym typeface="Times New Roman"/>
                </a:rPr>
                <a:t>Health</a:t>
              </a:r>
              <a:endParaRPr/>
            </a:p>
          </p:txBody>
        </p:sp>
        <p:sp>
          <p:nvSpPr>
            <p:cNvPr id="281" name="Google Shape;281;p26"/>
            <p:cNvSpPr/>
            <p:nvPr/>
          </p:nvSpPr>
          <p:spPr>
            <a:xfrm>
              <a:off x="4601371" y="-158678"/>
              <a:ext cx="1339636" cy="1277640"/>
            </a:xfrm>
            <a:prstGeom prst="ellipse">
              <a:avLst/>
            </a:prstGeom>
            <a:solidFill>
              <a:srgbClr val="FF170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6"/>
            <p:cNvSpPr txBox="1"/>
            <p:nvPr/>
          </p:nvSpPr>
          <p:spPr>
            <a:xfrm>
              <a:off x="4797556" y="28428"/>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Cognitive Activity</a:t>
              </a:r>
              <a:endParaRPr/>
            </a:p>
          </p:txBody>
        </p:sp>
        <p:sp>
          <p:nvSpPr>
            <p:cNvPr id="283" name="Google Shape;283;p26"/>
            <p:cNvSpPr/>
            <p:nvPr/>
          </p:nvSpPr>
          <p:spPr>
            <a:xfrm>
              <a:off x="6064413" y="270908"/>
              <a:ext cx="1339636" cy="1277640"/>
            </a:xfrm>
            <a:prstGeom prst="ellipse">
              <a:avLst/>
            </a:prstGeom>
            <a:solidFill>
              <a:srgbClr val="FF720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6"/>
            <p:cNvSpPr txBox="1"/>
            <p:nvPr/>
          </p:nvSpPr>
          <p:spPr>
            <a:xfrm>
              <a:off x="6260598" y="458014"/>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Social Interaction</a:t>
              </a:r>
              <a:endParaRPr/>
            </a:p>
          </p:txBody>
        </p:sp>
        <p:sp>
          <p:nvSpPr>
            <p:cNvPr id="285" name="Google Shape;285;p26"/>
            <p:cNvSpPr/>
            <p:nvPr/>
          </p:nvSpPr>
          <p:spPr>
            <a:xfrm>
              <a:off x="7062948" y="1423280"/>
              <a:ext cx="1339636" cy="1277640"/>
            </a:xfrm>
            <a:prstGeom prst="ellipse">
              <a:avLst/>
            </a:prstGeom>
            <a:solidFill>
              <a:srgbClr val="FFC00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6"/>
            <p:cNvSpPr txBox="1"/>
            <p:nvPr/>
          </p:nvSpPr>
          <p:spPr>
            <a:xfrm>
              <a:off x="7259133" y="1610386"/>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dk1"/>
                </a:buClr>
                <a:buSzPts val="1400"/>
                <a:buFont typeface="Times New Roman"/>
                <a:buNone/>
              </a:pPr>
              <a:r>
                <a:rPr lang="en-US" sz="1400">
                  <a:solidFill>
                    <a:schemeClr val="dk1"/>
                  </a:solidFill>
                  <a:latin typeface="Times New Roman"/>
                  <a:ea typeface="Times New Roman"/>
                  <a:cs typeface="Times New Roman"/>
                  <a:sym typeface="Times New Roman"/>
                </a:rPr>
                <a:t>Diet and nutrition</a:t>
              </a:r>
              <a:endParaRPr/>
            </a:p>
          </p:txBody>
        </p:sp>
        <p:sp>
          <p:nvSpPr>
            <p:cNvPr id="287" name="Google Shape;287;p26"/>
            <p:cNvSpPr/>
            <p:nvPr/>
          </p:nvSpPr>
          <p:spPr>
            <a:xfrm>
              <a:off x="7279951" y="2932566"/>
              <a:ext cx="1339636" cy="1277640"/>
            </a:xfrm>
            <a:prstGeom prst="ellipse">
              <a:avLst/>
            </a:prstGeom>
            <a:solidFill>
              <a:srgbClr val="00B0F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6"/>
            <p:cNvSpPr txBox="1"/>
            <p:nvPr/>
          </p:nvSpPr>
          <p:spPr>
            <a:xfrm>
              <a:off x="7476136" y="3119672"/>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dk1"/>
                </a:buClr>
                <a:buSzPts val="1400"/>
                <a:buFont typeface="Times New Roman"/>
                <a:buNone/>
              </a:pPr>
              <a:r>
                <a:rPr lang="en-US" sz="1400">
                  <a:solidFill>
                    <a:schemeClr val="dk1"/>
                  </a:solidFill>
                  <a:latin typeface="Times New Roman"/>
                  <a:ea typeface="Times New Roman"/>
                  <a:cs typeface="Times New Roman"/>
                  <a:sym typeface="Times New Roman"/>
                </a:rPr>
                <a:t>Physical Activity</a:t>
              </a:r>
              <a:endParaRPr/>
            </a:p>
          </p:txBody>
        </p:sp>
        <p:sp>
          <p:nvSpPr>
            <p:cNvPr id="289" name="Google Shape;289;p26"/>
            <p:cNvSpPr/>
            <p:nvPr/>
          </p:nvSpPr>
          <p:spPr>
            <a:xfrm>
              <a:off x="6646524" y="4319579"/>
              <a:ext cx="1339636" cy="1277640"/>
            </a:xfrm>
            <a:prstGeom prst="ellipse">
              <a:avLst/>
            </a:prstGeom>
            <a:solidFill>
              <a:srgbClr val="BFBFBF"/>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6"/>
            <p:cNvSpPr txBox="1"/>
            <p:nvPr/>
          </p:nvSpPr>
          <p:spPr>
            <a:xfrm>
              <a:off x="6842709" y="4506685"/>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dk1"/>
                </a:buClr>
                <a:buSzPts val="1400"/>
                <a:buFont typeface="Times New Roman"/>
                <a:buNone/>
              </a:pPr>
              <a:r>
                <a:rPr lang="en-US" sz="1400">
                  <a:solidFill>
                    <a:schemeClr val="dk1"/>
                  </a:solidFill>
                  <a:latin typeface="Times New Roman"/>
                  <a:ea typeface="Times New Roman"/>
                  <a:cs typeface="Times New Roman"/>
                  <a:sym typeface="Times New Roman"/>
                </a:rPr>
                <a:t>Medication</a:t>
              </a:r>
              <a:endParaRPr/>
            </a:p>
          </p:txBody>
        </p:sp>
        <p:sp>
          <p:nvSpPr>
            <p:cNvPr id="291" name="Google Shape;291;p26"/>
            <p:cNvSpPr/>
            <p:nvPr/>
          </p:nvSpPr>
          <p:spPr>
            <a:xfrm>
              <a:off x="5363775" y="5143952"/>
              <a:ext cx="1339636" cy="1277640"/>
            </a:xfrm>
            <a:prstGeom prst="ellipse">
              <a:avLst/>
            </a:prstGeom>
            <a:solidFill>
              <a:srgbClr val="BFBFBF"/>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6"/>
            <p:cNvSpPr txBox="1"/>
            <p:nvPr/>
          </p:nvSpPr>
          <p:spPr>
            <a:xfrm>
              <a:off x="5559960" y="5331058"/>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Stress and Emotions</a:t>
              </a:r>
              <a:endParaRPr/>
            </a:p>
          </p:txBody>
        </p:sp>
        <p:sp>
          <p:nvSpPr>
            <p:cNvPr id="293" name="Google Shape;293;p26"/>
            <p:cNvSpPr/>
            <p:nvPr/>
          </p:nvSpPr>
          <p:spPr>
            <a:xfrm>
              <a:off x="3838968" y="5143952"/>
              <a:ext cx="1339636" cy="1277640"/>
            </a:xfrm>
            <a:prstGeom prst="ellipse">
              <a:avLst/>
            </a:prstGeom>
            <a:solidFill>
              <a:srgbClr val="A5A5A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6"/>
            <p:cNvSpPr txBox="1"/>
            <p:nvPr/>
          </p:nvSpPr>
          <p:spPr>
            <a:xfrm>
              <a:off x="4035153" y="5331058"/>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Education</a:t>
              </a:r>
              <a:endParaRPr/>
            </a:p>
          </p:txBody>
        </p:sp>
        <p:sp>
          <p:nvSpPr>
            <p:cNvPr id="295" name="Google Shape;295;p26"/>
            <p:cNvSpPr/>
            <p:nvPr/>
          </p:nvSpPr>
          <p:spPr>
            <a:xfrm>
              <a:off x="2556219" y="4319579"/>
              <a:ext cx="1339636" cy="1277640"/>
            </a:xfrm>
            <a:prstGeom prst="ellipse">
              <a:avLst/>
            </a:prstGeom>
            <a:solidFill>
              <a:schemeClr val="dk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6"/>
            <p:cNvSpPr txBox="1"/>
            <p:nvPr/>
          </p:nvSpPr>
          <p:spPr>
            <a:xfrm>
              <a:off x="2752404" y="4506685"/>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Disease</a:t>
              </a:r>
              <a:endParaRPr/>
            </a:p>
          </p:txBody>
        </p:sp>
        <p:sp>
          <p:nvSpPr>
            <p:cNvPr id="297" name="Google Shape;297;p26"/>
            <p:cNvSpPr/>
            <p:nvPr/>
          </p:nvSpPr>
          <p:spPr>
            <a:xfrm>
              <a:off x="1922792" y="2932566"/>
              <a:ext cx="1339636" cy="1277640"/>
            </a:xfrm>
            <a:prstGeom prst="ellipse">
              <a:avLst/>
            </a:prstGeom>
            <a:solidFill>
              <a:schemeClr val="dk1"/>
            </a:solidFill>
            <a:ln cap="flat" cmpd="sng" w="19050">
              <a:solidFill>
                <a:srgbClr val="8CD87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6"/>
            <p:cNvSpPr txBox="1"/>
            <p:nvPr/>
          </p:nvSpPr>
          <p:spPr>
            <a:xfrm>
              <a:off x="2118977" y="3119672"/>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Socio-economic </a:t>
              </a:r>
              <a:endParaRPr/>
            </a:p>
            <a:p>
              <a:pPr indent="0" lvl="0" marL="0" marR="0" rtl="0" algn="ctr">
                <a:lnSpc>
                  <a:spcPct val="90000"/>
                </a:lnSpc>
                <a:spcBef>
                  <a:spcPts val="49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Status</a:t>
              </a:r>
              <a:endParaRPr/>
            </a:p>
          </p:txBody>
        </p:sp>
        <p:sp>
          <p:nvSpPr>
            <p:cNvPr id="299" name="Google Shape;299;p26"/>
            <p:cNvSpPr/>
            <p:nvPr/>
          </p:nvSpPr>
          <p:spPr>
            <a:xfrm>
              <a:off x="2139794" y="1423280"/>
              <a:ext cx="1339636" cy="1277640"/>
            </a:xfrm>
            <a:prstGeom prst="ellipse">
              <a:avLst/>
            </a:prstGeom>
            <a:solidFill>
              <a:schemeClr val="dk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6"/>
            <p:cNvSpPr txBox="1"/>
            <p:nvPr/>
          </p:nvSpPr>
          <p:spPr>
            <a:xfrm>
              <a:off x="2335979" y="1610386"/>
              <a:ext cx="947266" cy="9034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Family History and genetics</a:t>
              </a:r>
              <a:endParaRPr/>
            </a:p>
          </p:txBody>
        </p:sp>
        <p:sp>
          <p:nvSpPr>
            <p:cNvPr id="301" name="Google Shape;301;p26"/>
            <p:cNvSpPr/>
            <p:nvPr/>
          </p:nvSpPr>
          <p:spPr>
            <a:xfrm>
              <a:off x="3140760" y="300535"/>
              <a:ext cx="1334776" cy="1218386"/>
            </a:xfrm>
            <a:prstGeom prst="ellipse">
              <a:avLst/>
            </a:prstGeom>
            <a:solidFill>
              <a:srgbClr val="00B05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6"/>
            <p:cNvSpPr txBox="1"/>
            <p:nvPr/>
          </p:nvSpPr>
          <p:spPr>
            <a:xfrm>
              <a:off x="3336233" y="478963"/>
              <a:ext cx="943830" cy="86153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Times New Roman"/>
                <a:buNone/>
              </a:pPr>
              <a:r>
                <a:rPr lang="en-US" sz="1400">
                  <a:solidFill>
                    <a:schemeClr val="lt1"/>
                  </a:solidFill>
                  <a:latin typeface="Times New Roman"/>
                  <a:ea typeface="Times New Roman"/>
                  <a:cs typeface="Times New Roman"/>
                  <a:sym typeface="Times New Roman"/>
                </a:rPr>
                <a:t>Hearing</a:t>
              </a:r>
              <a:endParaRPr/>
            </a:p>
          </p:txBody>
        </p:sp>
      </p:grpSp>
      <p:pic>
        <p:nvPicPr>
          <p:cNvPr descr="19 quotes to inspire the journey" id="303" name="Google Shape;303;p26"/>
          <p:cNvPicPr preferRelativeResize="0"/>
          <p:nvPr/>
        </p:nvPicPr>
        <p:blipFill rotWithShape="1">
          <a:blip r:embed="rId3">
            <a:alphaModFix/>
          </a:blip>
          <a:srcRect b="0" l="0" r="0" t="0"/>
          <a:stretch/>
        </p:blipFill>
        <p:spPr>
          <a:xfrm>
            <a:off x="261257" y="2571880"/>
            <a:ext cx="4252686" cy="132235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Arial"/>
              <a:buNone/>
            </a:pPr>
            <a:r>
              <a:rPr lang="en-US">
                <a:solidFill>
                  <a:srgbClr val="C00000"/>
                </a:solidFill>
                <a:latin typeface="Arial"/>
                <a:ea typeface="Arial"/>
                <a:cs typeface="Arial"/>
                <a:sym typeface="Arial"/>
              </a:rPr>
              <a:t>Check your Hearing</a:t>
            </a:r>
            <a:endParaRPr/>
          </a:p>
        </p:txBody>
      </p:sp>
      <p:sp>
        <p:nvSpPr>
          <p:cNvPr id="310" name="Google Shape;310;p27"/>
          <p:cNvSpPr txBox="1"/>
          <p:nvPr>
            <p:ph idx="1" type="body"/>
          </p:nvPr>
        </p:nvSpPr>
        <p:spPr>
          <a:xfrm>
            <a:off x="260350" y="1909763"/>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According to 2013 Johns Hopkins Study…</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“Older adults with impaired hearing had 30-40% steeper declines in cognitive function than those with normal hearing.”</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 </a:t>
            </a:r>
            <a:endParaRPr/>
          </a:p>
          <a:p>
            <a:pPr indent="0" lvl="0" marL="0" rtl="0" algn="l">
              <a:lnSpc>
                <a:spcPct val="90000"/>
              </a:lnSpc>
              <a:spcBef>
                <a:spcPts val="1000"/>
              </a:spcBef>
              <a:spcAft>
                <a:spcPts val="0"/>
              </a:spcAft>
              <a:buClr>
                <a:schemeClr val="dk1"/>
              </a:buClr>
              <a:buSzPts val="2800"/>
              <a:buNone/>
            </a:pPr>
            <a:r>
              <a:t/>
            </a:r>
            <a:endParaRPr/>
          </a:p>
        </p:txBody>
      </p:sp>
      <p:pic>
        <p:nvPicPr>
          <p:cNvPr descr="Vincent van Gogh - Van Gogh Museum" id="311" name="Google Shape;311;p27"/>
          <p:cNvPicPr preferRelativeResize="0"/>
          <p:nvPr/>
        </p:nvPicPr>
        <p:blipFill rotWithShape="1">
          <a:blip r:embed="rId3">
            <a:alphaModFix/>
          </a:blip>
          <a:srcRect b="0" l="0" r="0" t="0"/>
          <a:stretch/>
        </p:blipFill>
        <p:spPr>
          <a:xfrm>
            <a:off x="9010650" y="584200"/>
            <a:ext cx="2565400" cy="31623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Think about </a:t>
            </a:r>
            <a:r>
              <a:rPr b="1" lang="en-US">
                <a:solidFill>
                  <a:srgbClr val="C00000"/>
                </a:solidFill>
              </a:rPr>
              <a:t>Attention</a:t>
            </a:r>
            <a:endParaRPr>
              <a:solidFill>
                <a:srgbClr val="C00000"/>
              </a:solidFill>
            </a:endParaRPr>
          </a:p>
        </p:txBody>
      </p:sp>
      <p:sp>
        <p:nvSpPr>
          <p:cNvPr id="317" name="Google Shape;317;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3200"/>
              <a:buChar char="•"/>
            </a:pPr>
            <a:r>
              <a:rPr b="1" lang="en-US" sz="3200"/>
              <a:t>Anticipate</a:t>
            </a:r>
            <a:r>
              <a:rPr lang="en-US" sz="3200"/>
              <a:t> activities that require your attention</a:t>
            </a:r>
            <a:endParaRPr/>
          </a:p>
          <a:p>
            <a:pPr indent="-228600" lvl="1" marL="685800" rtl="0" algn="l">
              <a:lnSpc>
                <a:spcPct val="90000"/>
              </a:lnSpc>
              <a:spcBef>
                <a:spcPts val="500"/>
              </a:spcBef>
              <a:spcAft>
                <a:spcPts val="0"/>
              </a:spcAft>
              <a:buClr>
                <a:schemeClr val="dk1"/>
              </a:buClr>
              <a:buSzPts val="2800"/>
              <a:buChar char="•"/>
            </a:pPr>
            <a:r>
              <a:rPr lang="en-US" sz="2800"/>
              <a:t>Cards, noisy restaurants, big social events …etc.</a:t>
            </a:r>
            <a:endParaRPr/>
          </a:p>
          <a:p>
            <a:pPr indent="-228600" lvl="0" marL="228600" rtl="0" algn="l">
              <a:lnSpc>
                <a:spcPct val="90000"/>
              </a:lnSpc>
              <a:spcBef>
                <a:spcPts val="1000"/>
              </a:spcBef>
              <a:spcAft>
                <a:spcPts val="0"/>
              </a:spcAft>
              <a:buClr>
                <a:schemeClr val="dk1"/>
              </a:buClr>
              <a:buSzPts val="3200"/>
              <a:buChar char="•"/>
            </a:pPr>
            <a:r>
              <a:rPr b="1" lang="en-US" sz="3200"/>
              <a:t>Schedule</a:t>
            </a:r>
            <a:r>
              <a:rPr lang="en-US" sz="3200"/>
              <a:t> cognitively demanding tasks during optimal times of day for you if possible</a:t>
            </a:r>
            <a:endParaRPr/>
          </a:p>
          <a:p>
            <a:pPr indent="-228600" lvl="0" marL="228600" rtl="0" algn="l">
              <a:lnSpc>
                <a:spcPct val="90000"/>
              </a:lnSpc>
              <a:spcBef>
                <a:spcPts val="1000"/>
              </a:spcBef>
              <a:spcAft>
                <a:spcPts val="0"/>
              </a:spcAft>
              <a:buClr>
                <a:schemeClr val="dk1"/>
              </a:buClr>
              <a:buSzPts val="3200"/>
              <a:buChar char="•"/>
            </a:pPr>
            <a:r>
              <a:rPr b="1" lang="en-US" sz="3200"/>
              <a:t>Manage</a:t>
            </a:r>
            <a:r>
              <a:rPr lang="en-US" sz="3200"/>
              <a:t> the environment to optimize attention</a:t>
            </a:r>
            <a:endParaRPr/>
          </a:p>
          <a:p>
            <a:pPr indent="-228600" lvl="1" marL="685800" rtl="0" algn="l">
              <a:lnSpc>
                <a:spcPct val="90000"/>
              </a:lnSpc>
              <a:spcBef>
                <a:spcPts val="500"/>
              </a:spcBef>
              <a:spcAft>
                <a:spcPts val="0"/>
              </a:spcAft>
              <a:buClr>
                <a:schemeClr val="dk1"/>
              </a:buClr>
              <a:buSzPts val="2800"/>
              <a:buChar char="•"/>
            </a:pPr>
            <a:r>
              <a:rPr lang="en-US" sz="2800"/>
              <a:t>Turn off the TV during conversations</a:t>
            </a:r>
            <a:endParaRPr/>
          </a:p>
          <a:p>
            <a:pPr indent="-228600" lvl="1" marL="685800" rtl="0" algn="l">
              <a:lnSpc>
                <a:spcPct val="90000"/>
              </a:lnSpc>
              <a:spcBef>
                <a:spcPts val="500"/>
              </a:spcBef>
              <a:spcAft>
                <a:spcPts val="0"/>
              </a:spcAft>
              <a:buClr>
                <a:schemeClr val="dk1"/>
              </a:buClr>
              <a:buSzPts val="2800"/>
              <a:buChar char="•"/>
            </a:pPr>
            <a:r>
              <a:rPr lang="en-US" sz="2800"/>
              <a:t>Ask speaker to slow down, repeat</a:t>
            </a:r>
            <a:endParaRPr/>
          </a:p>
          <a:p>
            <a:pPr indent="-228600" lvl="1" marL="685800" rtl="0" algn="l">
              <a:lnSpc>
                <a:spcPct val="90000"/>
              </a:lnSpc>
              <a:spcBef>
                <a:spcPts val="500"/>
              </a:spcBef>
              <a:spcAft>
                <a:spcPts val="0"/>
              </a:spcAft>
              <a:buClr>
                <a:schemeClr val="dk1"/>
              </a:buClr>
              <a:buSzPts val="2800"/>
              <a:buChar char="•"/>
            </a:pPr>
            <a:r>
              <a:rPr lang="en-US" sz="2800"/>
              <a:t>Take a trusted friend or family member with you to office visit as a “second pair of eyes and ears”</a:t>
            </a:r>
            <a:endParaRPr/>
          </a:p>
          <a:p>
            <a:pPr indent="-228600" lvl="1" marL="685800" rtl="0" algn="l">
              <a:lnSpc>
                <a:spcPct val="90000"/>
              </a:lnSpc>
              <a:spcBef>
                <a:spcPts val="500"/>
              </a:spcBef>
              <a:spcAft>
                <a:spcPts val="0"/>
              </a:spcAft>
              <a:buClr>
                <a:srgbClr val="0070C0"/>
              </a:buClr>
              <a:buSzPts val="2800"/>
              <a:buChar char="•"/>
            </a:pPr>
            <a:r>
              <a:rPr lang="en-US" sz="2800">
                <a:solidFill>
                  <a:srgbClr val="0070C0"/>
                </a:solidFill>
              </a:rPr>
              <a:t>What else?</a:t>
            </a:r>
            <a:endParaRPr/>
          </a:p>
          <a:p>
            <a:pPr indent="-25400" lvl="0" marL="228600" rtl="0" algn="l">
              <a:lnSpc>
                <a:spcPct val="90000"/>
              </a:lnSpc>
              <a:spcBef>
                <a:spcPts val="1000"/>
              </a:spcBef>
              <a:spcAft>
                <a:spcPts val="0"/>
              </a:spcAft>
              <a:buClr>
                <a:schemeClr val="dk1"/>
              </a:buClr>
              <a:buSzPts val="3200"/>
              <a:buNone/>
            </a:pPr>
            <a:r>
              <a:t/>
            </a:r>
            <a:endParaRPr sz="3200"/>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descr="Dwight Schrute | AnyCity" id="323" name="Google Shape;323;p29"/>
          <p:cNvPicPr preferRelativeResize="0"/>
          <p:nvPr/>
        </p:nvPicPr>
        <p:blipFill rotWithShape="1">
          <a:blip r:embed="rId3">
            <a:alphaModFix/>
          </a:blip>
          <a:srcRect b="0" l="0" r="0" t="0"/>
          <a:stretch/>
        </p:blipFill>
        <p:spPr>
          <a:xfrm>
            <a:off x="1657943" y="4013200"/>
            <a:ext cx="2844800" cy="2844800"/>
          </a:xfrm>
          <a:prstGeom prst="rect">
            <a:avLst/>
          </a:prstGeom>
          <a:noFill/>
          <a:ln>
            <a:noFill/>
          </a:ln>
        </p:spPr>
      </p:pic>
      <p:sp>
        <p:nvSpPr>
          <p:cNvPr id="324" name="Google Shape;324;p29"/>
          <p:cNvSpPr/>
          <p:nvPr/>
        </p:nvSpPr>
        <p:spPr>
          <a:xfrm rot="1949393">
            <a:off x="4345172" y="1302455"/>
            <a:ext cx="6839583" cy="4532448"/>
          </a:xfrm>
          <a:prstGeom prst="wedgeEllipseCallout">
            <a:avLst>
              <a:gd fmla="val -20833" name="adj1"/>
              <a:gd fmla="val 62500" name="adj2"/>
            </a:avLst>
          </a:prstGeom>
          <a:solidFill>
            <a:srgbClr val="00B050"/>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5" name="Google Shape;325;p29"/>
          <p:cNvSpPr txBox="1"/>
          <p:nvPr/>
        </p:nvSpPr>
        <p:spPr>
          <a:xfrm>
            <a:off x="6507912" y="1659285"/>
            <a:ext cx="3038743"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Times New Roman"/>
                <a:ea typeface="Times New Roman"/>
                <a:cs typeface="Times New Roman"/>
                <a:sym typeface="Times New Roman"/>
              </a:rPr>
              <a:t>Question:</a:t>
            </a:r>
            <a:endParaRPr/>
          </a:p>
          <a:p>
            <a:pPr indent="0" lvl="0" marL="0" marR="0" rtl="0" algn="l">
              <a:spcBef>
                <a:spcPts val="0"/>
              </a:spcBef>
              <a:spcAft>
                <a:spcPts val="0"/>
              </a:spcAft>
              <a:buNone/>
            </a:pPr>
            <a:r>
              <a:rPr lang="en-US" sz="3200">
                <a:solidFill>
                  <a:schemeClr val="dk1"/>
                </a:solidFill>
                <a:latin typeface="Times New Roman"/>
                <a:ea typeface="Times New Roman"/>
                <a:cs typeface="Times New Roman"/>
                <a:sym typeface="Times New Roman"/>
              </a:rPr>
              <a:t>Do computer games and crossword puzzles improve my attention and memory?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What can I do to improve attention and memory?</a:t>
            </a:r>
            <a:endParaRPr/>
          </a:p>
        </p:txBody>
      </p:sp>
      <p:sp>
        <p:nvSpPr>
          <p:cNvPr id="331" name="Google Shape;331;p30"/>
          <p:cNvSpPr txBox="1"/>
          <p:nvPr>
            <p:ph idx="1" type="body"/>
          </p:nvPr>
        </p:nvSpPr>
        <p:spPr>
          <a:xfrm>
            <a:off x="838200" y="1825625"/>
            <a:ext cx="5426676"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Stay cognitively active</a:t>
            </a:r>
            <a:endParaRPr/>
          </a:p>
          <a:p>
            <a:pPr indent="-228600" lvl="0" marL="228600" rtl="0" algn="l">
              <a:lnSpc>
                <a:spcPct val="90000"/>
              </a:lnSpc>
              <a:spcBef>
                <a:spcPts val="1000"/>
              </a:spcBef>
              <a:spcAft>
                <a:spcPts val="0"/>
              </a:spcAft>
              <a:buClr>
                <a:schemeClr val="dk1"/>
              </a:buClr>
              <a:buSzPts val="2800"/>
              <a:buChar char="•"/>
            </a:pPr>
            <a:r>
              <a:rPr lang="en-US"/>
              <a:t>Learn new things</a:t>
            </a:r>
            <a:endParaRPr/>
          </a:p>
          <a:p>
            <a:pPr indent="-228600" lvl="0" marL="228600" rtl="0" algn="l">
              <a:lnSpc>
                <a:spcPct val="90000"/>
              </a:lnSpc>
              <a:spcBef>
                <a:spcPts val="1000"/>
              </a:spcBef>
              <a:spcAft>
                <a:spcPts val="0"/>
              </a:spcAft>
              <a:buClr>
                <a:schemeClr val="dk1"/>
              </a:buClr>
              <a:buSzPts val="2800"/>
              <a:buChar char="•"/>
            </a:pPr>
            <a:r>
              <a:rPr lang="en-US"/>
              <a:t>Continue to gain experiences</a:t>
            </a:r>
            <a:endParaRPr/>
          </a:p>
          <a:p>
            <a:pPr indent="-228600" lvl="0" marL="228600" rtl="0" algn="l">
              <a:lnSpc>
                <a:spcPct val="90000"/>
              </a:lnSpc>
              <a:spcBef>
                <a:spcPts val="1000"/>
              </a:spcBef>
              <a:spcAft>
                <a:spcPts val="0"/>
              </a:spcAft>
              <a:buClr>
                <a:schemeClr val="dk1"/>
              </a:buClr>
              <a:buSzPts val="2800"/>
              <a:buChar char="•"/>
            </a:pPr>
            <a:r>
              <a:rPr lang="en-US"/>
              <a:t>Socialize</a:t>
            </a:r>
            <a:endParaRPr/>
          </a:p>
          <a:p>
            <a:pPr indent="-50800" lvl="0" marL="22860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pic>
        <p:nvPicPr>
          <p:cNvPr descr="Old Dog New Tricks CrankaTsuris ..." id="332" name="Google Shape;332;p30"/>
          <p:cNvPicPr preferRelativeResize="0"/>
          <p:nvPr/>
        </p:nvPicPr>
        <p:blipFill rotWithShape="1">
          <a:blip r:embed="rId3">
            <a:alphaModFix/>
          </a:blip>
          <a:srcRect b="0" l="0" r="0" t="0"/>
          <a:stretch/>
        </p:blipFill>
        <p:spPr>
          <a:xfrm>
            <a:off x="7107194" y="2136862"/>
            <a:ext cx="2895600" cy="28067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Work on </a:t>
            </a:r>
            <a:r>
              <a:rPr b="1" lang="en-US">
                <a:solidFill>
                  <a:srgbClr val="C00000"/>
                </a:solidFill>
              </a:rPr>
              <a:t>Memory</a:t>
            </a:r>
            <a:endParaRPr/>
          </a:p>
        </p:txBody>
      </p:sp>
      <p:sp>
        <p:nvSpPr>
          <p:cNvPr id="338" name="Google Shape;338;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PROCEDURAL memories are habits and routines</a:t>
            </a:r>
            <a:endParaRPr/>
          </a:p>
          <a:p>
            <a:pPr indent="-228600" lvl="0" marL="228600" rtl="0" algn="l">
              <a:lnSpc>
                <a:spcPct val="90000"/>
              </a:lnSpc>
              <a:spcBef>
                <a:spcPts val="1000"/>
              </a:spcBef>
              <a:spcAft>
                <a:spcPts val="0"/>
              </a:spcAft>
              <a:buClr>
                <a:schemeClr val="dk1"/>
              </a:buClr>
              <a:buSzPts val="2800"/>
              <a:buChar char="•"/>
            </a:pPr>
            <a:r>
              <a:rPr lang="en-US"/>
              <a:t>They are formed through repetition</a:t>
            </a:r>
            <a:endParaRPr/>
          </a:p>
          <a:p>
            <a:pPr indent="-228600" lvl="0" marL="228600" rtl="0" algn="l">
              <a:lnSpc>
                <a:spcPct val="90000"/>
              </a:lnSpc>
              <a:spcBef>
                <a:spcPts val="1000"/>
              </a:spcBef>
              <a:spcAft>
                <a:spcPts val="0"/>
              </a:spcAft>
              <a:buClr>
                <a:schemeClr val="dk1"/>
              </a:buClr>
              <a:buSzPts val="2800"/>
              <a:buChar char="•"/>
            </a:pPr>
            <a:r>
              <a:rPr lang="en-US"/>
              <a:t>PROCEDURAL memories are the most resistant to change in the human brain</a:t>
            </a:r>
            <a:endParaRPr/>
          </a:p>
          <a:p>
            <a:pPr indent="0" lvl="7" marL="2011679" rtl="0" algn="l">
              <a:lnSpc>
                <a:spcPct val="90000"/>
              </a:lnSpc>
              <a:spcBef>
                <a:spcPts val="500"/>
              </a:spcBef>
              <a:spcAft>
                <a:spcPts val="0"/>
              </a:spcAft>
              <a:buClr>
                <a:schemeClr val="dk1"/>
              </a:buClr>
              <a:buSzPts val="3600"/>
              <a:buNone/>
            </a:pPr>
            <a:r>
              <a:rPr lang="en-US" sz="3600">
                <a:latin typeface="Times New Roman"/>
                <a:ea typeface="Times New Roman"/>
                <a:cs typeface="Times New Roman"/>
                <a:sym typeface="Times New Roman"/>
              </a:rPr>
              <a:t>	</a:t>
            </a:r>
            <a:endParaRPr/>
          </a:p>
        </p:txBody>
      </p:sp>
      <p:sp>
        <p:nvSpPr>
          <p:cNvPr id="339" name="Google Shape;339;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Procedural Memory</a:t>
            </a:r>
            <a:endParaRPr/>
          </a:p>
        </p:txBody>
      </p:sp>
      <p:sp>
        <p:nvSpPr>
          <p:cNvPr id="345" name="Google Shape;345;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r>
              <a:rPr lang="en-US"/>
              <a:t>You likely learned to perfect these activities through repetition…</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Tying your shoe</a:t>
            </a:r>
            <a:endParaRPr/>
          </a:p>
          <a:p>
            <a:pPr indent="-228600" lvl="0" marL="228600" rtl="0" algn="l">
              <a:lnSpc>
                <a:spcPct val="90000"/>
              </a:lnSpc>
              <a:spcBef>
                <a:spcPts val="1000"/>
              </a:spcBef>
              <a:spcAft>
                <a:spcPts val="0"/>
              </a:spcAft>
              <a:buClr>
                <a:schemeClr val="dk1"/>
              </a:buClr>
              <a:buSzPts val="2800"/>
              <a:buChar char="•"/>
            </a:pPr>
            <a:r>
              <a:rPr lang="en-US"/>
              <a:t>Directions to a familiar place</a:t>
            </a:r>
            <a:endParaRPr/>
          </a:p>
          <a:p>
            <a:pPr indent="-228600" lvl="0" marL="228600" rtl="0" algn="l">
              <a:lnSpc>
                <a:spcPct val="90000"/>
              </a:lnSpc>
              <a:spcBef>
                <a:spcPts val="1000"/>
              </a:spcBef>
              <a:spcAft>
                <a:spcPts val="0"/>
              </a:spcAft>
              <a:buClr>
                <a:schemeClr val="dk1"/>
              </a:buClr>
              <a:buSzPts val="2800"/>
              <a:buChar char="•"/>
            </a:pPr>
            <a:r>
              <a:rPr lang="en-US"/>
              <a:t>Playing the piano </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rgbClr val="0070C0"/>
              </a:buClr>
              <a:buSzPts val="2800"/>
              <a:buChar char="•"/>
            </a:pPr>
            <a:r>
              <a:rPr lang="en-US">
                <a:solidFill>
                  <a:srgbClr val="0070C0"/>
                </a:solidFill>
              </a:rPr>
              <a:t>What else???</a:t>
            </a:r>
            <a:endParaRPr/>
          </a:p>
          <a:p>
            <a:pPr indent="-50800" lvl="0" marL="22860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		</a:t>
            </a:r>
            <a:endParaRPr/>
          </a:p>
        </p:txBody>
      </p:sp>
      <p:sp>
        <p:nvSpPr>
          <p:cNvPr id="346" name="Google Shape;346;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imes New Roman"/>
              <a:buNone/>
            </a:pPr>
            <a:r>
              <a:rPr lang="en-US"/>
              <a:t>Can you </a:t>
            </a:r>
            <a:r>
              <a:rPr i="1" lang="en-US"/>
              <a:t>purposefully</a:t>
            </a:r>
            <a:r>
              <a:rPr lang="en-US"/>
              <a:t> build and improve procedural memory?</a:t>
            </a:r>
            <a:endParaRPr/>
          </a:p>
        </p:txBody>
      </p:sp>
      <p:sp>
        <p:nvSpPr>
          <p:cNvPr id="352" name="Google Shape;352;p33"/>
          <p:cNvSpPr txBox="1"/>
          <p:nvPr>
            <p:ph idx="1" type="body"/>
          </p:nvPr>
        </p:nvSpPr>
        <p:spPr>
          <a:xfrm>
            <a:off x="838200" y="1825625"/>
            <a:ext cx="10515600" cy="46672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C00000"/>
              </a:buClr>
              <a:buSzPts val="40000"/>
              <a:buNone/>
            </a:pPr>
            <a:r>
              <a:rPr lang="en-US" sz="40000">
                <a:solidFill>
                  <a:srgbClr val="C00000"/>
                </a:solidFill>
              </a:rPr>
              <a:t>YES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2">
                                            <p:txEl>
                                              <p:pRg end="0" st="0"/>
                                            </p:txEl>
                                          </p:spTgt>
                                        </p:tgtEl>
                                        <p:attrNameLst>
                                          <p:attrName>style.visibility</p:attrName>
                                        </p:attrNameLst>
                                      </p:cBhvr>
                                      <p:to>
                                        <p:strVal val="visible"/>
                                      </p:to>
                                    </p:set>
                                    <p:anim calcmode="lin" valueType="num">
                                      <p:cBhvr additive="base">
                                        <p:cTn dur="500"/>
                                        <p:tgtEl>
                                          <p:spTgt spid="35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4"/>
          <p:cNvSpPr txBox="1"/>
          <p:nvPr>
            <p:ph type="title"/>
          </p:nvPr>
        </p:nvSpPr>
        <p:spPr>
          <a:xfrm>
            <a:off x="838199" y="815974"/>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C00000"/>
              </a:buClr>
              <a:buSzPct val="100000"/>
              <a:buFont typeface="Times New Roman"/>
              <a:buNone/>
            </a:pPr>
            <a:r>
              <a:rPr lang="en-US">
                <a:solidFill>
                  <a:srgbClr val="C00000"/>
                </a:solidFill>
              </a:rPr>
              <a:t>New PROCEDURAL memories can be developed through conscious repetition and rehearsal</a:t>
            </a:r>
            <a:br>
              <a:rPr lang="en-US">
                <a:solidFill>
                  <a:srgbClr val="C00000"/>
                </a:solidFill>
              </a:rPr>
            </a:br>
            <a:endParaRPr>
              <a:solidFill>
                <a:srgbClr val="C00000"/>
              </a:solidFill>
            </a:endParaRPr>
          </a:p>
        </p:txBody>
      </p:sp>
      <p:pic>
        <p:nvPicPr>
          <p:cNvPr descr="A person in a car holding a groundhog&#10;&#10;Description automatically generated" id="359" name="Google Shape;359;p34"/>
          <p:cNvPicPr preferRelativeResize="0"/>
          <p:nvPr>
            <p:ph idx="1" type="body"/>
          </p:nvPr>
        </p:nvPicPr>
        <p:blipFill rotWithShape="1">
          <a:blip r:embed="rId3">
            <a:alphaModFix/>
          </a:blip>
          <a:srcRect b="0" l="0" r="0" t="0"/>
          <a:stretch/>
        </p:blipFill>
        <p:spPr>
          <a:xfrm>
            <a:off x="2832496" y="2141537"/>
            <a:ext cx="6527007" cy="435133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How to build procedural memory</a:t>
            </a:r>
            <a:endParaRPr/>
          </a:p>
        </p:txBody>
      </p:sp>
      <p:sp>
        <p:nvSpPr>
          <p:cNvPr id="366" name="Google Shape;366;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Be thoughtful – what should be made into a routine (“I always lose my glasses, I can never remember my passwords, I don’t know how to sync my car with my phone….”)</a:t>
            </a:r>
            <a:endParaRPr/>
          </a:p>
          <a:p>
            <a:pPr indent="-228600" lvl="0" marL="228600" rtl="0" algn="l">
              <a:lnSpc>
                <a:spcPct val="90000"/>
              </a:lnSpc>
              <a:spcBef>
                <a:spcPts val="1000"/>
              </a:spcBef>
              <a:spcAft>
                <a:spcPts val="0"/>
              </a:spcAft>
              <a:buClr>
                <a:schemeClr val="dk1"/>
              </a:buClr>
              <a:buSzPts val="2800"/>
              <a:buChar char="•"/>
            </a:pPr>
            <a:r>
              <a:rPr lang="en-US"/>
              <a:t>Be purposeful – take extra time to follow your routine</a:t>
            </a:r>
            <a:endParaRPr/>
          </a:p>
          <a:p>
            <a:pPr indent="-228600" lvl="0" marL="228600" rtl="0" algn="l">
              <a:lnSpc>
                <a:spcPct val="90000"/>
              </a:lnSpc>
              <a:spcBef>
                <a:spcPts val="1000"/>
              </a:spcBef>
              <a:spcAft>
                <a:spcPts val="0"/>
              </a:spcAft>
              <a:buClr>
                <a:schemeClr val="dk1"/>
              </a:buClr>
              <a:buSzPts val="2800"/>
              <a:buChar char="•"/>
            </a:pPr>
            <a:r>
              <a:rPr lang="en-US"/>
              <a:t>Be consistent – don’t quit. Follow your routine</a:t>
            </a:r>
            <a:endParaRPr/>
          </a:p>
          <a:p>
            <a:pPr indent="-228600" lvl="0" marL="228600" rtl="0" algn="l">
              <a:lnSpc>
                <a:spcPct val="90000"/>
              </a:lnSpc>
              <a:spcBef>
                <a:spcPts val="1000"/>
              </a:spcBef>
              <a:spcAft>
                <a:spcPts val="0"/>
              </a:spcAft>
              <a:buClr>
                <a:schemeClr val="dk1"/>
              </a:buClr>
              <a:buSzPts val="2800"/>
              <a:buChar char="•"/>
            </a:pPr>
            <a:r>
              <a:rPr lang="en-US"/>
              <a:t>Make adjustments – if something isn’t working about your routine, make needed changes</a:t>
            </a:r>
            <a:endParaRPr/>
          </a:p>
          <a:p>
            <a:pPr indent="-228600" lvl="0" marL="228600" rtl="0" algn="l">
              <a:lnSpc>
                <a:spcPct val="90000"/>
              </a:lnSpc>
              <a:spcBef>
                <a:spcPts val="1000"/>
              </a:spcBef>
              <a:spcAft>
                <a:spcPts val="0"/>
              </a:spcAft>
              <a:buClr>
                <a:schemeClr val="dk1"/>
              </a:buClr>
              <a:buSzPts val="2800"/>
              <a:buChar char="•"/>
            </a:pPr>
            <a:r>
              <a:rPr lang="en-US"/>
              <a:t>Keep trying </a:t>
            </a:r>
            <a:endParaRPr/>
          </a:p>
          <a:p>
            <a:pPr indent="0" lvl="0" marL="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Practice makes…</a:t>
            </a:r>
            <a:endParaRPr/>
          </a:p>
        </p:txBody>
      </p:sp>
      <p:sp>
        <p:nvSpPr>
          <p:cNvPr id="372" name="Google Shape;372;p36"/>
          <p:cNvSpPr txBox="1"/>
          <p:nvPr>
            <p:ph idx="1" type="body"/>
          </p:nvPr>
        </p:nvSpPr>
        <p:spPr>
          <a:xfrm>
            <a:off x="333829" y="1825625"/>
            <a:ext cx="11393714"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0"/>
              <a:buNone/>
            </a:pPr>
            <a:r>
              <a:rPr lang="en-US" sz="20000"/>
              <a:t>Procedure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xEl>
                                              <p:pRg end="0" st="0"/>
                                            </p:txEl>
                                          </p:spTgt>
                                        </p:tgtEl>
                                        <p:attrNameLst>
                                          <p:attrName>style.visibility</p:attrName>
                                        </p:attrNameLst>
                                      </p:cBhvr>
                                      <p:to>
                                        <p:strVal val="visible"/>
                                      </p:to>
                                    </p:set>
                                    <p:animEffect filter="fade" transition="in">
                                      <p:cBhvr>
                                        <p:cTn dur="500"/>
                                        <p:tgtEl>
                                          <p:spTgt spid="37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Examples of procedures…</a:t>
            </a:r>
            <a:endParaRPr/>
          </a:p>
        </p:txBody>
      </p:sp>
      <p:sp>
        <p:nvSpPr>
          <p:cNvPr id="378" name="Google Shape;378;p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US"/>
              <a:t>Establishing a “home” for your gadgets (phone, wallet, keys, glasses, cane, garage door opener…etc.)</a:t>
            </a:r>
            <a:endParaRPr/>
          </a:p>
          <a:p>
            <a:pPr indent="-228600" lvl="0" marL="228600" rtl="0" algn="l">
              <a:lnSpc>
                <a:spcPct val="90000"/>
              </a:lnSpc>
              <a:spcBef>
                <a:spcPts val="1000"/>
              </a:spcBef>
              <a:spcAft>
                <a:spcPts val="0"/>
              </a:spcAft>
              <a:buClr>
                <a:schemeClr val="dk1"/>
              </a:buClr>
              <a:buSzPct val="100000"/>
              <a:buChar char="•"/>
            </a:pPr>
            <a:r>
              <a:rPr lang="en-US"/>
              <a:t>Taking medications at the same times every day (pair it with another activity you already do, like meals)</a:t>
            </a:r>
            <a:endParaRPr/>
          </a:p>
          <a:p>
            <a:pPr indent="-228600" lvl="0" marL="228600" rtl="0" algn="l">
              <a:lnSpc>
                <a:spcPct val="90000"/>
              </a:lnSpc>
              <a:spcBef>
                <a:spcPts val="1000"/>
              </a:spcBef>
              <a:spcAft>
                <a:spcPts val="0"/>
              </a:spcAft>
              <a:buClr>
                <a:schemeClr val="dk1"/>
              </a:buClr>
              <a:buSzPct val="100000"/>
              <a:buChar char="•"/>
            </a:pPr>
            <a:r>
              <a:rPr lang="en-US"/>
              <a:t>Paying bills on the same day of the week</a:t>
            </a:r>
            <a:endParaRPr/>
          </a:p>
          <a:p>
            <a:pPr indent="-228600" lvl="0" marL="228600" rtl="0" algn="l">
              <a:lnSpc>
                <a:spcPct val="90000"/>
              </a:lnSpc>
              <a:spcBef>
                <a:spcPts val="1000"/>
              </a:spcBef>
              <a:spcAft>
                <a:spcPts val="0"/>
              </a:spcAft>
              <a:buClr>
                <a:schemeClr val="dk1"/>
              </a:buClr>
              <a:buSzPct val="100000"/>
              <a:buChar char="•"/>
            </a:pPr>
            <a:r>
              <a:rPr lang="en-US"/>
              <a:t>Learning to use a new remote control, phone, app, ….etc.</a:t>
            </a:r>
            <a:endParaRPr/>
          </a:p>
          <a:p>
            <a:pPr indent="-228600" lvl="0" marL="228600" rtl="0" algn="l">
              <a:lnSpc>
                <a:spcPct val="90000"/>
              </a:lnSpc>
              <a:spcBef>
                <a:spcPts val="1000"/>
              </a:spcBef>
              <a:spcAft>
                <a:spcPts val="0"/>
              </a:spcAft>
              <a:buClr>
                <a:schemeClr val="dk1"/>
              </a:buClr>
              <a:buSzPct val="100000"/>
              <a:buChar char="•"/>
            </a:pPr>
            <a:r>
              <a:rPr lang="en-US"/>
              <a:t>Set a standing monthly get-together with friends</a:t>
            </a:r>
            <a:endParaRPr/>
          </a:p>
          <a:p>
            <a:pPr indent="-228600" lvl="0" marL="228600" rtl="0" algn="l">
              <a:lnSpc>
                <a:spcPct val="90000"/>
              </a:lnSpc>
              <a:spcBef>
                <a:spcPts val="1000"/>
              </a:spcBef>
              <a:spcAft>
                <a:spcPts val="0"/>
              </a:spcAft>
              <a:buClr>
                <a:schemeClr val="dk1"/>
              </a:buClr>
              <a:buSzPct val="100000"/>
              <a:buChar char="•"/>
            </a:pPr>
            <a:r>
              <a:rPr lang="en-US"/>
              <a:t>Introduce a new exercise into your routine or tack a few minutes on</a:t>
            </a:r>
            <a:endParaRPr/>
          </a:p>
          <a:p>
            <a:pPr indent="-228600" lvl="0" marL="228600" rtl="0" algn="l">
              <a:lnSpc>
                <a:spcPct val="90000"/>
              </a:lnSpc>
              <a:spcBef>
                <a:spcPts val="1000"/>
              </a:spcBef>
              <a:spcAft>
                <a:spcPts val="0"/>
              </a:spcAft>
              <a:buClr>
                <a:schemeClr val="dk1"/>
              </a:buClr>
              <a:buSzPct val="100000"/>
              <a:buChar char="•"/>
            </a:pPr>
            <a:r>
              <a:rPr lang="en-US"/>
              <a:t>Change one thing about your diet</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rgbClr val="0070C0"/>
              </a:buClr>
              <a:buSzPct val="100000"/>
              <a:buChar char="•"/>
            </a:pPr>
            <a:r>
              <a:rPr lang="en-US">
                <a:solidFill>
                  <a:srgbClr val="0070C0"/>
                </a:solidFill>
              </a:rPr>
              <a:t>What else?</a:t>
            </a:r>
            <a:endParaRPr/>
          </a:p>
          <a:p>
            <a:pPr indent="-64135" lvl="0" marL="228600" rtl="0" algn="l">
              <a:lnSpc>
                <a:spcPct val="90000"/>
              </a:lnSpc>
              <a:spcBef>
                <a:spcPts val="1000"/>
              </a:spcBef>
              <a:spcAft>
                <a:spcPts val="0"/>
              </a:spcAft>
              <a:buClr>
                <a:schemeClr val="dk1"/>
              </a:buClr>
              <a:buSzPct val="100000"/>
              <a:buNone/>
            </a:pPr>
            <a:r>
              <a:t/>
            </a:r>
            <a:endParaRPr/>
          </a:p>
        </p:txBody>
      </p:sp>
      <p:pic>
        <p:nvPicPr>
          <p:cNvPr descr="Dog That Is Always Smiling Due to Rare ..." id="379" name="Google Shape;379;p37"/>
          <p:cNvPicPr preferRelativeResize="0"/>
          <p:nvPr/>
        </p:nvPicPr>
        <p:blipFill rotWithShape="1">
          <a:blip r:embed="rId3">
            <a:alphaModFix/>
          </a:blip>
          <a:srcRect b="0" l="0" r="0" t="0"/>
          <a:stretch/>
        </p:blipFill>
        <p:spPr>
          <a:xfrm>
            <a:off x="8788400" y="4799968"/>
            <a:ext cx="2387600" cy="1911982"/>
          </a:xfrm>
          <a:prstGeom prst="rect">
            <a:avLst/>
          </a:prstGeom>
          <a:noFill/>
          <a:ln>
            <a:noFill/>
          </a:ln>
        </p:spPr>
      </p:pic>
      <p:sp>
        <p:nvSpPr>
          <p:cNvPr id="380" name="Google Shape;380;p37"/>
          <p:cNvSpPr txBox="1"/>
          <p:nvPr/>
        </p:nvSpPr>
        <p:spPr>
          <a:xfrm>
            <a:off x="5801688" y="6183247"/>
            <a:ext cx="2173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C00000"/>
                </a:solidFill>
                <a:latin typeface="Times New Roman"/>
                <a:ea typeface="Times New Roman"/>
                <a:cs typeface="Times New Roman"/>
                <a:sym typeface="Times New Roman"/>
              </a:rPr>
              <a:t>Old dog, new tricks  </a:t>
            </a:r>
            <a:endParaRPr/>
          </a:p>
        </p:txBody>
      </p:sp>
      <p:cxnSp>
        <p:nvCxnSpPr>
          <p:cNvPr id="381" name="Google Shape;381;p37"/>
          <p:cNvCxnSpPr/>
          <p:nvPr/>
        </p:nvCxnSpPr>
        <p:spPr>
          <a:xfrm>
            <a:off x="7761380" y="6354928"/>
            <a:ext cx="849220" cy="12985"/>
          </a:xfrm>
          <a:prstGeom prst="straightConnector1">
            <a:avLst/>
          </a:prstGeom>
          <a:noFill/>
          <a:ln cap="flat" cmpd="sng" w="19050">
            <a:solidFill>
              <a:srgbClr val="C00000"/>
            </a:solidFill>
            <a:prstDash val="solid"/>
            <a:miter lim="800000"/>
            <a:headEnd len="sm" w="sm" type="none"/>
            <a:tailEnd len="med" w="med" type="triangl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Add this procedure…</a:t>
            </a:r>
            <a:br>
              <a:rPr lang="en-US">
                <a:solidFill>
                  <a:srgbClr val="C00000"/>
                </a:solidFill>
              </a:rPr>
            </a:br>
            <a:r>
              <a:rPr lang="en-US">
                <a:solidFill>
                  <a:srgbClr val="C00000"/>
                </a:solidFill>
              </a:rPr>
              <a:t>	</a:t>
            </a:r>
            <a:r>
              <a:rPr b="1" lang="en-US">
                <a:solidFill>
                  <a:srgbClr val="C00000"/>
                </a:solidFill>
              </a:rPr>
              <a:t>Write it down</a:t>
            </a:r>
            <a:endParaRPr/>
          </a:p>
        </p:txBody>
      </p:sp>
      <p:pic>
        <p:nvPicPr>
          <p:cNvPr descr="Why You Should Keep a Journal (But NOT ..." id="387" name="Google Shape;387;p38"/>
          <p:cNvPicPr preferRelativeResize="0"/>
          <p:nvPr>
            <p:ph idx="1" type="body"/>
          </p:nvPr>
        </p:nvPicPr>
        <p:blipFill rotWithShape="1">
          <a:blip r:embed="rId3">
            <a:alphaModFix/>
          </a:blip>
          <a:srcRect b="0" l="0" r="0" t="0"/>
          <a:stretch/>
        </p:blipFill>
        <p:spPr>
          <a:xfrm>
            <a:off x="7575550" y="4113212"/>
            <a:ext cx="3860800" cy="2108200"/>
          </a:xfrm>
          <a:prstGeom prst="rect">
            <a:avLst/>
          </a:prstGeom>
          <a:noFill/>
          <a:ln>
            <a:noFill/>
          </a:ln>
        </p:spPr>
      </p:pic>
      <p:pic>
        <p:nvPicPr>
          <p:cNvPr descr="Family Calendars And Organizers That ..." id="388" name="Google Shape;388;p38"/>
          <p:cNvPicPr preferRelativeResize="0"/>
          <p:nvPr/>
        </p:nvPicPr>
        <p:blipFill rotWithShape="1">
          <a:blip r:embed="rId4">
            <a:alphaModFix/>
          </a:blip>
          <a:srcRect b="0" l="0" r="0" t="0"/>
          <a:stretch/>
        </p:blipFill>
        <p:spPr>
          <a:xfrm>
            <a:off x="7575550" y="1690688"/>
            <a:ext cx="3492500" cy="2324100"/>
          </a:xfrm>
          <a:prstGeom prst="rect">
            <a:avLst/>
          </a:prstGeom>
          <a:noFill/>
          <a:ln>
            <a:noFill/>
          </a:ln>
        </p:spPr>
      </p:pic>
      <p:sp>
        <p:nvSpPr>
          <p:cNvPr id="389" name="Google Shape;389;p38"/>
          <p:cNvSpPr txBox="1"/>
          <p:nvPr/>
        </p:nvSpPr>
        <p:spPr>
          <a:xfrm>
            <a:off x="578708" y="2151727"/>
            <a:ext cx="4203700" cy="3046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Times New Roman"/>
                <a:ea typeface="Times New Roman"/>
                <a:cs typeface="Times New Roman"/>
                <a:sym typeface="Times New Roman"/>
              </a:rPr>
              <a:t>Calendars and journals not only provide a record and a reminder,  they provide multisensory input and generate recall.</a:t>
            </a:r>
            <a:endParaRPr/>
          </a:p>
        </p:txBody>
      </p:sp>
      <p:pic>
        <p:nvPicPr>
          <p:cNvPr descr="Dear Diary… – Rebel" id="390" name="Google Shape;390;p38"/>
          <p:cNvPicPr preferRelativeResize="0"/>
          <p:nvPr/>
        </p:nvPicPr>
        <p:blipFill rotWithShape="1">
          <a:blip r:embed="rId5">
            <a:alphaModFix/>
          </a:blip>
          <a:srcRect b="0" l="0" r="0" t="0"/>
          <a:stretch/>
        </p:blipFill>
        <p:spPr>
          <a:xfrm>
            <a:off x="5340323" y="3147754"/>
            <a:ext cx="2235227" cy="255454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9"/>
          <p:cNvSpPr txBox="1"/>
          <p:nvPr/>
        </p:nvSpPr>
        <p:spPr>
          <a:xfrm>
            <a:off x="3185459" y="2706130"/>
            <a:ext cx="5821081"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400">
                <a:solidFill>
                  <a:srgbClr val="C00000"/>
                </a:solidFill>
                <a:latin typeface="Times New Roman"/>
                <a:ea typeface="Times New Roman"/>
                <a:cs typeface="Times New Roman"/>
                <a:sym typeface="Times New Roman"/>
              </a:rPr>
              <a:t>A word about words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Word finding</a:t>
            </a:r>
            <a:endParaRPr/>
          </a:p>
        </p:txBody>
      </p:sp>
      <p:sp>
        <p:nvSpPr>
          <p:cNvPr id="401" name="Google Shape;401;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 common complaint of individuals over 50 (it’s actually thought to begin as early as in your late 30s, we just don’t notice it, or attribute it with age at that time)</a:t>
            </a:r>
            <a:endParaRPr/>
          </a:p>
          <a:p>
            <a:pPr indent="-228600" lvl="0" marL="228600" rtl="0" algn="l">
              <a:lnSpc>
                <a:spcPct val="90000"/>
              </a:lnSpc>
              <a:spcBef>
                <a:spcPts val="1000"/>
              </a:spcBef>
              <a:spcAft>
                <a:spcPts val="0"/>
              </a:spcAft>
              <a:buClr>
                <a:schemeClr val="dk1"/>
              </a:buClr>
              <a:buSzPts val="2800"/>
              <a:buChar char="•"/>
            </a:pPr>
            <a:r>
              <a:rPr lang="en-US"/>
              <a:t>It is typical for individuals who have not had a brain injury</a:t>
            </a:r>
            <a:endParaRPr/>
          </a:p>
          <a:p>
            <a:pPr indent="-228600" lvl="0" marL="228600" rtl="0" algn="l">
              <a:lnSpc>
                <a:spcPct val="90000"/>
              </a:lnSpc>
              <a:spcBef>
                <a:spcPts val="1000"/>
              </a:spcBef>
              <a:spcAft>
                <a:spcPts val="0"/>
              </a:spcAft>
              <a:buClr>
                <a:schemeClr val="dk1"/>
              </a:buClr>
              <a:buSzPts val="2800"/>
              <a:buChar char="•"/>
            </a:pPr>
            <a:r>
              <a:rPr lang="en-US"/>
              <a:t>It is common for individuals who have had a brain injury</a:t>
            </a:r>
            <a:endParaRPr/>
          </a:p>
          <a:p>
            <a:pPr indent="-228600" lvl="0" marL="228600" rtl="0" algn="l">
              <a:lnSpc>
                <a:spcPct val="90000"/>
              </a:lnSpc>
              <a:spcBef>
                <a:spcPts val="1000"/>
              </a:spcBef>
              <a:spcAft>
                <a:spcPts val="0"/>
              </a:spcAft>
              <a:buClr>
                <a:schemeClr val="dk1"/>
              </a:buClr>
              <a:buSzPts val="2800"/>
              <a:buChar char="•"/>
            </a:pPr>
            <a:r>
              <a:rPr lang="en-US"/>
              <a:t>It is frustrating</a:t>
            </a:r>
            <a:endParaRPr/>
          </a:p>
          <a:p>
            <a:pPr indent="-228600" lvl="0" marL="228600" rtl="0" algn="l">
              <a:lnSpc>
                <a:spcPct val="90000"/>
              </a:lnSpc>
              <a:spcBef>
                <a:spcPts val="1000"/>
              </a:spcBef>
              <a:spcAft>
                <a:spcPts val="0"/>
              </a:spcAft>
              <a:buClr>
                <a:schemeClr val="dk1"/>
              </a:buClr>
              <a:buSzPts val="2800"/>
              <a:buChar char="•"/>
            </a:pPr>
            <a:r>
              <a:rPr lang="en-US"/>
              <a:t>There is no known “cure”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Can’t come up with the word you want</a:t>
            </a:r>
            <a:endParaRPr/>
          </a:p>
        </p:txBody>
      </p:sp>
      <p:sp>
        <p:nvSpPr>
          <p:cNvPr id="407" name="Google Shape;407;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a:t>Prime by rehearsing people you might see OR a story or anecdote you might tell at a social event</a:t>
            </a:r>
            <a:endParaRPr/>
          </a:p>
          <a:p>
            <a:pPr indent="-228600" lvl="0" marL="228600" rtl="0" algn="l">
              <a:lnSpc>
                <a:spcPct val="90000"/>
              </a:lnSpc>
              <a:spcBef>
                <a:spcPts val="1000"/>
              </a:spcBef>
              <a:spcAft>
                <a:spcPts val="0"/>
              </a:spcAft>
              <a:buClr>
                <a:schemeClr val="dk1"/>
              </a:buClr>
              <a:buSzPct val="100000"/>
              <a:buChar char="•"/>
            </a:pPr>
            <a:r>
              <a:rPr lang="en-US"/>
              <a:t>Use another word</a:t>
            </a:r>
            <a:endParaRPr/>
          </a:p>
          <a:p>
            <a:pPr indent="-228600" lvl="0" marL="228600" rtl="0" algn="l">
              <a:lnSpc>
                <a:spcPct val="90000"/>
              </a:lnSpc>
              <a:spcBef>
                <a:spcPts val="1000"/>
              </a:spcBef>
              <a:spcAft>
                <a:spcPts val="0"/>
              </a:spcAft>
              <a:buClr>
                <a:schemeClr val="dk1"/>
              </a:buClr>
              <a:buSzPct val="100000"/>
              <a:buChar char="•"/>
            </a:pPr>
            <a:r>
              <a:rPr lang="en-US"/>
              <a:t>Describe </a:t>
            </a:r>
            <a:endParaRPr/>
          </a:p>
          <a:p>
            <a:pPr indent="-228600" lvl="0" marL="228600" rtl="0" algn="l">
              <a:lnSpc>
                <a:spcPct val="90000"/>
              </a:lnSpc>
              <a:spcBef>
                <a:spcPts val="1000"/>
              </a:spcBef>
              <a:spcAft>
                <a:spcPts val="0"/>
              </a:spcAft>
              <a:buClr>
                <a:schemeClr val="dk1"/>
              </a:buClr>
              <a:buSzPct val="100000"/>
              <a:buChar char="•"/>
            </a:pPr>
            <a:r>
              <a:rPr lang="en-US"/>
              <a:t>Ask your listener to help you</a:t>
            </a:r>
            <a:endParaRPr/>
          </a:p>
          <a:p>
            <a:pPr indent="-228600" lvl="0" marL="228600" rtl="0" algn="l">
              <a:lnSpc>
                <a:spcPct val="90000"/>
              </a:lnSpc>
              <a:spcBef>
                <a:spcPts val="1000"/>
              </a:spcBef>
              <a:spcAft>
                <a:spcPts val="0"/>
              </a:spcAft>
              <a:buClr>
                <a:schemeClr val="dk1"/>
              </a:buClr>
              <a:buSzPct val="100000"/>
              <a:buChar char="•"/>
            </a:pPr>
            <a:r>
              <a:rPr lang="en-US"/>
              <a:t>Use the alphabet to see if a first letter cue helps</a:t>
            </a:r>
            <a:endParaRPr/>
          </a:p>
          <a:p>
            <a:pPr indent="-228600" lvl="0" marL="228600" rtl="0" algn="l">
              <a:lnSpc>
                <a:spcPct val="90000"/>
              </a:lnSpc>
              <a:spcBef>
                <a:spcPts val="1000"/>
              </a:spcBef>
              <a:spcAft>
                <a:spcPts val="0"/>
              </a:spcAft>
              <a:buClr>
                <a:schemeClr val="dk1"/>
              </a:buClr>
              <a:buSzPct val="100000"/>
              <a:buChar char="•"/>
            </a:pPr>
            <a:r>
              <a:rPr lang="en-US"/>
              <a:t>Let it go and come back to it</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i="1" lang="en-US"/>
              <a:t>(and finally….Yell the word out in the shower when you think of it far too late and no one is around to share your success </a:t>
            </a:r>
            <a:r>
              <a:rPr lang="en-US"/>
              <a:t>😊</a:t>
            </a:r>
            <a:r>
              <a:rPr i="1" lang="en-US"/>
              <a:t>)</a:t>
            </a:r>
            <a:endParaRPr/>
          </a:p>
          <a:p>
            <a:pPr indent="0" lvl="0" marL="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A word about stress</a:t>
            </a:r>
            <a:endParaRPr/>
          </a:p>
        </p:txBody>
      </p:sp>
      <p:sp>
        <p:nvSpPr>
          <p:cNvPr id="413" name="Google Shape;413;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Understand that stress may compete for your attention and interfere with memory and other cognitive functions</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Manage stress if you can</a:t>
            </a:r>
            <a:endParaRPr/>
          </a:p>
          <a:p>
            <a:pPr indent="-228600" lvl="1" marL="685800" rtl="0" algn="l">
              <a:lnSpc>
                <a:spcPct val="90000"/>
              </a:lnSpc>
              <a:spcBef>
                <a:spcPts val="500"/>
              </a:spcBef>
              <a:spcAft>
                <a:spcPts val="0"/>
              </a:spcAft>
              <a:buClr>
                <a:schemeClr val="dk1"/>
              </a:buClr>
              <a:buSzPts val="2400"/>
              <a:buChar char="•"/>
            </a:pPr>
            <a:r>
              <a:rPr lang="en-US"/>
              <a:t>Socialize</a:t>
            </a:r>
            <a:endParaRPr/>
          </a:p>
          <a:p>
            <a:pPr indent="-228600" lvl="1" marL="685800" rtl="0" algn="l">
              <a:lnSpc>
                <a:spcPct val="90000"/>
              </a:lnSpc>
              <a:spcBef>
                <a:spcPts val="500"/>
              </a:spcBef>
              <a:spcAft>
                <a:spcPts val="0"/>
              </a:spcAft>
              <a:buClr>
                <a:schemeClr val="dk1"/>
              </a:buClr>
              <a:buSzPts val="2400"/>
              <a:buChar char="•"/>
            </a:pPr>
            <a:r>
              <a:rPr lang="en-US"/>
              <a:t>Exercise</a:t>
            </a:r>
            <a:endParaRPr/>
          </a:p>
          <a:p>
            <a:pPr indent="-228600" lvl="1" marL="685800" rtl="0" algn="l">
              <a:lnSpc>
                <a:spcPct val="90000"/>
              </a:lnSpc>
              <a:spcBef>
                <a:spcPts val="500"/>
              </a:spcBef>
              <a:spcAft>
                <a:spcPts val="0"/>
              </a:spcAft>
              <a:buClr>
                <a:schemeClr val="dk1"/>
              </a:buClr>
              <a:buSzPts val="2400"/>
              <a:buChar char="•"/>
            </a:pPr>
            <a:r>
              <a:rPr lang="en-US"/>
              <a:t>Hobbies/interests</a:t>
            </a:r>
            <a:endParaRPr/>
          </a:p>
          <a:p>
            <a:pPr indent="-228600" lvl="1" marL="685800" rtl="0" algn="l">
              <a:lnSpc>
                <a:spcPct val="90000"/>
              </a:lnSpc>
              <a:spcBef>
                <a:spcPts val="500"/>
              </a:spcBef>
              <a:spcAft>
                <a:spcPts val="0"/>
              </a:spcAft>
              <a:buClr>
                <a:schemeClr val="dk1"/>
              </a:buClr>
              <a:buSzPts val="2400"/>
              <a:buChar char="•"/>
            </a:pPr>
            <a:r>
              <a:rPr lang="en-US"/>
              <a:t>Meditate</a:t>
            </a:r>
            <a:endParaRPr/>
          </a:p>
          <a:p>
            <a:pPr indent="-228600" lvl="1" marL="685800" rtl="0" algn="l">
              <a:lnSpc>
                <a:spcPct val="90000"/>
              </a:lnSpc>
              <a:spcBef>
                <a:spcPts val="500"/>
              </a:spcBef>
              <a:spcAft>
                <a:spcPts val="0"/>
              </a:spcAft>
              <a:buClr>
                <a:schemeClr val="dk1"/>
              </a:buClr>
              <a:buSzPts val="2400"/>
              <a:buChar char="•"/>
            </a:pPr>
            <a:r>
              <a:rPr lang="en-US"/>
              <a:t>Counseling </a:t>
            </a:r>
            <a:endParaRPr/>
          </a:p>
          <a:p>
            <a:pPr indent="-228600" lvl="1" marL="685800" rtl="0" algn="l">
              <a:lnSpc>
                <a:spcPct val="90000"/>
              </a:lnSpc>
              <a:spcBef>
                <a:spcPts val="500"/>
              </a:spcBef>
              <a:spcAft>
                <a:spcPts val="0"/>
              </a:spcAft>
              <a:buClr>
                <a:srgbClr val="0070C0"/>
              </a:buClr>
              <a:buSzPts val="2400"/>
              <a:buChar char="•"/>
            </a:pPr>
            <a:r>
              <a:rPr lang="en-US">
                <a:solidFill>
                  <a:srgbClr val="0070C0"/>
                </a:solidFill>
              </a:rPr>
              <a:t>What else???</a:t>
            </a:r>
            <a:endParaRPr/>
          </a:p>
          <a:p>
            <a:pPr indent="-76200" lvl="1" marL="685800" rtl="0" algn="l">
              <a:lnSpc>
                <a:spcPct val="90000"/>
              </a:lnSpc>
              <a:spcBef>
                <a:spcPts val="500"/>
              </a:spcBef>
              <a:spcAft>
                <a:spcPts val="0"/>
              </a:spcAft>
              <a:buClr>
                <a:schemeClr val="dk1"/>
              </a:buClr>
              <a:buSzPts val="24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Socializing is good for cognition!</a:t>
            </a:r>
            <a:endParaRPr/>
          </a:p>
        </p:txBody>
      </p:sp>
      <p:sp>
        <p:nvSpPr>
          <p:cNvPr id="419" name="Google Shape;419;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Engages brain connectivity</a:t>
            </a:r>
            <a:endParaRPr/>
          </a:p>
          <a:p>
            <a:pPr indent="-228600" lvl="0" marL="228600" rtl="0" algn="l">
              <a:lnSpc>
                <a:spcPct val="90000"/>
              </a:lnSpc>
              <a:spcBef>
                <a:spcPts val="1000"/>
              </a:spcBef>
              <a:spcAft>
                <a:spcPts val="0"/>
              </a:spcAft>
              <a:buClr>
                <a:schemeClr val="dk1"/>
              </a:buClr>
              <a:buSzPts val="2800"/>
              <a:buChar char="•"/>
            </a:pPr>
            <a:r>
              <a:rPr lang="en-US"/>
              <a:t>Combats isolation</a:t>
            </a:r>
            <a:endParaRPr/>
          </a:p>
          <a:p>
            <a:pPr indent="-228600" lvl="0" marL="228600" rtl="0" algn="l">
              <a:lnSpc>
                <a:spcPct val="90000"/>
              </a:lnSpc>
              <a:spcBef>
                <a:spcPts val="1000"/>
              </a:spcBef>
              <a:spcAft>
                <a:spcPts val="0"/>
              </a:spcAft>
              <a:buClr>
                <a:schemeClr val="dk1"/>
              </a:buClr>
              <a:buSzPts val="2800"/>
              <a:buChar char="•"/>
            </a:pPr>
            <a:r>
              <a:rPr lang="en-US"/>
              <a:t>Social engagement shows both immediate and long term effects of cognitive performance</a:t>
            </a:r>
            <a:endParaRPr/>
          </a:p>
        </p:txBody>
      </p:sp>
      <p:pic>
        <p:nvPicPr>
          <p:cNvPr descr="Socializing Your Puppy: Expert ..." id="420" name="Google Shape;420;p43"/>
          <p:cNvPicPr preferRelativeResize="0"/>
          <p:nvPr/>
        </p:nvPicPr>
        <p:blipFill rotWithShape="1">
          <a:blip r:embed="rId3">
            <a:alphaModFix/>
          </a:blip>
          <a:srcRect b="0" l="0" r="0" t="0"/>
          <a:stretch/>
        </p:blipFill>
        <p:spPr>
          <a:xfrm>
            <a:off x="6096000" y="3728358"/>
            <a:ext cx="3771900" cy="2159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44"/>
          <p:cNvPicPr preferRelativeResize="0"/>
          <p:nvPr/>
        </p:nvPicPr>
        <p:blipFill rotWithShape="1">
          <a:blip r:embed="rId3">
            <a:alphaModFix/>
          </a:blip>
          <a:srcRect b="0" l="0" r="0" t="0"/>
          <a:stretch/>
        </p:blipFill>
        <p:spPr>
          <a:xfrm>
            <a:off x="146958" y="3429000"/>
            <a:ext cx="7772400" cy="3298557"/>
          </a:xfrm>
          <a:prstGeom prst="rect">
            <a:avLst/>
          </a:prstGeom>
          <a:noFill/>
          <a:ln>
            <a:noFill/>
          </a:ln>
        </p:spPr>
      </p:pic>
      <p:pic>
        <p:nvPicPr>
          <p:cNvPr descr="OLLI at UNL: Lifelong Learning for the ..." id="426" name="Google Shape;426;p44"/>
          <p:cNvPicPr preferRelativeResize="0"/>
          <p:nvPr/>
        </p:nvPicPr>
        <p:blipFill rotWithShape="1">
          <a:blip r:embed="rId4">
            <a:alphaModFix/>
          </a:blip>
          <a:srcRect b="0" l="0" r="0" t="0"/>
          <a:stretch/>
        </p:blipFill>
        <p:spPr>
          <a:xfrm>
            <a:off x="8235042" y="4011478"/>
            <a:ext cx="3810000" cy="2133600"/>
          </a:xfrm>
          <a:prstGeom prst="rect">
            <a:avLst/>
          </a:prstGeom>
          <a:noFill/>
          <a:ln>
            <a:noFill/>
          </a:ln>
        </p:spPr>
      </p:pic>
      <p:pic>
        <p:nvPicPr>
          <p:cNvPr descr="wheelchair enjoying walk in park ..." id="427" name="Google Shape;427;p44"/>
          <p:cNvPicPr preferRelativeResize="0"/>
          <p:nvPr/>
        </p:nvPicPr>
        <p:blipFill rotWithShape="1">
          <a:blip r:embed="rId5">
            <a:alphaModFix/>
          </a:blip>
          <a:srcRect b="0" l="0" r="0" t="0"/>
          <a:stretch/>
        </p:blipFill>
        <p:spPr>
          <a:xfrm>
            <a:off x="8433708" y="1755402"/>
            <a:ext cx="3279321" cy="2182239"/>
          </a:xfrm>
          <a:prstGeom prst="rect">
            <a:avLst/>
          </a:prstGeom>
          <a:noFill/>
          <a:ln>
            <a:noFill/>
          </a:ln>
        </p:spPr>
      </p:pic>
      <p:sp>
        <p:nvSpPr>
          <p:cNvPr id="428" name="Google Shape;428;p44"/>
          <p:cNvSpPr txBox="1"/>
          <p:nvPr/>
        </p:nvSpPr>
        <p:spPr>
          <a:xfrm>
            <a:off x="732254" y="195565"/>
            <a:ext cx="364715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C00000"/>
                </a:solidFill>
                <a:latin typeface="Times New Roman"/>
                <a:ea typeface="Times New Roman"/>
                <a:cs typeface="Times New Roman"/>
                <a:sym typeface="Times New Roman"/>
              </a:rPr>
              <a:t>How to be social</a:t>
            </a:r>
            <a:endParaRPr/>
          </a:p>
        </p:txBody>
      </p:sp>
      <p:sp>
        <p:nvSpPr>
          <p:cNvPr id="429" name="Google Shape;429;p44"/>
          <p:cNvSpPr txBox="1"/>
          <p:nvPr/>
        </p:nvSpPr>
        <p:spPr>
          <a:xfrm>
            <a:off x="478971" y="1080616"/>
            <a:ext cx="4804230" cy="258532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Times New Roman"/>
                <a:ea typeface="Times New Roman"/>
                <a:cs typeface="Times New Roman"/>
                <a:sym typeface="Times New Roman"/>
              </a:rPr>
              <a:t>On-line support groups</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Times New Roman"/>
                <a:ea typeface="Times New Roman"/>
                <a:cs typeface="Times New Roman"/>
                <a:sym typeface="Times New Roman"/>
              </a:rPr>
              <a:t>Re-connect with an old friend</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Times New Roman"/>
                <a:ea typeface="Times New Roman"/>
                <a:cs typeface="Times New Roman"/>
                <a:sym typeface="Times New Roman"/>
              </a:rPr>
              <a:t>Join an in-person or on-line class</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Times New Roman"/>
                <a:ea typeface="Times New Roman"/>
                <a:cs typeface="Times New Roman"/>
                <a:sym typeface="Times New Roman"/>
              </a:rPr>
              <a:t>Volunteer</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Times New Roman"/>
                <a:ea typeface="Times New Roman"/>
                <a:cs typeface="Times New Roman"/>
                <a:sym typeface="Times New Roman"/>
              </a:rPr>
              <a:t>What else?</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The Career Benefits of Volunteering ..." id="430" name="Google Shape;430;p44"/>
          <p:cNvPicPr preferRelativeResize="0"/>
          <p:nvPr/>
        </p:nvPicPr>
        <p:blipFill rotWithShape="1">
          <a:blip r:embed="rId6">
            <a:alphaModFix/>
          </a:blip>
          <a:srcRect b="0" l="0" r="0" t="0"/>
          <a:stretch/>
        </p:blipFill>
        <p:spPr>
          <a:xfrm>
            <a:off x="5283201" y="235134"/>
            <a:ext cx="4038600" cy="2019300"/>
          </a:xfrm>
          <a:prstGeom prst="rect">
            <a:avLst/>
          </a:prstGeom>
          <a:noFill/>
          <a:ln>
            <a:noFill/>
          </a:ln>
        </p:spPr>
      </p:pic>
      <p:pic>
        <p:nvPicPr>
          <p:cNvPr descr="Virtual (Online) Addiction &amp; Recovery Support Meetings" id="431" name="Google Shape;431;p44"/>
          <p:cNvPicPr preferRelativeResize="0"/>
          <p:nvPr/>
        </p:nvPicPr>
        <p:blipFill rotWithShape="1">
          <a:blip r:embed="rId7">
            <a:alphaModFix/>
          </a:blip>
          <a:srcRect b="0" l="0" r="0" t="0"/>
          <a:stretch/>
        </p:blipFill>
        <p:spPr>
          <a:xfrm>
            <a:off x="5571671" y="2248259"/>
            <a:ext cx="2237015" cy="1491343"/>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You knew it, but didn’t want to admit it…</a:t>
            </a:r>
            <a:endParaRPr/>
          </a:p>
        </p:txBody>
      </p:sp>
      <p:sp>
        <p:nvSpPr>
          <p:cNvPr id="437" name="Google Shape;437;p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 </a:t>
            </a:r>
            <a:r>
              <a:rPr b="1" lang="en-US"/>
              <a:t>healthy diet </a:t>
            </a:r>
            <a:r>
              <a:rPr lang="en-US"/>
              <a:t>and daily exercise is essential to good cognitive health</a:t>
            </a:r>
            <a:endParaRPr/>
          </a:p>
          <a:p>
            <a:pPr indent="-228600" lvl="0" marL="228600" rtl="0" algn="l">
              <a:lnSpc>
                <a:spcPct val="90000"/>
              </a:lnSpc>
              <a:spcBef>
                <a:spcPts val="1000"/>
              </a:spcBef>
              <a:spcAft>
                <a:spcPts val="0"/>
              </a:spcAft>
              <a:buClr>
                <a:schemeClr val="dk1"/>
              </a:buClr>
              <a:buSzPts val="2800"/>
              <a:buChar char="•"/>
            </a:pPr>
            <a:r>
              <a:rPr lang="en-US"/>
              <a:t>A Mediterranean style diet is good for your heart and brain</a:t>
            </a:r>
            <a:endParaRPr/>
          </a:p>
          <a:p>
            <a:pPr indent="-228600" lvl="1" marL="685800" rtl="0" algn="l">
              <a:lnSpc>
                <a:spcPct val="90000"/>
              </a:lnSpc>
              <a:spcBef>
                <a:spcPts val="500"/>
              </a:spcBef>
              <a:spcAft>
                <a:spcPts val="0"/>
              </a:spcAft>
              <a:buClr>
                <a:schemeClr val="dk1"/>
              </a:buClr>
              <a:buSzPts val="2400"/>
              <a:buChar char="•"/>
            </a:pPr>
            <a:r>
              <a:rPr lang="en-US"/>
              <a:t>Rich in fruits, vegetables, whole grains, nuts, legumes, and olive oil, with moderate low fat proteins</a:t>
            </a:r>
            <a:endParaRPr/>
          </a:p>
          <a:p>
            <a:pPr indent="-228600" lvl="0" marL="228600" rtl="0" algn="l">
              <a:lnSpc>
                <a:spcPct val="90000"/>
              </a:lnSpc>
              <a:spcBef>
                <a:spcPts val="1000"/>
              </a:spcBef>
              <a:spcAft>
                <a:spcPts val="0"/>
              </a:spcAft>
              <a:buClr>
                <a:schemeClr val="dk1"/>
              </a:buClr>
              <a:buSzPts val="2800"/>
              <a:buChar char="•"/>
            </a:pPr>
            <a:r>
              <a:rPr lang="en-US"/>
              <a:t>There is literally no downside to </a:t>
            </a:r>
            <a:r>
              <a:rPr b="1" lang="en-US"/>
              <a:t>daily exercise </a:t>
            </a:r>
            <a:r>
              <a:rPr lang="en-US"/>
              <a:t>and everyone can start somewhere</a:t>
            </a:r>
            <a:endParaRPr/>
          </a:p>
          <a:p>
            <a:pPr indent="-228600" lvl="1" marL="685800" rtl="0" algn="l">
              <a:lnSpc>
                <a:spcPct val="90000"/>
              </a:lnSpc>
              <a:spcBef>
                <a:spcPts val="500"/>
              </a:spcBef>
              <a:spcAft>
                <a:spcPts val="0"/>
              </a:spcAft>
              <a:buClr>
                <a:schemeClr val="dk1"/>
              </a:buClr>
              <a:buSzPts val="2400"/>
              <a:buChar char="•"/>
            </a:pPr>
            <a:r>
              <a:rPr lang="en-US"/>
              <a:t>Improves circulation which is good for the heart and brain, helps with weight control, reduces risk of chronic diseases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Can I get therapy for cognitive decline?</a:t>
            </a:r>
            <a:endParaRPr/>
          </a:p>
        </p:txBody>
      </p:sp>
      <p:sp>
        <p:nvSpPr>
          <p:cNvPr id="443" name="Google Shape;443;p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Maybe …</a:t>
            </a:r>
            <a:endParaRPr/>
          </a:p>
          <a:p>
            <a:pPr indent="-228600" lvl="0" marL="228600" rtl="0" algn="l">
              <a:lnSpc>
                <a:spcPct val="90000"/>
              </a:lnSpc>
              <a:spcBef>
                <a:spcPts val="1000"/>
              </a:spcBef>
              <a:spcAft>
                <a:spcPts val="0"/>
              </a:spcAft>
              <a:buClr>
                <a:schemeClr val="dk1"/>
              </a:buClr>
              <a:buSzPts val="2800"/>
              <a:buChar char="•"/>
            </a:pPr>
            <a:r>
              <a:rPr lang="en-US"/>
              <a:t>Speech therapists may be able to assist with cognitive strategy training</a:t>
            </a:r>
            <a:endParaRPr/>
          </a:p>
          <a:p>
            <a:pPr indent="-228600" lvl="0" marL="228600" rtl="0" algn="l">
              <a:lnSpc>
                <a:spcPct val="90000"/>
              </a:lnSpc>
              <a:spcBef>
                <a:spcPts val="1000"/>
              </a:spcBef>
              <a:spcAft>
                <a:spcPts val="0"/>
              </a:spcAft>
              <a:buClr>
                <a:schemeClr val="dk1"/>
              </a:buClr>
              <a:buSzPts val="2800"/>
              <a:buChar char="•"/>
            </a:pPr>
            <a:r>
              <a:rPr lang="en-US"/>
              <a:t>Physical therapists may help with starting an exercise program</a:t>
            </a:r>
            <a:endParaRPr/>
          </a:p>
          <a:p>
            <a:pPr indent="-228600" lvl="0" marL="228600" rtl="0" algn="l">
              <a:lnSpc>
                <a:spcPct val="90000"/>
              </a:lnSpc>
              <a:spcBef>
                <a:spcPts val="1000"/>
              </a:spcBef>
              <a:spcAft>
                <a:spcPts val="0"/>
              </a:spcAft>
              <a:buClr>
                <a:schemeClr val="dk1"/>
              </a:buClr>
              <a:buSzPts val="2800"/>
              <a:buChar char="•"/>
            </a:pPr>
            <a:r>
              <a:rPr lang="en-US"/>
              <a:t>Neuropsychological assessment can help determine cause of cognitive decline</a:t>
            </a:r>
            <a:endParaRPr/>
          </a:p>
          <a:p>
            <a:pPr indent="-228600" lvl="0" marL="228600" rtl="0" algn="l">
              <a:lnSpc>
                <a:spcPct val="90000"/>
              </a:lnSpc>
              <a:spcBef>
                <a:spcPts val="1000"/>
              </a:spcBef>
              <a:spcAft>
                <a:spcPts val="0"/>
              </a:spcAft>
              <a:buClr>
                <a:schemeClr val="dk1"/>
              </a:buClr>
              <a:buSzPts val="2800"/>
              <a:buChar char="•"/>
            </a:pPr>
            <a:r>
              <a:rPr lang="en-US"/>
              <a:t>Have a goal in mind and </a:t>
            </a:r>
            <a:r>
              <a:rPr b="1" lang="en-US"/>
              <a:t>speak with your physician</a:t>
            </a:r>
            <a:endParaRPr/>
          </a:p>
          <a:p>
            <a:pPr indent="-50800" lvl="0" marL="22860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  🪄 Remember there is no silver bullet, no magic cure, improving and maintaining cognitive health takes some time and effort</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Times New Roman"/>
              <a:buNone/>
            </a:pPr>
            <a:r>
              <a:rPr lang="en-US">
                <a:solidFill>
                  <a:srgbClr val="C00000"/>
                </a:solidFill>
              </a:rPr>
              <a:t>Age happens to all of us with (or without) brain injury</a:t>
            </a:r>
            <a:endParaRPr/>
          </a:p>
        </p:txBody>
      </p:sp>
      <p:sp>
        <p:nvSpPr>
          <p:cNvPr id="449" name="Google Shape;449;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1" marL="685800" rtl="0" algn="l">
              <a:lnSpc>
                <a:spcPct val="90000"/>
              </a:lnSpc>
              <a:spcBef>
                <a:spcPts val="0"/>
              </a:spcBef>
              <a:spcAft>
                <a:spcPts val="0"/>
              </a:spcAft>
              <a:buClr>
                <a:schemeClr val="dk1"/>
              </a:buClr>
              <a:buSzPct val="100000"/>
              <a:buChar char="•"/>
            </a:pPr>
            <a:r>
              <a:rPr lang="en-US"/>
              <a:t>Build procedures and routines into your daily schedule</a:t>
            </a:r>
            <a:endParaRPr/>
          </a:p>
          <a:p>
            <a:pPr indent="-228600" lvl="1" marL="685800" rtl="0" algn="l">
              <a:lnSpc>
                <a:spcPct val="90000"/>
              </a:lnSpc>
              <a:spcBef>
                <a:spcPts val="500"/>
              </a:spcBef>
              <a:spcAft>
                <a:spcPts val="0"/>
              </a:spcAft>
              <a:buClr>
                <a:schemeClr val="dk1"/>
              </a:buClr>
              <a:buSzPct val="100000"/>
              <a:buChar char="•"/>
            </a:pPr>
            <a:r>
              <a:rPr lang="en-US"/>
              <a:t>Practice mindfulness</a:t>
            </a:r>
            <a:endParaRPr/>
          </a:p>
          <a:p>
            <a:pPr indent="-228600" lvl="1" marL="685800" rtl="0" algn="l">
              <a:lnSpc>
                <a:spcPct val="90000"/>
              </a:lnSpc>
              <a:spcBef>
                <a:spcPts val="500"/>
              </a:spcBef>
              <a:spcAft>
                <a:spcPts val="0"/>
              </a:spcAft>
              <a:buClr>
                <a:schemeClr val="dk1"/>
              </a:buClr>
              <a:buSzPct val="100000"/>
              <a:buChar char="•"/>
            </a:pPr>
            <a:r>
              <a:rPr lang="en-US"/>
              <a:t>Journal</a:t>
            </a:r>
            <a:endParaRPr/>
          </a:p>
          <a:p>
            <a:pPr indent="-228600" lvl="1" marL="685800" rtl="0" algn="l">
              <a:lnSpc>
                <a:spcPct val="90000"/>
              </a:lnSpc>
              <a:spcBef>
                <a:spcPts val="500"/>
              </a:spcBef>
              <a:spcAft>
                <a:spcPts val="0"/>
              </a:spcAft>
              <a:buClr>
                <a:schemeClr val="dk1"/>
              </a:buClr>
              <a:buSzPct val="100000"/>
              <a:buChar char="•"/>
            </a:pPr>
            <a:r>
              <a:rPr lang="en-US"/>
              <a:t>Exercise</a:t>
            </a:r>
            <a:endParaRPr/>
          </a:p>
          <a:p>
            <a:pPr indent="-228600" lvl="1" marL="685800" rtl="0" algn="l">
              <a:lnSpc>
                <a:spcPct val="90000"/>
              </a:lnSpc>
              <a:spcBef>
                <a:spcPts val="500"/>
              </a:spcBef>
              <a:spcAft>
                <a:spcPts val="0"/>
              </a:spcAft>
              <a:buClr>
                <a:schemeClr val="dk1"/>
              </a:buClr>
              <a:buSzPct val="100000"/>
              <a:buChar char="•"/>
            </a:pPr>
            <a:r>
              <a:rPr lang="en-US"/>
              <a:t>Eat a nutritious diet</a:t>
            </a:r>
            <a:endParaRPr/>
          </a:p>
          <a:p>
            <a:pPr indent="-228600" lvl="1" marL="685800" rtl="0" algn="l">
              <a:lnSpc>
                <a:spcPct val="90000"/>
              </a:lnSpc>
              <a:spcBef>
                <a:spcPts val="500"/>
              </a:spcBef>
              <a:spcAft>
                <a:spcPts val="0"/>
              </a:spcAft>
              <a:buClr>
                <a:schemeClr val="dk1"/>
              </a:buClr>
              <a:buSzPct val="100000"/>
              <a:buChar char="•"/>
            </a:pPr>
            <a:r>
              <a:rPr lang="en-US"/>
              <a:t>Get good sleep</a:t>
            </a:r>
            <a:endParaRPr/>
          </a:p>
          <a:p>
            <a:pPr indent="-228600" lvl="1" marL="685800" rtl="0" algn="l">
              <a:lnSpc>
                <a:spcPct val="90000"/>
              </a:lnSpc>
              <a:spcBef>
                <a:spcPts val="500"/>
              </a:spcBef>
              <a:spcAft>
                <a:spcPts val="0"/>
              </a:spcAft>
              <a:buClr>
                <a:schemeClr val="dk1"/>
              </a:buClr>
              <a:buSzPct val="100000"/>
              <a:buChar char="•"/>
            </a:pPr>
            <a:r>
              <a:rPr lang="en-US"/>
              <a:t>Socialize</a:t>
            </a:r>
            <a:endParaRPr/>
          </a:p>
          <a:p>
            <a:pPr indent="-228600" lvl="1" marL="685800" rtl="0" algn="l">
              <a:lnSpc>
                <a:spcPct val="90000"/>
              </a:lnSpc>
              <a:spcBef>
                <a:spcPts val="500"/>
              </a:spcBef>
              <a:spcAft>
                <a:spcPts val="0"/>
              </a:spcAft>
              <a:buClr>
                <a:schemeClr val="dk1"/>
              </a:buClr>
              <a:buSzPct val="100000"/>
              <a:buChar char="•"/>
            </a:pPr>
            <a:r>
              <a:rPr lang="en-US"/>
              <a:t>Try to manage stress</a:t>
            </a:r>
            <a:endParaRPr/>
          </a:p>
          <a:p>
            <a:pPr indent="-87630" lvl="1" marL="685800" rtl="0" algn="l">
              <a:lnSpc>
                <a:spcPct val="90000"/>
              </a:lnSpc>
              <a:spcBef>
                <a:spcPts val="500"/>
              </a:spcBef>
              <a:spcAft>
                <a:spcPts val="0"/>
              </a:spcAft>
              <a:buClr>
                <a:schemeClr val="dk1"/>
              </a:buClr>
              <a:buSzPct val="100000"/>
              <a:buNone/>
            </a:pPr>
            <a:r>
              <a:t/>
            </a:r>
            <a:endParaRPr/>
          </a:p>
          <a:p>
            <a:pPr indent="0" lvl="0" marL="0" rtl="0" algn="l">
              <a:lnSpc>
                <a:spcPct val="90000"/>
              </a:lnSpc>
              <a:spcBef>
                <a:spcPts val="1000"/>
              </a:spcBef>
              <a:spcAft>
                <a:spcPts val="0"/>
              </a:spcAft>
              <a:buClr>
                <a:srgbClr val="0070C0"/>
              </a:buClr>
              <a:buSzPct val="100000"/>
              <a:buNone/>
            </a:pPr>
            <a:r>
              <a:rPr i="1" lang="en-US" sz="3000">
                <a:solidFill>
                  <a:srgbClr val="0070C0"/>
                </a:solidFill>
              </a:rPr>
              <a:t>Remember, even if you have cognitive issues like poor memory, or attention, or word finding… you are still you! Live your life with as much enjoyment as you can!</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8"/>
          <p:cNvSpPr txBox="1"/>
          <p:nvPr>
            <p:ph idx="4294967295" type="title"/>
          </p:nvPr>
        </p:nvSpPr>
        <p:spPr>
          <a:xfrm>
            <a:off x="621102" y="365125"/>
            <a:ext cx="10515600" cy="202582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800"/>
              <a:buFont typeface="Times New Roman"/>
              <a:buNone/>
            </a:pPr>
            <a:r>
              <a:rPr lang="en-US" sz="4800">
                <a:solidFill>
                  <a:srgbClr val="C00000"/>
                </a:solidFill>
              </a:rPr>
              <a:t>Thanks for Attending!</a:t>
            </a:r>
            <a:br>
              <a:rPr lang="en-US" sz="4800">
                <a:solidFill>
                  <a:srgbClr val="C00000"/>
                </a:solidFill>
              </a:rPr>
            </a:br>
            <a:endParaRPr sz="4800">
              <a:solidFill>
                <a:srgbClr val="C00000"/>
              </a:solidFill>
            </a:endParaRPr>
          </a:p>
        </p:txBody>
      </p:sp>
      <p:pic>
        <p:nvPicPr>
          <p:cNvPr descr="College Village Animal Clinic ..." id="455" name="Google Shape;455;p48"/>
          <p:cNvPicPr preferRelativeResize="0"/>
          <p:nvPr/>
        </p:nvPicPr>
        <p:blipFill rotWithShape="1">
          <a:blip r:embed="rId3">
            <a:alphaModFix/>
          </a:blip>
          <a:srcRect b="0" l="0" r="0" t="0"/>
          <a:stretch/>
        </p:blipFill>
        <p:spPr>
          <a:xfrm>
            <a:off x="6096000" y="2390954"/>
            <a:ext cx="2425700" cy="3352800"/>
          </a:xfrm>
          <a:prstGeom prst="rect">
            <a:avLst/>
          </a:prstGeom>
          <a:noFill/>
          <a:ln>
            <a:noFill/>
          </a:ln>
        </p:spPr>
      </p:pic>
      <p:sp>
        <p:nvSpPr>
          <p:cNvPr id="456" name="Google Shape;456;p48"/>
          <p:cNvSpPr txBox="1"/>
          <p:nvPr/>
        </p:nvSpPr>
        <p:spPr>
          <a:xfrm>
            <a:off x="2208361" y="2906003"/>
            <a:ext cx="269176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rgbClr val="0070C0"/>
                </a:solidFill>
                <a:latin typeface="Times New Roman"/>
                <a:ea typeface="Times New Roman"/>
                <a:cs typeface="Times New Roman"/>
                <a:sym typeface="Times New Roman"/>
              </a:rPr>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2024-09-09T16:04:32Z</dcterms:created>
  <dc:creator>Judith Harvey</dc:creator>
</cp:coreProperties>
</file>