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media/image2.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3.jpeg" ContentType="image/jpeg"/>
  <Override PartName="/ppt/media/image4.jpeg" ContentType="image/jpeg"/>
  <Override PartName="/ppt/media/image5.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6.jpeg" ContentType="image/jpeg"/>
  <Override PartName="/ppt/notesSlides/notesSlide10.xml" ContentType="application/vnd.openxmlformats-officedocument.presentationml.notesSlide+xml"/>
  <Override PartName="/ppt/media/image7.jpeg" ContentType="image/jpeg"/>
  <Override PartName="/ppt/notesSlides/notesSlide1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 name="Shape 106"/>
          <p:cNvSpPr/>
          <p:nvPr>
            <p:ph type="sldImg"/>
          </p:nvPr>
        </p:nvSpPr>
        <p:spPr>
          <a:prstGeom prst="rect">
            <a:avLst/>
          </a:prstGeom>
        </p:spPr>
        <p:txBody>
          <a:bodyPr/>
          <a:lstStyle/>
          <a:p>
            <a:pPr/>
          </a:p>
        </p:txBody>
      </p:sp>
      <p:sp>
        <p:nvSpPr>
          <p:cNvPr id="107" name="Shape 107"/>
          <p:cNvSpPr/>
          <p:nvPr>
            <p:ph type="body" sz="quarter" idx="1"/>
          </p:nvPr>
        </p:nvSpPr>
        <p:spPr>
          <a:prstGeom prst="rect">
            <a:avLst/>
          </a:prstGeom>
        </p:spPr>
        <p:txBody>
          <a:bodyPr/>
          <a:lstStyle/>
          <a:p>
            <a:pPr lvl="1" indent="457200"/>
            <a:r>
              <a:t>Last year my organization, the Nebraska Chiropractic Physicians Association, was fortunate to be a vendor here at the Nebraska Brain Injury Conference. This allowed me the opportunity to attend all the sessions and have some great conversations with people at our booth. I was very impressed by the excellent presentations and especially the humility each presenter displayed. </a:t>
            </a:r>
          </a:p>
          <a:p>
            <a:pPr lvl="1" indent="457200"/>
            <a:r>
              <a:t>One important takeaway I had is how this subject matter is constantly evolving. This conference is a great forum to keep up to date.   </a:t>
            </a:r>
          </a:p>
          <a:p>
            <a:pPr lvl="1" indent="457200"/>
            <a:r>
              <a:t>My topic for today is:</a:t>
            </a:r>
          </a:p>
          <a:p>
            <a:pPr lvl="2" indent="914400"/>
            <a:r>
              <a:t>The importance of Cervical Spine Evaluations for Concussions and Traumatic Brain Injuries and the role of Chiropractic Care in Treating Brain Injuries</a:t>
            </a:r>
          </a:p>
          <a:p>
            <a:pPr/>
            <a: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Shape 151"/>
          <p:cNvSpPr/>
          <p:nvPr>
            <p:ph type="sldImg"/>
          </p:nvPr>
        </p:nvSpPr>
        <p:spPr>
          <a:prstGeom prst="rect">
            <a:avLst/>
          </a:prstGeom>
        </p:spPr>
        <p:txBody>
          <a:bodyPr/>
          <a:lstStyle/>
          <a:p>
            <a:pPr/>
          </a:p>
        </p:txBody>
      </p:sp>
      <p:sp>
        <p:nvSpPr>
          <p:cNvPr id="152" name="Shape 152"/>
          <p:cNvSpPr/>
          <p:nvPr>
            <p:ph type="body" sz="quarter" idx="1"/>
          </p:nvPr>
        </p:nvSpPr>
        <p:spPr>
          <a:prstGeom prst="rect">
            <a:avLst/>
          </a:prstGeom>
        </p:spPr>
        <p:txBody>
          <a:bodyPr/>
          <a:lstStyle/>
          <a:p>
            <a:pPr/>
            <a:r>
              <a:t>Over the past 25 years, there have been significant advances in the chiropractic profession. Today, I am going to focus on 2 areas: The Veterans Administration (VA) and chiropractic research.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hape 167"/>
          <p:cNvSpPr/>
          <p:nvPr>
            <p:ph type="sldImg"/>
          </p:nvPr>
        </p:nvSpPr>
        <p:spPr>
          <a:prstGeom prst="rect">
            <a:avLst/>
          </a:prstGeom>
        </p:spPr>
        <p:txBody>
          <a:bodyPr/>
          <a:lstStyle/>
          <a:p>
            <a:pPr/>
          </a:p>
        </p:txBody>
      </p:sp>
      <p:sp>
        <p:nvSpPr>
          <p:cNvPr id="168" name="Shape 168"/>
          <p:cNvSpPr/>
          <p:nvPr>
            <p:ph type="body" sz="quarter" idx="1"/>
          </p:nvPr>
        </p:nvSpPr>
        <p:spPr>
          <a:prstGeom prst="rect">
            <a:avLst/>
          </a:prstGeom>
        </p:spPr>
        <p:txBody>
          <a:bodyPr/>
          <a:lstStyle/>
          <a:p>
            <a:pPr/>
            <a:r>
              <a:t>The chiropractic VA program was rolled out in the late 1990’s and onsite chiropractic care began in 2004. Chiropractors at the VA are involved in 3 aspects of healthcare: Patient care, Research and healthcare training.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Shape 197"/>
          <p:cNvSpPr/>
          <p:nvPr>
            <p:ph type="sldImg"/>
          </p:nvPr>
        </p:nvSpPr>
        <p:spPr>
          <a:prstGeom prst="rect">
            <a:avLst/>
          </a:prstGeom>
        </p:spPr>
        <p:txBody>
          <a:bodyPr/>
          <a:lstStyle/>
          <a:p>
            <a:pPr/>
          </a:p>
        </p:txBody>
      </p:sp>
      <p:sp>
        <p:nvSpPr>
          <p:cNvPr id="198" name="Shape 198"/>
          <p:cNvSpPr/>
          <p:nvPr>
            <p:ph type="body" sz="quarter" idx="1"/>
          </p:nvPr>
        </p:nvSpPr>
        <p:spPr>
          <a:prstGeom prst="rect">
            <a:avLst/>
          </a:prstGeom>
        </p:spPr>
        <p:txBody>
          <a:bodyPr/>
          <a:lstStyle/>
          <a:p>
            <a:pPr/>
            <a:r>
              <a:t>When I began my current position at the NCPA, I began digging into the chiropractic research that is being published. And I was amazed by the volume of quality research.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Shape 209"/>
          <p:cNvSpPr/>
          <p:nvPr>
            <p:ph type="sldImg"/>
          </p:nvPr>
        </p:nvSpPr>
        <p:spPr>
          <a:prstGeom prst="rect">
            <a:avLst/>
          </a:prstGeom>
        </p:spPr>
        <p:txBody>
          <a:bodyPr/>
          <a:lstStyle/>
          <a:p>
            <a:pPr/>
          </a:p>
        </p:txBody>
      </p:sp>
      <p:sp>
        <p:nvSpPr>
          <p:cNvPr id="210" name="Shape 210"/>
          <p:cNvSpPr/>
          <p:nvPr>
            <p:ph type="body" sz="quarter" idx="1"/>
          </p:nvPr>
        </p:nvSpPr>
        <p:spPr>
          <a:prstGeom prst="rect">
            <a:avLst/>
          </a:prstGeom>
        </p:spPr>
        <p:txBody>
          <a:bodyPr/>
          <a:lstStyle/>
          <a:p>
            <a:pPr/>
            <a:r>
              <a:t>Since 2001, the concussion in sport group has worked to analyze, aggregate and interpret the world’s scientific literature for the evaluation, management and prevention of sports-related concussions. This group meets every 4 years to update their consensus statements and assessment tools, ensuring that the latest scientific understanding is integrated into clinical practice.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6" name="Shape 326"/>
          <p:cNvSpPr/>
          <p:nvPr>
            <p:ph type="sldImg"/>
          </p:nvPr>
        </p:nvSpPr>
        <p:spPr>
          <a:prstGeom prst="rect">
            <a:avLst/>
          </a:prstGeom>
        </p:spPr>
        <p:txBody>
          <a:bodyPr/>
          <a:lstStyle/>
          <a:p>
            <a:pPr/>
          </a:p>
        </p:txBody>
      </p:sp>
      <p:sp>
        <p:nvSpPr>
          <p:cNvPr id="327" name="Shape 327"/>
          <p:cNvSpPr/>
          <p:nvPr>
            <p:ph type="body" sz="quarter" idx="1"/>
          </p:nvPr>
        </p:nvSpPr>
        <p:spPr>
          <a:prstGeom prst="rect">
            <a:avLst/>
          </a:prstGeom>
        </p:spPr>
        <p:txBody>
          <a:bodyPr/>
          <a:lstStyle/>
          <a:p>
            <a:pPr/>
            <a:r>
              <a:t>I am going to review some of the current research related to the role of the cervical spine in concussion management. I hope you will find this as fascinating as I do.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Shape 341"/>
          <p:cNvSpPr/>
          <p:nvPr>
            <p:ph type="sldImg"/>
          </p:nvPr>
        </p:nvSpPr>
        <p:spPr>
          <a:prstGeom prst="rect">
            <a:avLst/>
          </a:prstGeom>
        </p:spPr>
        <p:txBody>
          <a:bodyPr/>
          <a:lstStyle/>
          <a:p>
            <a:pPr/>
          </a:p>
        </p:txBody>
      </p:sp>
      <p:sp>
        <p:nvSpPr>
          <p:cNvPr id="342" name="Shape 342"/>
          <p:cNvSpPr/>
          <p:nvPr>
            <p:ph type="body" sz="quarter" idx="1"/>
          </p:nvPr>
        </p:nvSpPr>
        <p:spPr>
          <a:prstGeom prst="rect">
            <a:avLst/>
          </a:prstGeom>
        </p:spPr>
        <p:txBody>
          <a:bodyPr/>
          <a:lstStyle/>
          <a:p>
            <a:pPr/>
            <a:r>
              <a:t>In this section, we are going to review 9 studies. Each study was 10-15 pages long. I have distilled the findings down to one or two slides. The format for each slide is similar: Objective, Results and Conclusion. While the information may seem cumbersome, I want you to follow along with me to see if we notice a pattern in the research.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9" name="Shape 509"/>
          <p:cNvSpPr/>
          <p:nvPr>
            <p:ph type="sldImg"/>
          </p:nvPr>
        </p:nvSpPr>
        <p:spPr>
          <a:prstGeom prst="rect">
            <a:avLst/>
          </a:prstGeom>
        </p:spPr>
        <p:txBody>
          <a:bodyPr/>
          <a:lstStyle/>
          <a:p>
            <a:pPr/>
          </a:p>
        </p:txBody>
      </p:sp>
      <p:sp>
        <p:nvSpPr>
          <p:cNvPr id="510" name="Shape 510"/>
          <p:cNvSpPr/>
          <p:nvPr>
            <p:ph type="body" sz="quarter" idx="1"/>
          </p:nvPr>
        </p:nvSpPr>
        <p:spPr>
          <a:prstGeom prst="rect">
            <a:avLst/>
          </a:prstGeom>
        </p:spPr>
        <p:txBody>
          <a:bodyPr/>
          <a:lstStyle/>
          <a:p>
            <a:pPr/>
            <a:r>
              <a:t>The studies in the previous section show a common theme: the importance of evaluating the cervical spine for concussions or mTBI. I want to review the literature that supports chiropractic as an effective treatment for neck pain.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3" name="Shape 573"/>
          <p:cNvSpPr/>
          <p:nvPr>
            <p:ph type="sldImg"/>
          </p:nvPr>
        </p:nvSpPr>
        <p:spPr>
          <a:prstGeom prst="rect">
            <a:avLst/>
          </a:prstGeom>
        </p:spPr>
        <p:txBody>
          <a:bodyPr/>
          <a:lstStyle/>
          <a:p>
            <a:pPr/>
          </a:p>
        </p:txBody>
      </p:sp>
      <p:sp>
        <p:nvSpPr>
          <p:cNvPr id="574" name="Shape 574"/>
          <p:cNvSpPr/>
          <p:nvPr>
            <p:ph type="body" sz="quarter" idx="1"/>
          </p:nvPr>
        </p:nvSpPr>
        <p:spPr>
          <a:prstGeom prst="rect">
            <a:avLst/>
          </a:prstGeom>
        </p:spPr>
        <p:txBody>
          <a:bodyPr/>
          <a:lstStyle/>
          <a:p>
            <a:pPr/>
            <a:r>
              <a:t>Over the past number of years, there have been news stories either on TV or in the newspaper that have questioned the safety of chiropractic treatment for the neck. I want to show you what current research shows us.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0" name="Shape 650"/>
          <p:cNvSpPr/>
          <p:nvPr>
            <p:ph type="sldImg"/>
          </p:nvPr>
        </p:nvSpPr>
        <p:spPr>
          <a:prstGeom prst="rect">
            <a:avLst/>
          </a:prstGeom>
        </p:spPr>
        <p:txBody>
          <a:bodyPr/>
          <a:lstStyle/>
          <a:p>
            <a:pPr/>
          </a:p>
        </p:txBody>
      </p:sp>
      <p:sp>
        <p:nvSpPr>
          <p:cNvPr id="651" name="Shape 651"/>
          <p:cNvSpPr/>
          <p:nvPr>
            <p:ph type="body" sz="quarter" idx="1"/>
          </p:nvPr>
        </p:nvSpPr>
        <p:spPr>
          <a:prstGeom prst="rect">
            <a:avLst/>
          </a:prstGeom>
        </p:spPr>
        <p:txBody>
          <a:bodyPr/>
          <a:lstStyle/>
          <a:p>
            <a:pPr/>
            <a:r>
              <a:t>I’m hopeful that my presentation today has opened your mind to the possibility of chiropractic treatment as part of the healthcare team for treatment of concussions or mTBI. I want to review what DC’s need to do as part of this team. </a:t>
            </a:r>
          </a:p>
          <a:p>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9" name="Shape 699"/>
          <p:cNvSpPr/>
          <p:nvPr>
            <p:ph type="sldImg"/>
          </p:nvPr>
        </p:nvSpPr>
        <p:spPr>
          <a:prstGeom prst="rect">
            <a:avLst/>
          </a:prstGeom>
        </p:spPr>
        <p:txBody>
          <a:bodyPr/>
          <a:lstStyle/>
          <a:p>
            <a:pPr/>
          </a:p>
        </p:txBody>
      </p:sp>
      <p:sp>
        <p:nvSpPr>
          <p:cNvPr id="700" name="Shape 700"/>
          <p:cNvSpPr/>
          <p:nvPr>
            <p:ph type="body" sz="quarter" idx="1"/>
          </p:nvPr>
        </p:nvSpPr>
        <p:spPr>
          <a:prstGeom prst="rect">
            <a:avLst/>
          </a:prstGeom>
        </p:spPr>
        <p:txBody>
          <a:bodyPr/>
          <a:lstStyle/>
          <a:p>
            <a:pPr/>
            <a:r>
              <a:t>The NCPA has taken and is taking steps to collaborate interprofessionly with other groups and organizations.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jpeg"/><Relationship Id="rId6" Type="http://schemas.openxmlformats.org/officeDocument/2006/relationships/image" Target="../media/image4.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5.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6.jpeg"/></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7.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hyperlink" Target="https://www.ncbi.nlm.nih.gov/pubmed/39503641/" TargetMode="External"/><Relationship Id="rId4" Type="http://schemas.openxmlformats.org/officeDocument/2006/relationships/hyperlink" Target="https://www.ncbi.nlm.nih.gov/pubmed/31681492/" TargetMode="External"/><Relationship Id="rId5" Type="http://schemas.openxmlformats.org/officeDocument/2006/relationships/hyperlink" Target="https://www.ncbi.nlm.nih.gov/pubmed/27884458/" TargetMode="External"/><Relationship Id="rId6" Type="http://schemas.openxmlformats.org/officeDocument/2006/relationships/hyperlink" Target="https://www.ncbi.nlm.nih.gov/pubmed/34768531/" TargetMode="External"/><Relationship Id="rId7" Type="http://schemas.openxmlformats.org/officeDocument/2006/relationships/hyperlink" Target="https://www.ncbi.nlm.nih.gov/pubmed/33891292/" TargetMode="External"/><Relationship Id="rId8" Type="http://schemas.openxmlformats.org/officeDocument/2006/relationships/hyperlink" Target="https://www.ncbi.nlm.nih.gov/pubmed/36315823/" TargetMode="External"/></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hyperlink" Target="https://www.ncbi.nlm.nih.gov/pubmed/40873050/" TargetMode="External"/><Relationship Id="rId4" Type="http://schemas.openxmlformats.org/officeDocument/2006/relationships/hyperlink" Target="https://www.ncbi.nlm.nih.gov/pubmed/27014532/" TargetMode="External"/><Relationship Id="rId5" Type="http://schemas.openxmlformats.org/officeDocument/2006/relationships/hyperlink" Target="https://www.ncbi.nlm.nih.gov/pubmed/40312450/" TargetMode="External"/><Relationship Id="rId6" Type="http://schemas.openxmlformats.org/officeDocument/2006/relationships/hyperlink" Target="https://www.ncbi.nlm.nih.gov/pubmed/30045221/" TargetMode="External"/><Relationship Id="rId7" Type="http://schemas.openxmlformats.org/officeDocument/2006/relationships/hyperlink" Target="https://www.ncbi.nlm.nih.gov/pubmed/31154952/" TargetMode="External"/><Relationship Id="rId8" Type="http://schemas.openxmlformats.org/officeDocument/2006/relationships/hyperlink" Target="https://www.ncbi.nlm.nih.gov/pubmed/28347935/" TargetMode="External"/></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hyperlink" Target="https://www.ncbi.nlm.nih.gov/pubmed/38742422/" TargetMode="External"/><Relationship Id="rId4" Type="http://schemas.openxmlformats.org/officeDocument/2006/relationships/hyperlink" Target="https://www.ncbi.nlm.nih.gov/pubmed/31493383/" TargetMode="External"/><Relationship Id="rId5" Type="http://schemas.openxmlformats.org/officeDocument/2006/relationships/hyperlink" Target="https://www.ncbi.nlm.nih.gov/pubmed/26085925/" TargetMode="External"/><Relationship Id="rId6" Type="http://schemas.openxmlformats.org/officeDocument/2006/relationships/hyperlink" Target="https://www.ncbi.nlm.nih.gov/pubmed/28446457/" TargetMode="External"/></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hyperlink" Target="https://www.ncbi.nlm.nih.gov/pubmed/37316210/" TargetMode="External"/><Relationship Id="rId4" Type="http://schemas.openxmlformats.org/officeDocument/2006/relationships/hyperlink" Target="https://www.ncbi.nlm.nih.gov/pubmed/32192408/" TargetMode="External"/><Relationship Id="rId5" Type="http://schemas.openxmlformats.org/officeDocument/2006/relationships/hyperlink" Target="https://www.ncbi.nlm.nih.gov/pubmed/29315106/" TargetMode="External"/><Relationship Id="rId6" Type="http://schemas.openxmlformats.org/officeDocument/2006/relationships/hyperlink" Target="https://www.ncbi.nlm.nih.gov/pubmed/23391986/" TargetMode="External"/><Relationship Id="rId7" Type="http://schemas.openxmlformats.org/officeDocument/2006/relationships/hyperlink" Target="https://www.ncbi.nlm.nih.gov/pubmed/30592685/" TargetMode="External"/></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hyperlink" Target="https://www.ncbi.nlm.nih.gov/pubmed/30997280/" TargetMode="External"/><Relationship Id="rId4" Type="http://schemas.openxmlformats.org/officeDocument/2006/relationships/hyperlink" Target="https://www.ncbi.nlm.nih.gov/pubmed/31870638/" TargetMode="External"/></Relationships>

</file>

<file path=ppt/slides/_rels/slide5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hyperlink" Target="mailto:mknoll@nebraskachiropractic.org"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Sponsor Slide.png" descr="Sponsor Slide.png"/>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8FAADC"/>
        </a:solidFill>
      </p:bgPr>
    </p:bg>
    <p:spTree>
      <p:nvGrpSpPr>
        <p:cNvPr id="1" name=""/>
        <p:cNvGrpSpPr/>
        <p:nvPr/>
      </p:nvGrpSpPr>
      <p:grpSpPr>
        <a:xfrm>
          <a:off x="0" y="0"/>
          <a:ext cx="0" cy="0"/>
          <a:chOff x="0" y="0"/>
          <a:chExt cx="0" cy="0"/>
        </a:xfrm>
      </p:grpSpPr>
      <p:sp>
        <p:nvSpPr>
          <p:cNvPr id="96" name="Rectangle 7"/>
          <p:cNvSpPr/>
          <p:nvPr/>
        </p:nvSpPr>
        <p:spPr>
          <a:xfrm>
            <a:off x="0" y="0"/>
            <a:ext cx="12192000"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97" name="Rectangle 9"/>
          <p:cNvSpPr/>
          <p:nvPr/>
        </p:nvSpPr>
        <p:spPr>
          <a:xfrm rot="10800000">
            <a:off x="-2" y="-22693"/>
            <a:ext cx="12192000" cy="4374130"/>
          </a:xfrm>
          <a:prstGeom prst="rect">
            <a:avLst/>
          </a:prstGeom>
          <a:gradFill>
            <a:gsLst>
              <a:gs pos="0">
                <a:srgbClr val="2F5597"/>
              </a:gs>
              <a:gs pos="100000">
                <a:srgbClr val="000000"/>
              </a:gs>
            </a:gsLst>
            <a:lin ang="15000000"/>
          </a:gradFill>
          <a:ln w="12700">
            <a:miter lim="400000"/>
          </a:ln>
        </p:spPr>
        <p:txBody>
          <a:bodyPr lIns="45719" rIns="45719" anchor="ctr"/>
          <a:lstStyle/>
          <a:p>
            <a:pPr algn="ctr" defTabSz="457200">
              <a:defRPr>
                <a:solidFill>
                  <a:srgbClr val="FFFFFF"/>
                </a:solidFill>
              </a:defRPr>
            </a:pPr>
          </a:p>
        </p:txBody>
      </p:sp>
      <p:sp>
        <p:nvSpPr>
          <p:cNvPr id="98" name="Rectangle 11"/>
          <p:cNvSpPr/>
          <p:nvPr/>
        </p:nvSpPr>
        <p:spPr>
          <a:xfrm rot="5400000">
            <a:off x="3908719" y="-3931842"/>
            <a:ext cx="4374558" cy="12192001"/>
          </a:xfrm>
          <a:prstGeom prst="rect">
            <a:avLst/>
          </a:prstGeom>
          <a:gradFill>
            <a:gsLst>
              <a:gs pos="40000">
                <a:schemeClr val="accent1">
                  <a:alpha val="0"/>
                </a:schemeClr>
              </a:gs>
              <a:gs pos="100000">
                <a:srgbClr val="2F5597">
                  <a:alpha val="52000"/>
                </a:srgbClr>
              </a:gs>
            </a:gsLst>
            <a:lin ang="2400000"/>
          </a:gradFill>
          <a:ln w="12700">
            <a:miter lim="400000"/>
          </a:ln>
        </p:spPr>
        <p:txBody>
          <a:bodyPr lIns="45719" rIns="45719" anchor="ctr"/>
          <a:lstStyle/>
          <a:p>
            <a:pPr algn="ctr" defTabSz="457200">
              <a:defRPr>
                <a:solidFill>
                  <a:srgbClr val="FFFFFF"/>
                </a:solidFill>
              </a:defRPr>
            </a:pPr>
          </a:p>
        </p:txBody>
      </p:sp>
      <p:sp>
        <p:nvSpPr>
          <p:cNvPr id="99" name="Rectangle 13"/>
          <p:cNvSpPr/>
          <p:nvPr/>
        </p:nvSpPr>
        <p:spPr>
          <a:xfrm rot="5400000">
            <a:off x="4136695" y="-3703869"/>
            <a:ext cx="4374129" cy="11736480"/>
          </a:xfrm>
          <a:prstGeom prst="rect">
            <a:avLst/>
          </a:prstGeom>
          <a:gradFill>
            <a:gsLst>
              <a:gs pos="17000">
                <a:schemeClr val="accent1">
                  <a:alpha val="0"/>
                </a:schemeClr>
              </a:gs>
              <a:gs pos="100000">
                <a:srgbClr val="000000">
                  <a:alpha val="37000"/>
                </a:srgbClr>
              </a:gs>
            </a:gsLst>
            <a:lin ang="7799999"/>
          </a:gradFill>
          <a:ln w="12700">
            <a:miter lim="400000"/>
          </a:ln>
        </p:spPr>
        <p:txBody>
          <a:bodyPr lIns="45719" rIns="45719" anchor="ctr"/>
          <a:lstStyle/>
          <a:p>
            <a:pPr algn="ctr" defTabSz="457200">
              <a:defRPr>
                <a:solidFill>
                  <a:srgbClr val="FFFFFF"/>
                </a:solidFill>
              </a:defRPr>
            </a:pPr>
          </a:p>
        </p:txBody>
      </p:sp>
      <p:sp>
        <p:nvSpPr>
          <p:cNvPr id="100" name="Rectangle 15"/>
          <p:cNvSpPr/>
          <p:nvPr/>
        </p:nvSpPr>
        <p:spPr>
          <a:xfrm>
            <a:off x="-5" y="-22691"/>
            <a:ext cx="8542485" cy="4374128"/>
          </a:xfrm>
          <a:prstGeom prst="rect">
            <a:avLst/>
          </a:prstGeom>
          <a:gradFill>
            <a:gsLst>
              <a:gs pos="0">
                <a:srgbClr val="203864">
                  <a:alpha val="0"/>
                </a:srgbClr>
              </a:gs>
              <a:gs pos="100000">
                <a:srgbClr val="000000">
                  <a:alpha val="25000"/>
                </a:srgbClr>
              </a:gs>
            </a:gsLst>
            <a:lin ang="18600000"/>
          </a:gradFill>
          <a:ln w="12700">
            <a:miter lim="400000"/>
          </a:ln>
        </p:spPr>
        <p:txBody>
          <a:bodyPr lIns="45719" rIns="45719" anchor="ctr"/>
          <a:lstStyle/>
          <a:p>
            <a:pPr algn="ctr" defTabSz="457200">
              <a:defRPr>
                <a:solidFill>
                  <a:srgbClr val="FFFFFF"/>
                </a:solidFill>
              </a:defRPr>
            </a:pPr>
          </a:p>
        </p:txBody>
      </p:sp>
      <p:sp>
        <p:nvSpPr>
          <p:cNvPr id="101" name="Freeform: Shape 17"/>
          <p:cNvSpPr/>
          <p:nvPr/>
        </p:nvSpPr>
        <p:spPr>
          <a:xfrm rot="12508972">
            <a:off x="5945430" y="-1032053"/>
            <a:ext cx="4990148" cy="44391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48"/>
                </a:moveTo>
                <a:lnTo>
                  <a:pt x="3971" y="21600"/>
                </a:lnTo>
                <a:lnTo>
                  <a:pt x="3942" y="21576"/>
                </a:lnTo>
                <a:cubicBezTo>
                  <a:pt x="1535" y="19342"/>
                  <a:pt x="0" y="15962"/>
                  <a:pt x="0" y="12179"/>
                </a:cubicBezTo>
                <a:cubicBezTo>
                  <a:pt x="0" y="5453"/>
                  <a:pt x="4850" y="0"/>
                  <a:pt x="10834" y="0"/>
                </a:cubicBezTo>
                <a:cubicBezTo>
                  <a:pt x="16069" y="0"/>
                  <a:pt x="20437" y="4175"/>
                  <a:pt x="21447" y="9724"/>
                </a:cubicBezTo>
                <a:close/>
              </a:path>
            </a:pathLst>
          </a:custGeom>
          <a:gradFill>
            <a:gsLst>
              <a:gs pos="0">
                <a:schemeClr val="accent1">
                  <a:alpha val="22000"/>
                </a:schemeClr>
              </a:gs>
              <a:gs pos="87000">
                <a:srgbClr val="8FAADC">
                  <a:alpha val="2000"/>
                </a:srgbClr>
              </a:gs>
            </a:gsLst>
            <a:lin ang="8400000"/>
          </a:gradFill>
          <a:ln w="12700">
            <a:miter lim="400000"/>
          </a:ln>
        </p:spPr>
        <p:txBody>
          <a:bodyPr lIns="45719" rIns="45719" anchor="ctr"/>
          <a:lstStyle/>
          <a:p>
            <a:pPr algn="ctr" defTabSz="457200">
              <a:defRPr>
                <a:solidFill>
                  <a:srgbClr val="FFFFFF"/>
                </a:solidFill>
              </a:defRPr>
            </a:pPr>
          </a:p>
        </p:txBody>
      </p:sp>
      <p:sp>
        <p:nvSpPr>
          <p:cNvPr id="102" name="Title 1"/>
          <p:cNvSpPr txBox="1"/>
          <p:nvPr>
            <p:ph type="ctrTitle"/>
          </p:nvPr>
        </p:nvSpPr>
        <p:spPr>
          <a:xfrm>
            <a:off x="1178636" y="1411185"/>
            <a:ext cx="10053764" cy="2928472"/>
          </a:xfrm>
          <a:prstGeom prst="rect">
            <a:avLst/>
          </a:prstGeom>
        </p:spPr>
        <p:txBody>
          <a:bodyPr/>
          <a:lstStyle>
            <a:lvl1pPr>
              <a:defRPr sz="4800">
                <a:solidFill>
                  <a:srgbClr val="FFFFFF"/>
                </a:solidFill>
              </a:defRPr>
            </a:lvl1pPr>
          </a:lstStyle>
          <a:p>
            <a:pPr/>
            <a:r>
              <a:t>The Importance of Cervical Spine Evaluations for Concussions and Traumatic Brain Injuries</a:t>
            </a:r>
          </a:p>
        </p:txBody>
      </p:sp>
      <p:sp>
        <p:nvSpPr>
          <p:cNvPr id="103" name="Subtitle 2"/>
          <p:cNvSpPr txBox="1"/>
          <p:nvPr>
            <p:ph type="subTitle" sz="quarter" idx="1"/>
          </p:nvPr>
        </p:nvSpPr>
        <p:spPr>
          <a:xfrm>
            <a:off x="1178635" y="4508905"/>
            <a:ext cx="10005953" cy="1072689"/>
          </a:xfrm>
          <a:prstGeom prst="rect">
            <a:avLst/>
          </a:prstGeom>
        </p:spPr>
        <p:txBody>
          <a:bodyPr anchor="ctr"/>
          <a:lstStyle/>
          <a:p>
            <a:pPr algn="l" defTabSz="731520">
              <a:spcBef>
                <a:spcPts val="800"/>
              </a:spcBef>
              <a:defRPr sz="1920">
                <a:solidFill>
                  <a:srgbClr val="00040C"/>
                </a:solidFill>
              </a:defRPr>
            </a:pPr>
            <a:r>
              <a:t>The Role of Chiropractic Care in Treating Brain Injuries</a:t>
            </a:r>
          </a:p>
          <a:p>
            <a:pPr algn="l" defTabSz="731520">
              <a:spcBef>
                <a:spcPts val="800"/>
              </a:spcBef>
              <a:defRPr b="1" sz="1920">
                <a:solidFill>
                  <a:srgbClr val="203864"/>
                </a:solidFill>
              </a:defRPr>
            </a:pPr>
          </a:p>
        </p:txBody>
      </p:sp>
      <p:pic>
        <p:nvPicPr>
          <p:cNvPr id="104" name="Picture 3" descr="Picture 3"/>
          <p:cNvPicPr>
            <a:picLocks noChangeAspect="1"/>
          </p:cNvPicPr>
          <p:nvPr/>
        </p:nvPicPr>
        <p:blipFill>
          <a:blip r:embed="rId3">
            <a:extLst/>
          </a:blip>
          <a:stretch>
            <a:fillRect/>
          </a:stretch>
        </p:blipFill>
        <p:spPr>
          <a:xfrm>
            <a:off x="9115441" y="403855"/>
            <a:ext cx="2683322" cy="1328692"/>
          </a:xfrm>
          <a:prstGeom prst="rect">
            <a:avLst/>
          </a:prstGeom>
          <a:ln w="12700">
            <a:miter lim="400000"/>
          </a:ln>
        </p:spPr>
      </p:pic>
      <p:sp>
        <p:nvSpPr>
          <p:cNvPr id="105" name="TextBox 4"/>
          <p:cNvSpPr txBox="1"/>
          <p:nvPr/>
        </p:nvSpPr>
        <p:spPr>
          <a:xfrm>
            <a:off x="1224356" y="5294229"/>
            <a:ext cx="7272406" cy="7648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800">
                <a:solidFill>
                  <a:srgbClr val="FFFFFF"/>
                </a:solidFill>
              </a:defRPr>
            </a:pPr>
            <a:r>
              <a:t>Mark Knoll, DC</a:t>
            </a:r>
          </a:p>
          <a:p>
            <a:pPr defTabSz="457200">
              <a:defRPr>
                <a:solidFill>
                  <a:srgbClr val="FFFFFF"/>
                </a:solidFill>
              </a:defRPr>
            </a:pPr>
            <a:r>
              <a:t>Director of Educational Outreach &amp; Public Advocacy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03864"/>
        </a:solidFill>
      </p:bgPr>
    </p:bg>
    <p:spTree>
      <p:nvGrpSpPr>
        <p:cNvPr id="1" name=""/>
        <p:cNvGrpSpPr/>
        <p:nvPr/>
      </p:nvGrpSpPr>
      <p:grpSpPr>
        <a:xfrm>
          <a:off x="0" y="0"/>
          <a:ext cx="0" cy="0"/>
          <a:chOff x="0" y="0"/>
          <a:chExt cx="0" cy="0"/>
        </a:xfrm>
      </p:grpSpPr>
      <p:pic>
        <p:nvPicPr>
          <p:cNvPr id="109" name="Picture 1" descr="Picture 1"/>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110" name="TextBox 7"/>
          <p:cNvSpPr txBox="1"/>
          <p:nvPr/>
        </p:nvSpPr>
        <p:spPr>
          <a:xfrm>
            <a:off x="1083061" y="1803263"/>
            <a:ext cx="8108469" cy="4138971"/>
          </a:xfrm>
          <a:prstGeom prst="rect">
            <a:avLst/>
          </a:prstGeom>
          <a:solidFill>
            <a:srgbClr val="FFFFFF"/>
          </a:solidFill>
          <a:ln w="63500">
            <a:solidFill>
              <a:srgbClr val="8FAADC"/>
            </a:solidFill>
          </a:ln>
          <a:extLst>
            <a:ext uri="{C572A759-6A51-4108-AA02-DFA0A04FC94B}">
              <ma14:wrappingTextBoxFlag xmlns:ma14="http://schemas.microsoft.com/office/mac/drawingml/2011/main" val="1"/>
            </a:ext>
          </a:extLst>
        </p:spPr>
        <p:txBody>
          <a:bodyPr lIns="45719" rIns="45719">
            <a:spAutoFit/>
          </a:bodyPr>
          <a:lstStyle/>
          <a:p>
            <a:pPr marL="285750" indent="-285750" defTabSz="457200">
              <a:buSzPct val="100000"/>
              <a:buFont typeface="Arial"/>
              <a:buChar char="•"/>
              <a:defRPr sz="2400">
                <a:solidFill>
                  <a:srgbClr val="0070C0"/>
                </a:solidFill>
              </a:defRPr>
            </a:pPr>
            <a:r>
              <a:t>Introduction</a:t>
            </a:r>
          </a:p>
          <a:p>
            <a:pPr marL="285750" indent="-285750" defTabSz="457200">
              <a:buSzPct val="100000"/>
              <a:buFont typeface="Arial"/>
              <a:buChar char="•"/>
              <a:defRPr sz="2400">
                <a:solidFill>
                  <a:srgbClr val="0070C0"/>
                </a:solidFill>
              </a:defRPr>
            </a:pPr>
            <a:r>
              <a:t>Nebraska Chiropractic Scope of Practice</a:t>
            </a:r>
          </a:p>
          <a:p>
            <a:pPr marL="285750" indent="-285750" defTabSz="457200">
              <a:buSzPct val="100000"/>
              <a:buFont typeface="Arial"/>
              <a:buChar char="•"/>
              <a:defRPr sz="2400">
                <a:solidFill>
                  <a:srgbClr val="0070C0"/>
                </a:solidFill>
              </a:defRPr>
            </a:pPr>
            <a:r>
              <a:t>Advances in the Chiropractic Profession</a:t>
            </a:r>
          </a:p>
          <a:p>
            <a:pPr marL="342900" indent="-342900">
              <a:buSzPct val="100000"/>
              <a:buFont typeface="Arial"/>
              <a:buChar char="•"/>
              <a:defRPr sz="2400">
                <a:solidFill>
                  <a:srgbClr val="0070C0"/>
                </a:solidFill>
              </a:defRPr>
            </a:pPr>
            <a:r>
              <a:t>Concussion in Sport Group</a:t>
            </a:r>
          </a:p>
          <a:p>
            <a:pPr marL="342900" indent="-342900">
              <a:buSzPct val="100000"/>
              <a:buFont typeface="Arial"/>
              <a:buChar char="•"/>
              <a:defRPr sz="2400">
                <a:solidFill>
                  <a:srgbClr val="0070C0"/>
                </a:solidFill>
              </a:defRPr>
            </a:pPr>
            <a:r>
              <a:t>The role of the cervical spine in concussion management</a:t>
            </a:r>
          </a:p>
          <a:p>
            <a:pPr marL="342900" indent="-342900">
              <a:buSzPct val="100000"/>
              <a:buFont typeface="Arial"/>
              <a:buChar char="•"/>
              <a:defRPr sz="2400">
                <a:solidFill>
                  <a:srgbClr val="0070C0"/>
                </a:solidFill>
              </a:defRPr>
            </a:pPr>
            <a:r>
              <a:t>Evidence that supports chiropractic treatment of neck pain</a:t>
            </a:r>
          </a:p>
          <a:p>
            <a:pPr marL="342900" indent="-342900">
              <a:buSzPct val="100000"/>
              <a:buFont typeface="Arial"/>
              <a:buChar char="•"/>
              <a:defRPr sz="2400">
                <a:solidFill>
                  <a:srgbClr val="0070C0"/>
                </a:solidFill>
              </a:defRPr>
            </a:pPr>
            <a:r>
              <a:t>Safety of chiropractic care</a:t>
            </a:r>
          </a:p>
          <a:p>
            <a:pPr marL="342900" indent="-342900">
              <a:buSzPct val="100000"/>
              <a:buFont typeface="Arial"/>
              <a:buChar char="•"/>
              <a:defRPr sz="2400">
                <a:solidFill>
                  <a:srgbClr val="0070C0"/>
                </a:solidFill>
              </a:defRPr>
            </a:pPr>
            <a:r>
              <a:t>Chiropractic Care as part of the interprofessional treatment for concussion/mTBI management</a:t>
            </a:r>
          </a:p>
          <a:p>
            <a:pPr marL="342900" indent="-342900">
              <a:buSzPct val="100000"/>
              <a:buFont typeface="Arial"/>
              <a:buChar char="•"/>
              <a:defRPr sz="2400">
                <a:solidFill>
                  <a:srgbClr val="0070C0"/>
                </a:solidFill>
              </a:defRPr>
            </a:pPr>
            <a:r>
              <a:t>Interprofessional Collaboration</a:t>
            </a:r>
          </a:p>
          <a:p>
            <a:pPr marL="342900" indent="-342900">
              <a:buSzPct val="100000"/>
              <a:buFont typeface="Arial"/>
              <a:buChar char="•"/>
              <a:defRPr sz="2400">
                <a:solidFill>
                  <a:srgbClr val="0070C0"/>
                </a:solidFill>
              </a:defRPr>
            </a:pPr>
            <a:r>
              <a:t>Bibliography</a:t>
            </a:r>
          </a:p>
        </p:txBody>
      </p:sp>
      <p:sp>
        <p:nvSpPr>
          <p:cNvPr id="111" name="Title 1"/>
          <p:cNvSpPr txBox="1"/>
          <p:nvPr/>
        </p:nvSpPr>
        <p:spPr>
          <a:xfrm>
            <a:off x="954546" y="602900"/>
            <a:ext cx="9962324" cy="1035516"/>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lvl1pPr>
              <a:lnSpc>
                <a:spcPct val="90000"/>
              </a:lnSpc>
              <a:defRPr sz="4000">
                <a:solidFill>
                  <a:srgbClr val="8FAADC"/>
                </a:solidFill>
              </a:defRPr>
            </a:lvl1pPr>
          </a:lstStyle>
          <a:p>
            <a:pPr/>
            <a:r>
              <a:t>Presentation Overview</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114"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115"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116"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117"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118"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Professional Experience</a:t>
            </a:r>
          </a:p>
        </p:txBody>
      </p:sp>
      <p:pic>
        <p:nvPicPr>
          <p:cNvPr id="119"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120"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121"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122"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123" name="Content Placeholder 2"/>
          <p:cNvSpPr txBox="1"/>
          <p:nvPr>
            <p:ph type="body" idx="1"/>
          </p:nvPr>
        </p:nvSpPr>
        <p:spPr>
          <a:xfrm>
            <a:off x="838197" y="2045355"/>
            <a:ext cx="10515601" cy="4351339"/>
          </a:xfrm>
          <a:prstGeom prst="rect">
            <a:avLst/>
          </a:prstGeom>
        </p:spPr>
        <p:txBody>
          <a:bodyPr/>
          <a:lstStyle/>
          <a:p>
            <a:pPr>
              <a:lnSpc>
                <a:spcPct val="81000"/>
              </a:lnSpc>
              <a:defRPr b="1" sz="2400">
                <a:solidFill>
                  <a:srgbClr val="002060"/>
                </a:solidFill>
              </a:defRPr>
            </a:pPr>
            <a:r>
              <a:t>Nebraska Chiropractic Physicians Association</a:t>
            </a:r>
          </a:p>
          <a:p>
            <a:pPr lvl="1" marL="685800" indent="-228600">
              <a:lnSpc>
                <a:spcPct val="81000"/>
              </a:lnSpc>
              <a:spcBef>
                <a:spcPts val="500"/>
              </a:spcBef>
              <a:defRPr sz="2200"/>
            </a:pPr>
            <a:r>
              <a:t>Director of Educational Outreach &amp; Public Advocacy: 2024-present</a:t>
            </a:r>
            <a:endParaRPr sz="2400"/>
          </a:p>
          <a:p>
            <a:pPr>
              <a:lnSpc>
                <a:spcPct val="81000"/>
              </a:lnSpc>
              <a:defRPr b="1" sz="2400">
                <a:solidFill>
                  <a:srgbClr val="002060"/>
                </a:solidFill>
              </a:defRPr>
            </a:pPr>
            <a:r>
              <a:t>SecureCare (Independent Physician Association)</a:t>
            </a:r>
          </a:p>
          <a:p>
            <a:pPr lvl="1" marL="685800" indent="-228600">
              <a:lnSpc>
                <a:spcPct val="81000"/>
              </a:lnSpc>
              <a:spcBef>
                <a:spcPts val="500"/>
              </a:spcBef>
              <a:defRPr sz="2000">
                <a:solidFill>
                  <a:srgbClr val="002060"/>
                </a:solidFill>
              </a:defRPr>
            </a:pPr>
            <a:r>
              <a:t>Board Member: 1999-2016</a:t>
            </a:r>
            <a:endParaRPr sz="2400"/>
          </a:p>
          <a:p>
            <a:pPr lvl="1" marL="685800" indent="-228600">
              <a:lnSpc>
                <a:spcPct val="81000"/>
              </a:lnSpc>
              <a:spcBef>
                <a:spcPts val="500"/>
              </a:spcBef>
              <a:defRPr sz="2000"/>
            </a:pPr>
            <a:r>
              <a:t>Part-time Medical Director: 2005-2016</a:t>
            </a:r>
            <a:endParaRPr sz="2400"/>
          </a:p>
          <a:p>
            <a:pPr lvl="1" marL="685800" indent="-228600">
              <a:lnSpc>
                <a:spcPct val="81000"/>
              </a:lnSpc>
              <a:spcBef>
                <a:spcPts val="500"/>
              </a:spcBef>
              <a:defRPr sz="2000"/>
            </a:pPr>
            <a:r>
              <a:t>Chief Medical Officer: 2016-2024</a:t>
            </a:r>
            <a:endParaRPr sz="2400"/>
          </a:p>
          <a:p>
            <a:pPr lvl="1" marL="685800" indent="-228600">
              <a:lnSpc>
                <a:spcPct val="81000"/>
              </a:lnSpc>
              <a:spcBef>
                <a:spcPts val="500"/>
              </a:spcBef>
              <a:defRPr sz="2000"/>
            </a:pPr>
            <a:r>
              <a:t>Credentialing Committee Member</a:t>
            </a:r>
            <a:endParaRPr sz="2400"/>
          </a:p>
          <a:p>
            <a:pPr lvl="2" marL="1143000" indent="-228600">
              <a:lnSpc>
                <a:spcPct val="81000"/>
              </a:lnSpc>
              <a:spcBef>
                <a:spcPts val="500"/>
              </a:spcBef>
              <a:defRPr sz="1600"/>
            </a:pPr>
            <a:r>
              <a:t>Blue Cross Blue Shield of Nebraska: 2001-2024</a:t>
            </a:r>
            <a:endParaRPr sz="2000"/>
          </a:p>
          <a:p>
            <a:pPr lvl="2" marL="1143000" indent="-228600">
              <a:lnSpc>
                <a:spcPct val="81000"/>
              </a:lnSpc>
              <a:spcBef>
                <a:spcPts val="500"/>
              </a:spcBef>
              <a:defRPr sz="1600"/>
            </a:pPr>
            <a:r>
              <a:t>Nebraska Total Care: 2019-2024</a:t>
            </a:r>
            <a:endParaRPr b="1" sz="2000">
              <a:solidFill>
                <a:srgbClr val="002060"/>
              </a:solidFill>
            </a:endParaRPr>
          </a:p>
          <a:p>
            <a:pPr>
              <a:lnSpc>
                <a:spcPct val="81000"/>
              </a:lnSpc>
              <a:defRPr b="1" sz="2400">
                <a:solidFill>
                  <a:srgbClr val="002060"/>
                </a:solidFill>
              </a:defRPr>
            </a:pPr>
            <a:r>
              <a:t>Solo Practice: Omaha, NE: 1986-2016</a:t>
            </a:r>
          </a:p>
          <a:p>
            <a:pPr>
              <a:lnSpc>
                <a:spcPct val="81000"/>
              </a:lnSpc>
              <a:defRPr b="1" sz="2400">
                <a:solidFill>
                  <a:srgbClr val="002060"/>
                </a:solidFill>
              </a:defRPr>
            </a:pPr>
            <a:r>
              <a:t>Graduate: Logan College of Chiropractic: 1983</a:t>
            </a:r>
          </a:p>
          <a:p>
            <a:pPr lvl="1" marL="685800" indent="-228600">
              <a:lnSpc>
                <a:spcPct val="81000"/>
              </a:lnSpc>
              <a:spcBef>
                <a:spcPts val="500"/>
              </a:spcBef>
              <a:defRPr sz="2200"/>
            </a:pPr>
            <a:r>
              <a:t>Internship &amp; Associate Doctor: 1984-85</a:t>
            </a:r>
          </a:p>
        </p:txBody>
      </p:sp>
      <p:sp>
        <p:nvSpPr>
          <p:cNvPr id="124" name="TextBox 3"/>
          <p:cNvSpPr txBox="1"/>
          <p:nvPr/>
        </p:nvSpPr>
        <p:spPr>
          <a:xfrm>
            <a:off x="9006127" y="4465534"/>
            <a:ext cx="2523339"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defTabSz="457200">
              <a:defRPr>
                <a:solidFill>
                  <a:srgbClr val="203864"/>
                </a:solidFill>
              </a:defRPr>
            </a:lvl1pPr>
          </a:lstStyle>
          <a:p>
            <a:pPr/>
            <a:r>
              <a:t>Mark Knoll, DC</a:t>
            </a:r>
          </a:p>
        </p:txBody>
      </p:sp>
      <p:pic>
        <p:nvPicPr>
          <p:cNvPr id="125" name="Picture 7" descr="Picture 7"/>
          <p:cNvPicPr>
            <a:picLocks noChangeAspect="1"/>
          </p:cNvPicPr>
          <p:nvPr/>
        </p:nvPicPr>
        <p:blipFill>
          <a:blip r:embed="rId3">
            <a:extLst/>
          </a:blip>
          <a:stretch>
            <a:fillRect/>
          </a:stretch>
        </p:blipFill>
        <p:spPr>
          <a:xfrm>
            <a:off x="9364370" y="2126160"/>
            <a:ext cx="1806856" cy="225857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128"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129"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130"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131"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132"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Nebraska Chiropractic Scope of Practice</a:t>
            </a:r>
          </a:p>
        </p:txBody>
      </p:sp>
      <p:pic>
        <p:nvPicPr>
          <p:cNvPr id="133"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134"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135" name="Content Placeholder 3"/>
          <p:cNvSpPr txBox="1"/>
          <p:nvPr>
            <p:ph type="body" sz="half" idx="1"/>
          </p:nvPr>
        </p:nvSpPr>
        <p:spPr>
          <a:xfrm>
            <a:off x="381828" y="2554975"/>
            <a:ext cx="5786081" cy="3979532"/>
          </a:xfrm>
          <a:prstGeom prst="rect">
            <a:avLst/>
          </a:prstGeom>
        </p:spPr>
        <p:txBody>
          <a:bodyPr/>
          <a:lstStyle/>
          <a:p>
            <a:pPr lvl="1" marL="685800" indent="-228600">
              <a:spcBef>
                <a:spcPts val="500"/>
              </a:spcBef>
            </a:pPr>
            <a:r>
              <a:t>Evaluation &amp; Management Services</a:t>
            </a:r>
            <a:endParaRPr sz="2400"/>
          </a:p>
          <a:p>
            <a:pPr lvl="1" marL="685800" indent="-228600">
              <a:spcBef>
                <a:spcPts val="500"/>
              </a:spcBef>
            </a:pPr>
            <a:r>
              <a:t>Diagnosis</a:t>
            </a:r>
            <a:endParaRPr sz="2400"/>
          </a:p>
          <a:p>
            <a:pPr lvl="1" marL="685800" indent="-228600">
              <a:spcBef>
                <a:spcPts val="500"/>
              </a:spcBef>
            </a:pPr>
            <a:r>
              <a:t>Use of Diagnostic X-rays</a:t>
            </a:r>
            <a:endParaRPr sz="2400"/>
          </a:p>
          <a:p>
            <a:pPr lvl="1" marL="685800" indent="-228600">
              <a:spcBef>
                <a:spcPts val="500"/>
              </a:spcBef>
            </a:pPr>
            <a:r>
              <a:t>Routine Lab Procedures</a:t>
            </a:r>
            <a:endParaRPr sz="2400"/>
          </a:p>
          <a:p>
            <a:pPr lvl="1" marL="685800" indent="-228600">
              <a:spcBef>
                <a:spcPts val="500"/>
              </a:spcBef>
            </a:pPr>
            <a:r>
              <a:t>Treatments:</a:t>
            </a:r>
            <a:endParaRPr sz="2400"/>
          </a:p>
          <a:p>
            <a:pPr lvl="2" marL="1143000" indent="-228600">
              <a:spcBef>
                <a:spcPts val="500"/>
              </a:spcBef>
              <a:defRPr sz="2400"/>
            </a:pPr>
            <a:r>
              <a:t>Spinal Manipulation</a:t>
            </a:r>
            <a:endParaRPr sz="2000"/>
          </a:p>
          <a:p>
            <a:pPr lvl="2" marL="1143000" indent="-228600">
              <a:spcBef>
                <a:spcPts val="500"/>
              </a:spcBef>
              <a:defRPr sz="2400"/>
            </a:pPr>
            <a:r>
              <a:t>Passive &amp; Active Therapies</a:t>
            </a:r>
            <a:endParaRPr sz="2000"/>
          </a:p>
          <a:p>
            <a:pPr lvl="2" marL="1143000" indent="-228600">
              <a:spcBef>
                <a:spcPts val="500"/>
              </a:spcBef>
              <a:defRPr sz="2400"/>
            </a:pPr>
            <a:r>
              <a:t>Nutrition &amp; Dietary Guidance</a:t>
            </a:r>
          </a:p>
        </p:txBody>
      </p:sp>
      <p:sp>
        <p:nvSpPr>
          <p:cNvPr id="136" name="Content Placeholder 3"/>
          <p:cNvSpPr txBox="1"/>
          <p:nvPr/>
        </p:nvSpPr>
        <p:spPr>
          <a:xfrm>
            <a:off x="5992293" y="2548283"/>
            <a:ext cx="5694642" cy="334548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lvl="1" marL="685800" indent="-228600">
              <a:lnSpc>
                <a:spcPct val="90000"/>
              </a:lnSpc>
              <a:spcBef>
                <a:spcPts val="500"/>
              </a:spcBef>
              <a:buSzPct val="100000"/>
              <a:buFont typeface="Arial"/>
              <a:buChar char="•"/>
              <a:defRPr sz="2800"/>
            </a:pPr>
            <a:r>
              <a:t>Use of Drugs or </a:t>
            </a:r>
            <a:endParaRPr sz="2400"/>
          </a:p>
          <a:p>
            <a:pPr lvl="1">
              <a:lnSpc>
                <a:spcPct val="90000"/>
              </a:lnSpc>
              <a:spcBef>
                <a:spcPts val="500"/>
              </a:spcBef>
              <a:defRPr sz="2800"/>
            </a:pPr>
            <a:r>
              <a:t>   Surgery</a:t>
            </a:r>
            <a:endParaRPr sz="2400"/>
          </a:p>
        </p:txBody>
      </p:sp>
      <p:sp>
        <p:nvSpPr>
          <p:cNvPr id="137" name="TextBox 10"/>
          <p:cNvSpPr txBox="1"/>
          <p:nvPr/>
        </p:nvSpPr>
        <p:spPr>
          <a:xfrm>
            <a:off x="783656" y="2044394"/>
            <a:ext cx="2507383" cy="48995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defRPr b="1" sz="3000">
                <a:solidFill>
                  <a:srgbClr val="8FAADC"/>
                </a:solidFill>
              </a:defRPr>
            </a:lvl1pPr>
          </a:lstStyle>
          <a:p>
            <a:pPr/>
            <a:r>
              <a:t>Includes:</a:t>
            </a:r>
          </a:p>
        </p:txBody>
      </p:sp>
      <p:sp>
        <p:nvSpPr>
          <p:cNvPr id="138" name="TextBox 13"/>
          <p:cNvSpPr txBox="1"/>
          <p:nvPr/>
        </p:nvSpPr>
        <p:spPr>
          <a:xfrm>
            <a:off x="6404326" y="2019674"/>
            <a:ext cx="3676373" cy="48995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defRPr b="1" sz="3000">
                <a:solidFill>
                  <a:srgbClr val="C00000"/>
                </a:solidFill>
              </a:defRPr>
            </a:lvl1pPr>
          </a:lstStyle>
          <a:p>
            <a:pPr/>
            <a:r>
              <a:t>Does Not Include:</a:t>
            </a:r>
          </a:p>
        </p:txBody>
      </p:sp>
      <p:sp>
        <p:nvSpPr>
          <p:cNvPr id="139" name="Rectangle 11"/>
          <p:cNvSpPr/>
          <p:nvPr/>
        </p:nvSpPr>
        <p:spPr>
          <a:xfrm>
            <a:off x="9621763" y="2308013"/>
            <a:ext cx="1723452" cy="1567402"/>
          </a:xfrm>
          <a:prstGeom prst="rect">
            <a:avLst/>
          </a:prstGeom>
          <a:blipFill>
            <a:blip r:embed="rId3"/>
            <a:stretch>
              <a:fillRect/>
            </a:stretch>
          </a:blipFill>
          <a:ln w="12700">
            <a:solidFill>
              <a:srgbClr val="1D3053"/>
            </a:solidFill>
            <a:miter/>
          </a:ln>
        </p:spPr>
        <p:txBody>
          <a:bodyPr lIns="45719" rIns="45719" anchor="ctr"/>
          <a:lstStyle/>
          <a:p>
            <a:pPr algn="ctr" defTabSz="457200">
              <a:defRPr>
                <a:solidFill>
                  <a:srgbClr val="FFFFFF"/>
                </a:solidFill>
              </a:defRPr>
            </a:pPr>
          </a:p>
        </p:txBody>
      </p:sp>
      <p:sp>
        <p:nvSpPr>
          <p:cNvPr id="140" name="&quot;Not Allowed&quot; Symbol 7"/>
          <p:cNvSpPr/>
          <p:nvPr/>
        </p:nvSpPr>
        <p:spPr>
          <a:xfrm>
            <a:off x="9314994" y="1907543"/>
            <a:ext cx="2336989" cy="2363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6741" y="14025"/>
                </a:moveTo>
                <a:lnTo>
                  <a:pt x="16741" y="14025"/>
                </a:lnTo>
                <a:cubicBezTo>
                  <a:pt x="18511" y="10722"/>
                  <a:pt x="17285" y="6600"/>
                  <a:pt x="14003" y="4819"/>
                </a:cubicBezTo>
                <a:cubicBezTo>
                  <a:pt x="11996" y="3729"/>
                  <a:pt x="9578" y="3734"/>
                  <a:pt x="7574" y="4831"/>
                </a:cubicBezTo>
                <a:close/>
                <a:moveTo>
                  <a:pt x="4859" y="7575"/>
                </a:moveTo>
                <a:lnTo>
                  <a:pt x="4859" y="7575"/>
                </a:lnTo>
                <a:cubicBezTo>
                  <a:pt x="3089" y="10878"/>
                  <a:pt x="4315" y="15000"/>
                  <a:pt x="7597" y="16781"/>
                </a:cubicBezTo>
                <a:cubicBezTo>
                  <a:pt x="9604" y="17871"/>
                  <a:pt x="12022" y="17866"/>
                  <a:pt x="14026" y="16769"/>
                </a:cubicBezTo>
                <a:close/>
              </a:path>
            </a:pathLst>
          </a:custGeom>
          <a:solidFill>
            <a:srgbClr val="C00000"/>
          </a:solidFill>
          <a:ln w="12700">
            <a:miter lim="400000"/>
          </a:ln>
        </p:spPr>
        <p:txBody>
          <a:bodyPr lIns="45719" rIns="45719" anchor="ctr"/>
          <a:lstStyle/>
          <a:p>
            <a:pPr algn="ctr" defTabSz="457200"/>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8FAADC"/>
        </a:solidFill>
      </p:bgPr>
    </p:bg>
    <p:spTree>
      <p:nvGrpSpPr>
        <p:cNvPr id="1" name=""/>
        <p:cNvGrpSpPr/>
        <p:nvPr/>
      </p:nvGrpSpPr>
      <p:grpSpPr>
        <a:xfrm>
          <a:off x="0" y="0"/>
          <a:ext cx="0" cy="0"/>
          <a:chOff x="0" y="0"/>
          <a:chExt cx="0" cy="0"/>
        </a:xfrm>
      </p:grpSpPr>
      <p:sp>
        <p:nvSpPr>
          <p:cNvPr id="142" name="Rectangle 24"/>
          <p:cNvSpPr/>
          <p:nvPr/>
        </p:nvSpPr>
        <p:spPr>
          <a:xfrm>
            <a:off x="0" y="0"/>
            <a:ext cx="12192000"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143" name="Rectangle 26"/>
          <p:cNvSpPr/>
          <p:nvPr/>
        </p:nvSpPr>
        <p:spPr>
          <a:xfrm>
            <a:off x="-1" y="0"/>
            <a:ext cx="12188954"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144" name="Rectangle 28"/>
          <p:cNvSpPr/>
          <p:nvPr/>
        </p:nvSpPr>
        <p:spPr>
          <a:xfrm flipH="1" rot="5400000">
            <a:off x="-1410084" y="1410081"/>
            <a:ext cx="6858001" cy="4037838"/>
          </a:xfrm>
          <a:prstGeom prst="rect">
            <a:avLst/>
          </a:prstGeom>
          <a:gradFill>
            <a:gsLst>
              <a:gs pos="8000">
                <a:srgbClr val="000000"/>
              </a:gs>
              <a:gs pos="100000">
                <a:srgbClr val="2F5597"/>
              </a:gs>
            </a:gsLst>
            <a:lin ang="3000000"/>
          </a:gradFill>
          <a:ln w="12700">
            <a:miter lim="400000"/>
          </a:ln>
        </p:spPr>
        <p:txBody>
          <a:bodyPr lIns="45719" rIns="45719" anchor="ctr"/>
          <a:lstStyle/>
          <a:p>
            <a:pPr algn="ctr" defTabSz="457200">
              <a:defRPr>
                <a:solidFill>
                  <a:srgbClr val="FFFFFF"/>
                </a:solidFill>
              </a:defRPr>
            </a:pPr>
          </a:p>
        </p:txBody>
      </p:sp>
      <p:sp>
        <p:nvSpPr>
          <p:cNvPr id="145" name="Rectangle 30"/>
          <p:cNvSpPr/>
          <p:nvPr/>
        </p:nvSpPr>
        <p:spPr>
          <a:xfrm flipH="1" rot="5400000">
            <a:off x="-1410085" y="1420219"/>
            <a:ext cx="6858000" cy="4037840"/>
          </a:xfrm>
          <a:prstGeom prst="rect">
            <a:avLst/>
          </a:prstGeom>
          <a:gradFill>
            <a:gsLst>
              <a:gs pos="0">
                <a:srgbClr val="000000">
                  <a:alpha val="0"/>
                </a:srgbClr>
              </a:gs>
              <a:gs pos="99000">
                <a:schemeClr val="accent1">
                  <a:alpha val="46000"/>
                </a:schemeClr>
              </a:gs>
            </a:gsLst>
            <a:lin ang="1800000"/>
          </a:gradFill>
          <a:ln w="12700">
            <a:miter lim="400000"/>
          </a:ln>
        </p:spPr>
        <p:txBody>
          <a:bodyPr lIns="45719" rIns="45719" anchor="ctr"/>
          <a:lstStyle/>
          <a:p>
            <a:pPr algn="ctr" defTabSz="457200">
              <a:defRPr>
                <a:solidFill>
                  <a:srgbClr val="FFFFFF"/>
                </a:solidFill>
              </a:defRPr>
            </a:pPr>
          </a:p>
        </p:txBody>
      </p:sp>
      <p:sp>
        <p:nvSpPr>
          <p:cNvPr id="146" name="Rectangle 32"/>
          <p:cNvSpPr/>
          <p:nvPr/>
        </p:nvSpPr>
        <p:spPr>
          <a:xfrm flipH="1" rot="5400000">
            <a:off x="767923" y="3588084"/>
            <a:ext cx="2501980" cy="4037842"/>
          </a:xfrm>
          <a:prstGeom prst="rect">
            <a:avLst/>
          </a:prstGeom>
          <a:gradFill>
            <a:gsLst>
              <a:gs pos="2000">
                <a:schemeClr val="accent1">
                  <a:alpha val="29000"/>
                </a:schemeClr>
              </a:gs>
              <a:gs pos="100000">
                <a:srgbClr val="000000">
                  <a:alpha val="30000"/>
                </a:srgbClr>
              </a:gs>
            </a:gsLst>
            <a:lin ang="7799999"/>
          </a:gradFill>
          <a:ln w="12700">
            <a:miter lim="400000"/>
          </a:ln>
        </p:spPr>
        <p:txBody>
          <a:bodyPr lIns="45719" rIns="45719" anchor="ctr"/>
          <a:lstStyle/>
          <a:p>
            <a:pPr algn="ctr" defTabSz="457200">
              <a:defRPr>
                <a:solidFill>
                  <a:srgbClr val="FFFFFF"/>
                </a:solidFill>
              </a:defRPr>
            </a:pPr>
          </a:p>
        </p:txBody>
      </p:sp>
      <p:sp>
        <p:nvSpPr>
          <p:cNvPr id="147" name="Freeform: Shape 34"/>
          <p:cNvSpPr/>
          <p:nvPr/>
        </p:nvSpPr>
        <p:spPr>
          <a:xfrm rot="20635413">
            <a:off x="-501737" y="969717"/>
            <a:ext cx="3900357" cy="41789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70" y="486"/>
                </a:moveTo>
                <a:cubicBezTo>
                  <a:pt x="18180" y="1853"/>
                  <a:pt x="21600" y="5954"/>
                  <a:pt x="21600" y="10800"/>
                </a:cubicBezTo>
                <a:cubicBezTo>
                  <a:pt x="21600" y="16765"/>
                  <a:pt x="16419" y="21600"/>
                  <a:pt x="10029" y="21600"/>
                </a:cubicBezTo>
                <a:cubicBezTo>
                  <a:pt x="6034" y="21600"/>
                  <a:pt x="2513" y="19711"/>
                  <a:pt x="433" y="16838"/>
                </a:cubicBezTo>
                <a:lnTo>
                  <a:pt x="0" y="16173"/>
                </a:lnTo>
                <a:lnTo>
                  <a:pt x="4604" y="1263"/>
                </a:lnTo>
                <a:lnTo>
                  <a:pt x="5524" y="849"/>
                </a:lnTo>
                <a:cubicBezTo>
                  <a:pt x="6909" y="302"/>
                  <a:pt x="8431" y="0"/>
                  <a:pt x="10029" y="0"/>
                </a:cubicBezTo>
                <a:cubicBezTo>
                  <a:pt x="11227" y="0"/>
                  <a:pt x="12383" y="170"/>
                  <a:pt x="13470" y="486"/>
                </a:cubicBezTo>
                <a:close/>
              </a:path>
            </a:pathLst>
          </a:custGeom>
          <a:gradFill>
            <a:gsLst>
              <a:gs pos="29000">
                <a:srgbClr val="000000">
                  <a:alpha val="0"/>
                </a:srgbClr>
              </a:gs>
              <a:gs pos="100000">
                <a:schemeClr val="accent1">
                  <a:alpha val="43000"/>
                </a:schemeClr>
              </a:gs>
            </a:gsLst>
            <a:lin ang="1800000"/>
          </a:gradFill>
          <a:ln w="12700">
            <a:miter lim="400000"/>
          </a:ln>
        </p:spPr>
        <p:txBody>
          <a:bodyPr lIns="45719" rIns="45719" anchor="ctr"/>
          <a:lstStyle/>
          <a:p>
            <a:pPr algn="ctr" defTabSz="457200">
              <a:defRPr>
                <a:solidFill>
                  <a:srgbClr val="FFFFFF"/>
                </a:solidFill>
              </a:defRPr>
            </a:pPr>
          </a:p>
        </p:txBody>
      </p:sp>
      <p:sp>
        <p:nvSpPr>
          <p:cNvPr id="148" name="Rectangle 36"/>
          <p:cNvSpPr/>
          <p:nvPr/>
        </p:nvSpPr>
        <p:spPr>
          <a:xfrm flipH="1" rot="5400000">
            <a:off x="-1410093" y="1399943"/>
            <a:ext cx="6858004" cy="4037836"/>
          </a:xfrm>
          <a:prstGeom prst="rect">
            <a:avLst/>
          </a:prstGeom>
          <a:gradFill>
            <a:gsLst>
              <a:gs pos="0">
                <a:srgbClr val="000000">
                  <a:alpha val="0"/>
                </a:srgbClr>
              </a:gs>
              <a:gs pos="99000">
                <a:srgbClr val="8FAADC">
                  <a:alpha val="11000"/>
                </a:srgbClr>
              </a:gs>
            </a:gsLst>
            <a:lin ang="7199999"/>
          </a:gradFill>
          <a:ln w="12700">
            <a:miter lim="400000"/>
          </a:ln>
        </p:spPr>
        <p:txBody>
          <a:bodyPr lIns="45719" rIns="45719" anchor="ctr"/>
          <a:lstStyle/>
          <a:p>
            <a:pPr algn="ctr" defTabSz="457200">
              <a:defRPr>
                <a:solidFill>
                  <a:srgbClr val="FFFFFF"/>
                </a:solidFill>
              </a:defRPr>
            </a:pPr>
          </a:p>
        </p:txBody>
      </p:sp>
      <p:pic>
        <p:nvPicPr>
          <p:cNvPr id="149" name="Picture 2" descr="Picture 2"/>
          <p:cNvPicPr>
            <a:picLocks noChangeAspect="1"/>
          </p:cNvPicPr>
          <p:nvPr/>
        </p:nvPicPr>
        <p:blipFill>
          <a:blip r:embed="rId3">
            <a:extLst/>
          </a:blip>
          <a:stretch>
            <a:fillRect/>
          </a:stretch>
        </p:blipFill>
        <p:spPr>
          <a:xfrm>
            <a:off x="10126419" y="403855"/>
            <a:ext cx="1672344" cy="828089"/>
          </a:xfrm>
          <a:prstGeom prst="rect">
            <a:avLst/>
          </a:prstGeom>
          <a:ln w="12700">
            <a:miter lim="400000"/>
          </a:ln>
        </p:spPr>
      </p:pic>
      <p:sp>
        <p:nvSpPr>
          <p:cNvPr id="150" name="TextBox 1"/>
          <p:cNvSpPr txBox="1"/>
          <p:nvPr/>
        </p:nvSpPr>
        <p:spPr>
          <a:xfrm>
            <a:off x="4437200" y="2579910"/>
            <a:ext cx="6908804" cy="1358018"/>
          </a:xfrm>
          <a:prstGeom prst="rect">
            <a:avLst/>
          </a:prstGeom>
          <a:ln w="63500">
            <a:solidFill>
              <a:srgbClr val="8FAADC"/>
            </a:solidFill>
          </a:ln>
          <a:extLst>
            <a:ext uri="{C572A759-6A51-4108-AA02-DFA0A04FC94B}">
              <ma14:wrappingTextBoxFlag xmlns:ma14="http://schemas.microsoft.com/office/mac/drawingml/2011/main" val="1"/>
            </a:ext>
          </a:extLst>
        </p:spPr>
        <p:txBody>
          <a:bodyPr lIns="45719" rIns="45719">
            <a:spAutoFit/>
          </a:bodyPr>
          <a:lstStyle>
            <a:lvl1pPr defTabSz="457200">
              <a:defRPr sz="4200">
                <a:solidFill>
                  <a:srgbClr val="203864"/>
                </a:solidFill>
              </a:defRPr>
            </a:lvl1pPr>
          </a:lstStyle>
          <a:p>
            <a:pPr/>
            <a:r>
              <a:t>Advances in the Chiropractic Profession</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155"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156"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157"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158"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159" name="Title 1"/>
          <p:cNvSpPr txBox="1"/>
          <p:nvPr>
            <p:ph type="title"/>
          </p:nvPr>
        </p:nvSpPr>
        <p:spPr>
          <a:xfrm>
            <a:off x="459345" y="301064"/>
            <a:ext cx="9895952" cy="1033669"/>
          </a:xfrm>
          <a:prstGeom prst="rect">
            <a:avLst/>
          </a:prstGeom>
        </p:spPr>
        <p:txBody>
          <a:bodyPr/>
          <a:lstStyle>
            <a:lvl1pPr>
              <a:defRPr sz="3600">
                <a:solidFill>
                  <a:srgbClr val="B4C7E7"/>
                </a:solidFill>
                <a:latin typeface="+mj-lt"/>
                <a:ea typeface="+mj-ea"/>
                <a:cs typeface="+mj-cs"/>
                <a:sym typeface="Calibri"/>
              </a:defRPr>
            </a:lvl1pPr>
          </a:lstStyle>
          <a:p>
            <a:pPr/>
            <a:r>
              <a:t>Chiropractic in the Veterans Health Administration</a:t>
            </a:r>
          </a:p>
        </p:txBody>
      </p:sp>
      <p:pic>
        <p:nvPicPr>
          <p:cNvPr id="160" name="Picture 11" descr="Picture 11"/>
          <p:cNvPicPr>
            <a:picLocks noChangeAspect="1"/>
          </p:cNvPicPr>
          <p:nvPr/>
        </p:nvPicPr>
        <p:blipFill>
          <a:blip r:embed="rId3">
            <a:extLst/>
          </a:blip>
          <a:stretch>
            <a:fillRect/>
          </a:stretch>
        </p:blipFill>
        <p:spPr>
          <a:xfrm>
            <a:off x="10126419" y="403855"/>
            <a:ext cx="1672344" cy="828089"/>
          </a:xfrm>
          <a:prstGeom prst="rect">
            <a:avLst/>
          </a:prstGeom>
          <a:ln w="12700">
            <a:miter lim="400000"/>
          </a:ln>
        </p:spPr>
      </p:pic>
      <p:sp>
        <p:nvSpPr>
          <p:cNvPr id="161" name="TextBox 13"/>
          <p:cNvSpPr txBox="1"/>
          <p:nvPr/>
        </p:nvSpPr>
        <p:spPr>
          <a:xfrm>
            <a:off x="270636" y="1898495"/>
            <a:ext cx="11641206" cy="30479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marL="914400" indent="-457200" defTabSz="457200">
              <a:buSzPct val="100000"/>
              <a:buFont typeface="Arial"/>
              <a:buChar char="•"/>
              <a:defRPr sz="2800"/>
            </a:pPr>
            <a:r>
              <a:t>Onsite chiropractic care began in 2004 at Veteran’s Affairs (VA) facilities.</a:t>
            </a:r>
          </a:p>
          <a:p>
            <a:pPr lvl="1" marL="914400" indent="-457200" defTabSz="457200">
              <a:buSzPct val="100000"/>
              <a:buFont typeface="Arial"/>
              <a:buChar char="•"/>
              <a:defRPr sz="1000"/>
            </a:pPr>
          </a:p>
          <a:p>
            <a:pPr lvl="1" marL="914400" indent="-457200" defTabSz="457200">
              <a:buSzPct val="100000"/>
              <a:buFont typeface="Arial"/>
              <a:buChar char="•"/>
              <a:defRPr sz="2800"/>
            </a:pPr>
            <a:r>
              <a:t>Primary conditions treated are low back pain, neck pain, headaches.</a:t>
            </a:r>
          </a:p>
          <a:p>
            <a:pPr lvl="1" marL="914400" indent="-457200" defTabSz="457200">
              <a:buSzPct val="100000"/>
              <a:buFont typeface="Arial"/>
              <a:buChar char="•"/>
              <a:defRPr sz="1000"/>
            </a:pPr>
          </a:p>
          <a:p>
            <a:pPr lvl="1" marL="914400" indent="-457200" defTabSz="457200">
              <a:buSzPct val="100000"/>
              <a:buFont typeface="Arial"/>
              <a:buChar char="•"/>
              <a:defRPr sz="2800"/>
            </a:pPr>
            <a:r>
              <a:t>Currently, there are 500 treating doctors of chiropractic (DCs) at 221 sites.</a:t>
            </a:r>
          </a:p>
          <a:p>
            <a:pPr lvl="1" marL="914400" indent="-457200" defTabSz="457200">
              <a:buSzPct val="100000"/>
              <a:buFont typeface="Arial"/>
              <a:buChar char="•"/>
              <a:defRPr sz="1000"/>
            </a:pPr>
          </a:p>
          <a:p>
            <a:pPr lvl="1" marL="914400" indent="-457200" defTabSz="457200">
              <a:buSzPct val="100000"/>
              <a:buFont typeface="Arial"/>
              <a:buChar char="•"/>
              <a:defRPr sz="2800"/>
            </a:pPr>
            <a:r>
              <a:t>DCs  are located in Nebraska VA hospitals in Omaha, Lincoln, Grand Island.</a:t>
            </a:r>
          </a:p>
          <a:p>
            <a:pPr lvl="1" marL="914400" indent="-457200" defTabSz="457200">
              <a:buSzPct val="100000"/>
              <a:buFont typeface="Arial"/>
              <a:buChar char="•"/>
              <a:defRPr sz="1000"/>
            </a:pPr>
          </a:p>
        </p:txBody>
      </p:sp>
      <p:pic>
        <p:nvPicPr>
          <p:cNvPr id="162" name="Picture 3" descr="Picture 3"/>
          <p:cNvPicPr>
            <a:picLocks noChangeAspect="1"/>
          </p:cNvPicPr>
          <p:nvPr/>
        </p:nvPicPr>
        <p:blipFill>
          <a:blip r:embed="rId4">
            <a:extLst/>
          </a:blip>
          <a:stretch>
            <a:fillRect/>
          </a:stretch>
        </p:blipFill>
        <p:spPr>
          <a:xfrm>
            <a:off x="0" y="4680086"/>
            <a:ext cx="3900791" cy="2167107"/>
          </a:xfrm>
          <a:prstGeom prst="rect">
            <a:avLst/>
          </a:prstGeom>
          <a:ln w="12700">
            <a:miter lim="400000"/>
          </a:ln>
        </p:spPr>
      </p:pic>
      <p:pic>
        <p:nvPicPr>
          <p:cNvPr id="163" name="Picture 6" descr="Picture 6"/>
          <p:cNvPicPr>
            <a:picLocks noChangeAspect="1"/>
          </p:cNvPicPr>
          <p:nvPr/>
        </p:nvPicPr>
        <p:blipFill>
          <a:blip r:embed="rId5">
            <a:extLst/>
          </a:blip>
          <a:stretch>
            <a:fillRect/>
          </a:stretch>
        </p:blipFill>
        <p:spPr>
          <a:xfrm>
            <a:off x="8291203" y="4660022"/>
            <a:ext cx="3900795" cy="2207234"/>
          </a:xfrm>
          <a:prstGeom prst="rect">
            <a:avLst/>
          </a:prstGeom>
          <a:ln w="12700">
            <a:miter lim="400000"/>
          </a:ln>
        </p:spPr>
      </p:pic>
      <p:pic>
        <p:nvPicPr>
          <p:cNvPr id="164" name="Picture 8" descr="Picture 8"/>
          <p:cNvPicPr>
            <a:picLocks noChangeAspect="1"/>
          </p:cNvPicPr>
          <p:nvPr/>
        </p:nvPicPr>
        <p:blipFill>
          <a:blip r:embed="rId6">
            <a:extLst/>
          </a:blip>
          <a:stretch>
            <a:fillRect/>
          </a:stretch>
        </p:blipFill>
        <p:spPr>
          <a:xfrm>
            <a:off x="4315945" y="4680084"/>
            <a:ext cx="3550589" cy="2187173"/>
          </a:xfrm>
          <a:prstGeom prst="rect">
            <a:avLst/>
          </a:prstGeom>
          <a:ln w="12700">
            <a:miter lim="400000"/>
          </a:ln>
        </p:spPr>
      </p:pic>
      <p:sp>
        <p:nvSpPr>
          <p:cNvPr id="165" name="Rectangle 9"/>
          <p:cNvSpPr/>
          <p:nvPr/>
        </p:nvSpPr>
        <p:spPr>
          <a:xfrm>
            <a:off x="3900790" y="4660020"/>
            <a:ext cx="415152" cy="2187173"/>
          </a:xfrm>
          <a:prstGeom prst="rect">
            <a:avLst/>
          </a:prstGeom>
          <a:solidFill>
            <a:srgbClr val="203864"/>
          </a:solidFill>
          <a:ln w="12700">
            <a:miter lim="400000"/>
          </a:ln>
        </p:spPr>
        <p:txBody>
          <a:bodyPr lIns="45719" rIns="45719" anchor="ctr"/>
          <a:lstStyle/>
          <a:p>
            <a:pPr algn="ctr" defTabSz="457200">
              <a:defRPr>
                <a:solidFill>
                  <a:srgbClr val="FFFFFF"/>
                </a:solidFill>
              </a:defRPr>
            </a:pPr>
          </a:p>
        </p:txBody>
      </p:sp>
      <p:sp>
        <p:nvSpPr>
          <p:cNvPr id="166" name="Rectangle 10"/>
          <p:cNvSpPr/>
          <p:nvPr/>
        </p:nvSpPr>
        <p:spPr>
          <a:xfrm>
            <a:off x="7866536" y="4686775"/>
            <a:ext cx="415152" cy="2171226"/>
          </a:xfrm>
          <a:prstGeom prst="rect">
            <a:avLst/>
          </a:prstGeom>
          <a:solidFill>
            <a:srgbClr val="203864"/>
          </a:solidFill>
          <a:ln w="12700">
            <a:miter lim="400000"/>
          </a:ln>
        </p:spPr>
        <p:txBody>
          <a:bodyPr lIns="45719" rIns="45719" anchor="ctr"/>
          <a:lstStyle/>
          <a:p>
            <a:pPr algn="ctr" defTabSz="457200">
              <a:defRPr>
                <a:solidFill>
                  <a:srgbClr val="FFFFFF"/>
                </a:solidFill>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171"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172"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173"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174"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175" name="Title 1"/>
          <p:cNvSpPr txBox="1"/>
          <p:nvPr>
            <p:ph type="title"/>
          </p:nvPr>
        </p:nvSpPr>
        <p:spPr>
          <a:xfrm>
            <a:off x="459345" y="323492"/>
            <a:ext cx="9895952" cy="1033670"/>
          </a:xfrm>
          <a:prstGeom prst="rect">
            <a:avLst/>
          </a:prstGeom>
        </p:spPr>
        <p:txBody>
          <a:bodyPr/>
          <a:lstStyle>
            <a:lvl1pPr>
              <a:defRPr sz="3600">
                <a:solidFill>
                  <a:srgbClr val="B4C7E7"/>
                </a:solidFill>
                <a:latin typeface="+mj-lt"/>
                <a:ea typeface="+mj-ea"/>
                <a:cs typeface="+mj-cs"/>
                <a:sym typeface="Calibri"/>
              </a:defRPr>
            </a:lvl1pPr>
          </a:lstStyle>
          <a:p>
            <a:pPr/>
            <a:r>
              <a:t>Chiropractic in the Veterans Health Administration</a:t>
            </a:r>
          </a:p>
        </p:txBody>
      </p:sp>
      <p:pic>
        <p:nvPicPr>
          <p:cNvPr id="176"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177"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178"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179"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180" name="Content Placeholder 2"/>
          <p:cNvSpPr txBox="1"/>
          <p:nvPr>
            <p:ph type="body" sz="quarter" idx="1"/>
          </p:nvPr>
        </p:nvSpPr>
        <p:spPr>
          <a:xfrm>
            <a:off x="4102799" y="1825625"/>
            <a:ext cx="7695963" cy="1631898"/>
          </a:xfrm>
          <a:prstGeom prst="rect">
            <a:avLst/>
          </a:prstGeom>
        </p:spPr>
        <p:txBody>
          <a:bodyPr/>
          <a:lstStyle/>
          <a:p>
            <a:pPr lvl="1" marL="0" indent="205739" defTabSz="411479">
              <a:spcBef>
                <a:spcPts val="200"/>
              </a:spcBef>
              <a:buSzTx/>
              <a:buNone/>
              <a:defRPr sz="1260">
                <a:solidFill>
                  <a:srgbClr val="002060"/>
                </a:solidFill>
              </a:defRPr>
            </a:pPr>
            <a:r>
              <a:t>The VA is an interdisciplinary healthcare system where chiropractic care is a valued part of patient care plans.</a:t>
            </a:r>
            <a:endParaRPr sz="1079"/>
          </a:p>
          <a:p>
            <a:pPr lvl="1" marL="0" indent="205739" defTabSz="411479">
              <a:spcBef>
                <a:spcPts val="200"/>
              </a:spcBef>
              <a:buSzTx/>
              <a:buNone/>
              <a:defRPr sz="675"/>
            </a:pPr>
          </a:p>
          <a:p>
            <a:pPr lvl="1" marL="411479" indent="-205739" defTabSz="411479">
              <a:spcBef>
                <a:spcPts val="200"/>
              </a:spcBef>
              <a:defRPr sz="1260"/>
            </a:pPr>
            <a:r>
              <a:t>Chiropractic residency program available in VA.</a:t>
            </a:r>
            <a:endParaRPr sz="1079"/>
          </a:p>
          <a:p>
            <a:pPr lvl="1" marL="411479" indent="-205739" defTabSz="411479">
              <a:spcBef>
                <a:spcPts val="200"/>
              </a:spcBef>
              <a:defRPr sz="675"/>
            </a:pPr>
          </a:p>
          <a:p>
            <a:pPr lvl="1" marL="411479" indent="-205739" defTabSz="411479">
              <a:spcBef>
                <a:spcPts val="200"/>
              </a:spcBef>
              <a:defRPr sz="1260"/>
            </a:pPr>
            <a:r>
              <a:t>70% of medical physicians rotate through the VA during their careers.</a:t>
            </a:r>
            <a:br/>
            <a:endParaRPr sz="675"/>
          </a:p>
          <a:p>
            <a:pPr lvl="1" marL="308609" indent="-102869" defTabSz="411479">
              <a:spcBef>
                <a:spcPts val="200"/>
              </a:spcBef>
              <a:defRPr sz="1260"/>
            </a:pPr>
            <a:r>
              <a:t>  Chiropractic use projected to double between   </a:t>
            </a:r>
            <a:endParaRPr sz="1079"/>
          </a:p>
          <a:p>
            <a:pPr lvl="1" marL="0" indent="205739" defTabSz="411479">
              <a:spcBef>
                <a:spcPts val="200"/>
              </a:spcBef>
              <a:buSzTx/>
              <a:buNone/>
              <a:defRPr sz="1260"/>
            </a:pPr>
            <a:r>
              <a:t>     2022-2027.</a:t>
            </a:r>
          </a:p>
        </p:txBody>
      </p:sp>
      <p:pic>
        <p:nvPicPr>
          <p:cNvPr id="181" name="Picture 3" descr="Picture 3"/>
          <p:cNvPicPr>
            <a:picLocks noChangeAspect="1"/>
          </p:cNvPicPr>
          <p:nvPr/>
        </p:nvPicPr>
        <p:blipFill>
          <a:blip r:embed="rId3">
            <a:extLst/>
          </a:blip>
          <a:srcRect l="6990" t="4971" r="9189" b="3899"/>
          <a:stretch>
            <a:fillRect/>
          </a:stretch>
        </p:blipFill>
        <p:spPr>
          <a:xfrm>
            <a:off x="573786" y="2810137"/>
            <a:ext cx="3483865" cy="2130554"/>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184"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185"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186"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187"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188" name="Title 1"/>
          <p:cNvSpPr txBox="1"/>
          <p:nvPr>
            <p:ph type="title"/>
          </p:nvPr>
        </p:nvSpPr>
        <p:spPr>
          <a:xfrm>
            <a:off x="459345" y="323492"/>
            <a:ext cx="9895952" cy="1033670"/>
          </a:xfrm>
          <a:prstGeom prst="rect">
            <a:avLst/>
          </a:prstGeom>
        </p:spPr>
        <p:txBody>
          <a:bodyPr/>
          <a:lstStyle/>
          <a:p>
            <a:pPr defTabSz="905255">
              <a:defRPr sz="3366">
                <a:solidFill>
                  <a:srgbClr val="B4C7E7"/>
                </a:solidFill>
                <a:latin typeface="+mj-lt"/>
                <a:ea typeface="+mj-ea"/>
                <a:cs typeface="+mj-cs"/>
                <a:sym typeface="Calibri"/>
              </a:defRPr>
            </a:pPr>
            <a:r>
              <a:t>Chiropractic Research at Universities &amp; </a:t>
            </a:r>
            <a:br/>
            <a:r>
              <a:t>Academic Institutions</a:t>
            </a:r>
          </a:p>
        </p:txBody>
      </p:sp>
      <p:pic>
        <p:nvPicPr>
          <p:cNvPr id="189" name="Picture 8" descr="Picture 8"/>
          <p:cNvPicPr>
            <a:picLocks noChangeAspect="1"/>
          </p:cNvPicPr>
          <p:nvPr/>
        </p:nvPicPr>
        <p:blipFill>
          <a:blip r:embed="rId3">
            <a:extLst/>
          </a:blip>
          <a:stretch>
            <a:fillRect/>
          </a:stretch>
        </p:blipFill>
        <p:spPr>
          <a:xfrm>
            <a:off x="10126419" y="403855"/>
            <a:ext cx="1672344" cy="828089"/>
          </a:xfrm>
          <a:prstGeom prst="rect">
            <a:avLst/>
          </a:prstGeom>
          <a:ln w="12700">
            <a:miter lim="400000"/>
          </a:ln>
        </p:spPr>
      </p:pic>
      <p:sp>
        <p:nvSpPr>
          <p:cNvPr id="190"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191"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192"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193" name="Content Placeholder 2"/>
          <p:cNvSpPr txBox="1"/>
          <p:nvPr>
            <p:ph type="body" idx="1"/>
          </p:nvPr>
        </p:nvSpPr>
        <p:spPr>
          <a:xfrm>
            <a:off x="515611" y="1914233"/>
            <a:ext cx="11221248" cy="4446375"/>
          </a:xfrm>
          <a:prstGeom prst="rect">
            <a:avLst/>
          </a:prstGeom>
        </p:spPr>
        <p:txBody>
          <a:bodyPr/>
          <a:lstStyle/>
          <a:p>
            <a:pPr marL="226313" indent="-226313" defTabSz="905255">
              <a:spcBef>
                <a:spcPts val="900"/>
              </a:spcBef>
              <a:defRPr sz="1979"/>
            </a:pPr>
            <a:r>
              <a:t>Duke University</a:t>
            </a:r>
          </a:p>
          <a:p>
            <a:pPr marL="226313" indent="-226313" defTabSz="905255">
              <a:spcBef>
                <a:spcPts val="900"/>
              </a:spcBef>
              <a:defRPr sz="1979"/>
            </a:pPr>
            <a:r>
              <a:t>Yale University</a:t>
            </a:r>
          </a:p>
          <a:p>
            <a:pPr marL="226313" indent="-226313" defTabSz="905255">
              <a:spcBef>
                <a:spcPts val="900"/>
              </a:spcBef>
              <a:defRPr sz="1979"/>
            </a:pPr>
            <a:r>
              <a:t>Osher Center for Integrative health at Harvard Medical School</a:t>
            </a:r>
          </a:p>
          <a:p>
            <a:pPr marL="226313" indent="-226313" defTabSz="905255">
              <a:spcBef>
                <a:spcPts val="900"/>
              </a:spcBef>
              <a:defRPr b="1" sz="1979">
                <a:solidFill>
                  <a:srgbClr val="1F4E79"/>
                </a:solidFill>
              </a:defRPr>
            </a:pPr>
            <a:r>
              <a:t>University of Pittsburgh</a:t>
            </a:r>
          </a:p>
          <a:p>
            <a:pPr lvl="1" marL="678941" indent="-226313" defTabSz="905255">
              <a:spcBef>
                <a:spcPts val="400"/>
              </a:spcBef>
              <a:defRPr b="1" sz="1584">
                <a:solidFill>
                  <a:srgbClr val="1F4E79"/>
                </a:solidFill>
              </a:defRPr>
            </a:pPr>
            <a:r>
              <a:t>First university-based chiropractic program</a:t>
            </a:r>
            <a:endParaRPr sz="2376"/>
          </a:p>
          <a:p>
            <a:pPr lvl="1" marL="678941" indent="-226313" defTabSz="905255">
              <a:spcBef>
                <a:spcPts val="400"/>
              </a:spcBef>
              <a:defRPr b="1" sz="1584">
                <a:solidFill>
                  <a:srgbClr val="1F4E79"/>
                </a:solidFill>
              </a:defRPr>
            </a:pPr>
            <a:r>
              <a:t>https://www.shrs.pitt.edu/academics/chsrs/chiropractic/</a:t>
            </a:r>
            <a:endParaRPr sz="2376"/>
          </a:p>
          <a:p>
            <a:pPr marL="226313" indent="-226313" defTabSz="905255">
              <a:spcBef>
                <a:spcPts val="900"/>
              </a:spcBef>
              <a:defRPr b="1" sz="1979">
                <a:solidFill>
                  <a:srgbClr val="003366"/>
                </a:solidFill>
              </a:defRPr>
            </a:pPr>
            <a:r>
              <a:t>Troy University</a:t>
            </a:r>
          </a:p>
          <a:p>
            <a:pPr lvl="1" marL="678941" indent="-226313" defTabSz="905255">
              <a:spcBef>
                <a:spcPts val="400"/>
              </a:spcBef>
              <a:defRPr b="1" sz="1584">
                <a:solidFill>
                  <a:srgbClr val="003366"/>
                </a:solidFill>
              </a:defRPr>
            </a:pPr>
            <a:r>
              <a:t>Second university-based chiropractic program</a:t>
            </a:r>
            <a:endParaRPr sz="2376"/>
          </a:p>
          <a:p>
            <a:pPr marL="226313" indent="-226313" defTabSz="905255">
              <a:spcBef>
                <a:spcPts val="900"/>
              </a:spcBef>
              <a:defRPr sz="1979"/>
            </a:pPr>
            <a:r>
              <a:t>Miami of Ohio University</a:t>
            </a:r>
          </a:p>
          <a:p>
            <a:pPr marL="226313" indent="-226313" defTabSz="905255">
              <a:spcBef>
                <a:spcPts val="900"/>
              </a:spcBef>
              <a:defRPr sz="1979"/>
            </a:pPr>
            <a:r>
              <a:t>Dartmouth College</a:t>
            </a:r>
          </a:p>
          <a:p>
            <a:pPr marL="226313" indent="-226313" defTabSz="905255">
              <a:spcBef>
                <a:spcPts val="900"/>
              </a:spcBef>
              <a:defRPr sz="1979"/>
            </a:pPr>
            <a:r>
              <a:t>Medical College of Wisconsin</a:t>
            </a:r>
          </a:p>
          <a:p>
            <a:pPr marL="226313" indent="-226313" defTabSz="905255">
              <a:spcBef>
                <a:spcPts val="900"/>
              </a:spcBef>
              <a:defRPr sz="1979"/>
            </a:pPr>
            <a:r>
              <a:t>Palmer Center for Chiropractic Research</a:t>
            </a:r>
          </a:p>
        </p:txBody>
      </p:sp>
      <p:sp>
        <p:nvSpPr>
          <p:cNvPr id="194" name="Rectangle 6"/>
          <p:cNvSpPr/>
          <p:nvPr/>
        </p:nvSpPr>
        <p:spPr>
          <a:xfrm>
            <a:off x="7794420" y="2583797"/>
            <a:ext cx="3722994" cy="2405875"/>
          </a:xfrm>
          <a:prstGeom prst="rect">
            <a:avLst/>
          </a:prstGeom>
          <a:solidFill>
            <a:srgbClr val="0070C0"/>
          </a:solidFill>
          <a:ln w="12700">
            <a:miter lim="400000"/>
          </a:ln>
        </p:spPr>
        <p:txBody>
          <a:bodyPr lIns="45719" rIns="45719" anchor="ctr"/>
          <a:lstStyle/>
          <a:p>
            <a:pPr algn="ctr" defTabSz="457200">
              <a:defRPr>
                <a:solidFill>
                  <a:srgbClr val="FFFFFF"/>
                </a:solidFill>
              </a:defRPr>
            </a:pPr>
          </a:p>
        </p:txBody>
      </p:sp>
      <p:pic>
        <p:nvPicPr>
          <p:cNvPr id="195" name="Picture 4" descr="Picture 4"/>
          <p:cNvPicPr>
            <a:picLocks noChangeAspect="1"/>
          </p:cNvPicPr>
          <p:nvPr/>
        </p:nvPicPr>
        <p:blipFill>
          <a:blip r:embed="rId4">
            <a:extLst/>
          </a:blip>
          <a:stretch>
            <a:fillRect/>
          </a:stretch>
        </p:blipFill>
        <p:spPr>
          <a:xfrm>
            <a:off x="7660013" y="3790139"/>
            <a:ext cx="3576052" cy="875153"/>
          </a:xfrm>
          <a:prstGeom prst="rect">
            <a:avLst/>
          </a:prstGeom>
          <a:ln w="12700">
            <a:miter lim="400000"/>
          </a:ln>
        </p:spPr>
      </p:pic>
      <p:pic>
        <p:nvPicPr>
          <p:cNvPr id="196" name="Picture 6" descr="Picture 6"/>
          <p:cNvPicPr>
            <a:picLocks noChangeAspect="1"/>
          </p:cNvPicPr>
          <p:nvPr/>
        </p:nvPicPr>
        <p:blipFill>
          <a:blip r:embed="rId5">
            <a:extLst/>
          </a:blip>
          <a:stretch>
            <a:fillRect/>
          </a:stretch>
        </p:blipFill>
        <p:spPr>
          <a:xfrm>
            <a:off x="7924597" y="2744628"/>
            <a:ext cx="3394986" cy="1048674"/>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8FAADC"/>
        </a:solidFill>
      </p:bgPr>
    </p:bg>
    <p:spTree>
      <p:nvGrpSpPr>
        <p:cNvPr id="1" name=""/>
        <p:cNvGrpSpPr/>
        <p:nvPr/>
      </p:nvGrpSpPr>
      <p:grpSpPr>
        <a:xfrm>
          <a:off x="0" y="0"/>
          <a:ext cx="0" cy="0"/>
          <a:chOff x="0" y="0"/>
          <a:chExt cx="0" cy="0"/>
        </a:xfrm>
      </p:grpSpPr>
      <p:sp>
        <p:nvSpPr>
          <p:cNvPr id="200" name="Rectangle 24"/>
          <p:cNvSpPr/>
          <p:nvPr/>
        </p:nvSpPr>
        <p:spPr>
          <a:xfrm>
            <a:off x="0" y="0"/>
            <a:ext cx="12192000"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201" name="Rectangle 26"/>
          <p:cNvSpPr/>
          <p:nvPr/>
        </p:nvSpPr>
        <p:spPr>
          <a:xfrm>
            <a:off x="-1" y="0"/>
            <a:ext cx="12188954"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202" name="Rectangle 28"/>
          <p:cNvSpPr/>
          <p:nvPr/>
        </p:nvSpPr>
        <p:spPr>
          <a:xfrm flipH="1" rot="5400000">
            <a:off x="-1410084" y="1410081"/>
            <a:ext cx="6858001" cy="4037838"/>
          </a:xfrm>
          <a:prstGeom prst="rect">
            <a:avLst/>
          </a:prstGeom>
          <a:gradFill>
            <a:gsLst>
              <a:gs pos="8000">
                <a:srgbClr val="000000"/>
              </a:gs>
              <a:gs pos="100000">
                <a:srgbClr val="2F5597"/>
              </a:gs>
            </a:gsLst>
            <a:lin ang="3000000"/>
          </a:gradFill>
          <a:ln w="12700">
            <a:miter lim="400000"/>
          </a:ln>
        </p:spPr>
        <p:txBody>
          <a:bodyPr lIns="45719" rIns="45719" anchor="ctr"/>
          <a:lstStyle/>
          <a:p>
            <a:pPr algn="ctr" defTabSz="457200">
              <a:defRPr>
                <a:solidFill>
                  <a:srgbClr val="FFFFFF"/>
                </a:solidFill>
              </a:defRPr>
            </a:pPr>
          </a:p>
        </p:txBody>
      </p:sp>
      <p:sp>
        <p:nvSpPr>
          <p:cNvPr id="203" name="Rectangle 30"/>
          <p:cNvSpPr/>
          <p:nvPr/>
        </p:nvSpPr>
        <p:spPr>
          <a:xfrm flipH="1" rot="5400000">
            <a:off x="-1410085" y="1420219"/>
            <a:ext cx="6858000" cy="4037840"/>
          </a:xfrm>
          <a:prstGeom prst="rect">
            <a:avLst/>
          </a:prstGeom>
          <a:gradFill>
            <a:gsLst>
              <a:gs pos="0">
                <a:srgbClr val="000000">
                  <a:alpha val="0"/>
                </a:srgbClr>
              </a:gs>
              <a:gs pos="99000">
                <a:schemeClr val="accent1">
                  <a:alpha val="46000"/>
                </a:schemeClr>
              </a:gs>
            </a:gsLst>
            <a:lin ang="1800000"/>
          </a:gradFill>
          <a:ln w="12700">
            <a:miter lim="400000"/>
          </a:ln>
        </p:spPr>
        <p:txBody>
          <a:bodyPr lIns="45719" rIns="45719" anchor="ctr"/>
          <a:lstStyle/>
          <a:p>
            <a:pPr algn="ctr" defTabSz="457200">
              <a:defRPr>
                <a:solidFill>
                  <a:srgbClr val="FFFFFF"/>
                </a:solidFill>
              </a:defRPr>
            </a:pPr>
          </a:p>
        </p:txBody>
      </p:sp>
      <p:sp>
        <p:nvSpPr>
          <p:cNvPr id="204" name="Rectangle 32"/>
          <p:cNvSpPr/>
          <p:nvPr/>
        </p:nvSpPr>
        <p:spPr>
          <a:xfrm flipH="1" rot="5400000">
            <a:off x="767923" y="3588084"/>
            <a:ext cx="2501980" cy="4037842"/>
          </a:xfrm>
          <a:prstGeom prst="rect">
            <a:avLst/>
          </a:prstGeom>
          <a:gradFill>
            <a:gsLst>
              <a:gs pos="2000">
                <a:schemeClr val="accent1">
                  <a:alpha val="29000"/>
                </a:schemeClr>
              </a:gs>
              <a:gs pos="100000">
                <a:srgbClr val="000000">
                  <a:alpha val="30000"/>
                </a:srgbClr>
              </a:gs>
            </a:gsLst>
            <a:lin ang="7799999"/>
          </a:gradFill>
          <a:ln w="12700">
            <a:miter lim="400000"/>
          </a:ln>
        </p:spPr>
        <p:txBody>
          <a:bodyPr lIns="45719" rIns="45719" anchor="ctr"/>
          <a:lstStyle/>
          <a:p>
            <a:pPr algn="ctr" defTabSz="457200">
              <a:defRPr>
                <a:solidFill>
                  <a:srgbClr val="FFFFFF"/>
                </a:solidFill>
              </a:defRPr>
            </a:pPr>
          </a:p>
        </p:txBody>
      </p:sp>
      <p:sp>
        <p:nvSpPr>
          <p:cNvPr id="205" name="Freeform: Shape 34"/>
          <p:cNvSpPr/>
          <p:nvPr/>
        </p:nvSpPr>
        <p:spPr>
          <a:xfrm rot="20635413">
            <a:off x="-501737" y="969717"/>
            <a:ext cx="3900357" cy="41789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70" y="486"/>
                </a:moveTo>
                <a:cubicBezTo>
                  <a:pt x="18180" y="1853"/>
                  <a:pt x="21600" y="5954"/>
                  <a:pt x="21600" y="10800"/>
                </a:cubicBezTo>
                <a:cubicBezTo>
                  <a:pt x="21600" y="16765"/>
                  <a:pt x="16419" y="21600"/>
                  <a:pt x="10029" y="21600"/>
                </a:cubicBezTo>
                <a:cubicBezTo>
                  <a:pt x="6034" y="21600"/>
                  <a:pt x="2513" y="19711"/>
                  <a:pt x="433" y="16838"/>
                </a:cubicBezTo>
                <a:lnTo>
                  <a:pt x="0" y="16173"/>
                </a:lnTo>
                <a:lnTo>
                  <a:pt x="4604" y="1263"/>
                </a:lnTo>
                <a:lnTo>
                  <a:pt x="5524" y="849"/>
                </a:lnTo>
                <a:cubicBezTo>
                  <a:pt x="6909" y="302"/>
                  <a:pt x="8431" y="0"/>
                  <a:pt x="10029" y="0"/>
                </a:cubicBezTo>
                <a:cubicBezTo>
                  <a:pt x="11227" y="0"/>
                  <a:pt x="12383" y="170"/>
                  <a:pt x="13470" y="486"/>
                </a:cubicBezTo>
                <a:close/>
              </a:path>
            </a:pathLst>
          </a:custGeom>
          <a:gradFill>
            <a:gsLst>
              <a:gs pos="29000">
                <a:srgbClr val="000000">
                  <a:alpha val="0"/>
                </a:srgbClr>
              </a:gs>
              <a:gs pos="100000">
                <a:schemeClr val="accent1">
                  <a:alpha val="43000"/>
                </a:schemeClr>
              </a:gs>
            </a:gsLst>
            <a:lin ang="1800000"/>
          </a:gradFill>
          <a:ln w="12700">
            <a:miter lim="400000"/>
          </a:ln>
        </p:spPr>
        <p:txBody>
          <a:bodyPr lIns="45719" rIns="45719" anchor="ctr"/>
          <a:lstStyle/>
          <a:p>
            <a:pPr algn="ctr" defTabSz="457200">
              <a:defRPr>
                <a:solidFill>
                  <a:srgbClr val="FFFFFF"/>
                </a:solidFill>
              </a:defRPr>
            </a:pPr>
          </a:p>
        </p:txBody>
      </p:sp>
      <p:sp>
        <p:nvSpPr>
          <p:cNvPr id="206" name="Rectangle 36"/>
          <p:cNvSpPr/>
          <p:nvPr/>
        </p:nvSpPr>
        <p:spPr>
          <a:xfrm flipH="1" rot="5400000">
            <a:off x="-1410093" y="1399943"/>
            <a:ext cx="6858004" cy="4037836"/>
          </a:xfrm>
          <a:prstGeom prst="rect">
            <a:avLst/>
          </a:prstGeom>
          <a:gradFill>
            <a:gsLst>
              <a:gs pos="0">
                <a:srgbClr val="000000">
                  <a:alpha val="0"/>
                </a:srgbClr>
              </a:gs>
              <a:gs pos="99000">
                <a:srgbClr val="8FAADC">
                  <a:alpha val="11000"/>
                </a:srgbClr>
              </a:gs>
            </a:gsLst>
            <a:lin ang="7199999"/>
          </a:gradFill>
          <a:ln w="12700">
            <a:miter lim="400000"/>
          </a:ln>
        </p:spPr>
        <p:txBody>
          <a:bodyPr lIns="45719" rIns="45719" anchor="ctr"/>
          <a:lstStyle/>
          <a:p>
            <a:pPr algn="ctr" defTabSz="457200">
              <a:defRPr>
                <a:solidFill>
                  <a:srgbClr val="FFFFFF"/>
                </a:solidFill>
              </a:defRPr>
            </a:pPr>
          </a:p>
        </p:txBody>
      </p:sp>
      <p:pic>
        <p:nvPicPr>
          <p:cNvPr id="207" name="Picture 2" descr="Picture 2"/>
          <p:cNvPicPr>
            <a:picLocks noChangeAspect="1"/>
          </p:cNvPicPr>
          <p:nvPr/>
        </p:nvPicPr>
        <p:blipFill>
          <a:blip r:embed="rId3">
            <a:extLst/>
          </a:blip>
          <a:stretch>
            <a:fillRect/>
          </a:stretch>
        </p:blipFill>
        <p:spPr>
          <a:xfrm>
            <a:off x="10126419" y="403855"/>
            <a:ext cx="1672344" cy="828089"/>
          </a:xfrm>
          <a:prstGeom prst="rect">
            <a:avLst/>
          </a:prstGeom>
          <a:ln w="12700">
            <a:miter lim="400000"/>
          </a:ln>
        </p:spPr>
      </p:pic>
      <p:sp>
        <p:nvSpPr>
          <p:cNvPr id="208" name="TextBox 1"/>
          <p:cNvSpPr txBox="1"/>
          <p:nvPr/>
        </p:nvSpPr>
        <p:spPr>
          <a:xfrm>
            <a:off x="4437200" y="2746639"/>
            <a:ext cx="6908804" cy="697618"/>
          </a:xfrm>
          <a:prstGeom prst="rect">
            <a:avLst/>
          </a:prstGeom>
          <a:ln w="63500">
            <a:solidFill>
              <a:srgbClr val="8FAADC"/>
            </a:solidFill>
          </a:ln>
          <a:extLst>
            <a:ext uri="{C572A759-6A51-4108-AA02-DFA0A04FC94B}">
              <ma14:wrappingTextBoxFlag xmlns:ma14="http://schemas.microsoft.com/office/mac/drawingml/2011/main" val="1"/>
            </a:ext>
          </a:extLst>
        </p:spPr>
        <p:txBody>
          <a:bodyPr lIns="45719" rIns="45719">
            <a:spAutoFit/>
          </a:bodyPr>
          <a:lstStyle>
            <a:lvl1pPr defTabSz="457200">
              <a:defRPr sz="4200">
                <a:solidFill>
                  <a:srgbClr val="203864"/>
                </a:solidFill>
              </a:defRPr>
            </a:lvl1pPr>
          </a:lstStyle>
          <a:p>
            <a:pPr/>
            <a:r>
              <a:t>Concussion in Sport Group</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213"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214"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215"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216"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217"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218"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219"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220"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221"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222"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British Journal of Sports Medicine (2018) </a:t>
            </a:r>
            <a:r>
              <a:rPr>
                <a:solidFill>
                  <a:srgbClr val="000000"/>
                </a:solidFill>
              </a:rPr>
              <a:t>Consensus statement on concussion in sport-the 5</a:t>
            </a:r>
            <a:r>
              <a:rPr baseline="30000">
                <a:solidFill>
                  <a:srgbClr val="000000"/>
                </a:solidFill>
              </a:rPr>
              <a:t>th</a:t>
            </a:r>
            <a:r>
              <a:rPr>
                <a:solidFill>
                  <a:srgbClr val="000000"/>
                </a:solidFill>
              </a:rPr>
              <a:t> international conference on concussion in sport held in Berlin, October 2016 </a:t>
            </a:r>
            <a:br>
              <a:rPr>
                <a:solidFill>
                  <a:srgbClr val="000000"/>
                </a:solidFill>
              </a:rPr>
            </a:br>
          </a:p>
        </p:txBody>
      </p:sp>
      <p:sp>
        <p:nvSpPr>
          <p:cNvPr id="223" name="Content Placeholder 2"/>
          <p:cNvSpPr txBox="1"/>
          <p:nvPr>
            <p:ph type="body" idx="1"/>
          </p:nvPr>
        </p:nvSpPr>
        <p:spPr>
          <a:xfrm>
            <a:off x="838200" y="1825625"/>
            <a:ext cx="10515600" cy="3843655"/>
          </a:xfrm>
          <a:prstGeom prst="rect">
            <a:avLst/>
          </a:prstGeom>
        </p:spPr>
        <p:txBody>
          <a:bodyPr/>
          <a:lstStyle/>
          <a:p>
            <a:pPr>
              <a:defRPr b="1" sz="2400">
                <a:solidFill>
                  <a:srgbClr val="1F4E79"/>
                </a:solidFill>
              </a:defRPr>
            </a:pPr>
            <a:r>
              <a:t>Background</a:t>
            </a:r>
          </a:p>
          <a:p>
            <a:pPr lvl="1" marL="685800" indent="-228600">
              <a:spcBef>
                <a:spcPts val="500"/>
              </a:spcBef>
              <a:defRPr sz="2000"/>
            </a:pPr>
            <a:r>
              <a:t>The concussion in Sport Group (CISG) focus is on Sports related concussion (SRC)</a:t>
            </a:r>
            <a:endParaRPr sz="2400"/>
          </a:p>
          <a:p>
            <a:pPr lvl="2" marL="1143000" indent="-228600">
              <a:spcBef>
                <a:spcPts val="500"/>
              </a:spcBef>
              <a:defRPr sz="2000"/>
            </a:pPr>
            <a:r>
              <a:t>Driven by sporting bodies needing to have clear and practical guidelines for recovery and safe return to play for athletes</a:t>
            </a:r>
          </a:p>
          <a:p>
            <a:pPr lvl="1" marL="685800" indent="-228600">
              <a:defRPr sz="2000"/>
            </a:pPr>
            <a:r>
              <a:t>Lessons learned from research for non-sporting mild Traumatic Brain Injury should inform the understanding of SRC and vice-versa</a:t>
            </a:r>
            <a:endParaRPr sz="2400"/>
          </a:p>
          <a:p>
            <a:pPr lvl="1" marL="685800" indent="-228600">
              <a:defRPr sz="2000"/>
            </a:pPr>
            <a:r>
              <a:t>Arbitrary separation of sporting versus non-sporting TBI should not be viewed as opposing views of TBI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226"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227"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228"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229"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230"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231"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232"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233"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234"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235"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British Journal of Sports Medicine (2018) </a:t>
            </a:r>
            <a:r>
              <a:rPr>
                <a:solidFill>
                  <a:srgbClr val="000000"/>
                </a:solidFill>
              </a:rPr>
              <a:t>Consensus statement on concussion in sport-the 5</a:t>
            </a:r>
            <a:r>
              <a:rPr baseline="30000">
                <a:solidFill>
                  <a:srgbClr val="000000"/>
                </a:solidFill>
              </a:rPr>
              <a:t>th</a:t>
            </a:r>
            <a:r>
              <a:rPr>
                <a:solidFill>
                  <a:srgbClr val="000000"/>
                </a:solidFill>
              </a:rPr>
              <a:t> international conference on concussion in sport held in Berlin, October 2016 </a:t>
            </a:r>
            <a:br>
              <a:rPr>
                <a:solidFill>
                  <a:srgbClr val="000000"/>
                </a:solidFill>
              </a:rPr>
            </a:br>
          </a:p>
        </p:txBody>
      </p:sp>
      <p:sp>
        <p:nvSpPr>
          <p:cNvPr id="236" name="Content Placeholder 2"/>
          <p:cNvSpPr txBox="1"/>
          <p:nvPr>
            <p:ph type="body" idx="1"/>
          </p:nvPr>
        </p:nvSpPr>
        <p:spPr>
          <a:xfrm>
            <a:off x="838197" y="1886459"/>
            <a:ext cx="10515601" cy="3843655"/>
          </a:xfrm>
          <a:prstGeom prst="rect">
            <a:avLst/>
          </a:prstGeom>
        </p:spPr>
        <p:txBody>
          <a:bodyPr/>
          <a:lstStyle/>
          <a:p>
            <a:pPr marL="217170" indent="-217170" defTabSz="868680">
              <a:lnSpc>
                <a:spcPct val="72000"/>
              </a:lnSpc>
              <a:spcBef>
                <a:spcPts val="900"/>
              </a:spcBef>
              <a:defRPr b="1" sz="2375">
                <a:solidFill>
                  <a:srgbClr val="1F4E79"/>
                </a:solidFill>
              </a:defRPr>
            </a:pPr>
            <a:r>
              <a:t>11 R’s of Sport related concussion management: </a:t>
            </a:r>
          </a:p>
          <a:p>
            <a:pPr lvl="1" marL="651509" indent="-217170" defTabSz="868680">
              <a:lnSpc>
                <a:spcPct val="72000"/>
              </a:lnSpc>
              <a:spcBef>
                <a:spcPts val="400"/>
              </a:spcBef>
              <a:defRPr sz="2090"/>
            </a:pPr>
            <a:r>
              <a:t>Recognize</a:t>
            </a:r>
          </a:p>
          <a:p>
            <a:pPr lvl="1" marL="651509" indent="-217170" defTabSz="868680">
              <a:lnSpc>
                <a:spcPct val="72000"/>
              </a:lnSpc>
              <a:spcBef>
                <a:spcPts val="400"/>
              </a:spcBef>
              <a:defRPr sz="2090"/>
            </a:pPr>
            <a:r>
              <a:t>Remove</a:t>
            </a:r>
          </a:p>
          <a:p>
            <a:pPr lvl="1" marL="651509" indent="-217170" defTabSz="868680">
              <a:lnSpc>
                <a:spcPct val="72000"/>
              </a:lnSpc>
              <a:spcBef>
                <a:spcPts val="400"/>
              </a:spcBef>
              <a:defRPr sz="2090"/>
            </a:pPr>
            <a:r>
              <a:t>Re-evaluate</a:t>
            </a:r>
          </a:p>
          <a:p>
            <a:pPr lvl="1" marL="651509" indent="-217170" defTabSz="868680">
              <a:lnSpc>
                <a:spcPct val="72000"/>
              </a:lnSpc>
              <a:spcBef>
                <a:spcPts val="400"/>
              </a:spcBef>
              <a:defRPr sz="2090"/>
            </a:pPr>
            <a:r>
              <a:t>Rest</a:t>
            </a:r>
          </a:p>
          <a:p>
            <a:pPr lvl="1" marL="651509" indent="-217170" defTabSz="868680">
              <a:lnSpc>
                <a:spcPct val="72000"/>
              </a:lnSpc>
              <a:spcBef>
                <a:spcPts val="400"/>
              </a:spcBef>
              <a:defRPr b="1" sz="2090"/>
            </a:pPr>
            <a:r>
              <a:t>Rehabilitation</a:t>
            </a:r>
          </a:p>
          <a:p>
            <a:pPr lvl="1" marL="651509" indent="-217170" defTabSz="868680">
              <a:lnSpc>
                <a:spcPct val="72000"/>
              </a:lnSpc>
              <a:spcBef>
                <a:spcPts val="400"/>
              </a:spcBef>
              <a:defRPr b="1" sz="2090"/>
            </a:pPr>
            <a:r>
              <a:t>Refer</a:t>
            </a:r>
          </a:p>
          <a:p>
            <a:pPr lvl="1" marL="651509" indent="-217170" defTabSz="868680">
              <a:lnSpc>
                <a:spcPct val="72000"/>
              </a:lnSpc>
              <a:spcBef>
                <a:spcPts val="400"/>
              </a:spcBef>
              <a:defRPr sz="2090"/>
            </a:pPr>
            <a:r>
              <a:t>Recovery</a:t>
            </a:r>
          </a:p>
          <a:p>
            <a:pPr lvl="1" marL="651509" indent="-217170" defTabSz="868680">
              <a:lnSpc>
                <a:spcPct val="72000"/>
              </a:lnSpc>
              <a:spcBef>
                <a:spcPts val="400"/>
              </a:spcBef>
              <a:defRPr sz="2090"/>
            </a:pPr>
            <a:r>
              <a:t>Return to sport(RTS)</a:t>
            </a:r>
          </a:p>
          <a:p>
            <a:pPr lvl="1" marL="651509" indent="-217170" defTabSz="868680">
              <a:lnSpc>
                <a:spcPct val="72000"/>
              </a:lnSpc>
              <a:spcBef>
                <a:spcPts val="400"/>
              </a:spcBef>
              <a:defRPr sz="2090"/>
            </a:pPr>
            <a:r>
              <a:t>Reconsider</a:t>
            </a:r>
          </a:p>
          <a:p>
            <a:pPr lvl="1" marL="651509" indent="-217170" defTabSz="868680">
              <a:lnSpc>
                <a:spcPct val="72000"/>
              </a:lnSpc>
              <a:spcBef>
                <a:spcPts val="400"/>
              </a:spcBef>
              <a:defRPr sz="2090"/>
            </a:pPr>
            <a:r>
              <a:t>Residual effect and Sequelae</a:t>
            </a:r>
          </a:p>
          <a:p>
            <a:pPr lvl="1" marL="651509" indent="-217170" defTabSz="868680">
              <a:lnSpc>
                <a:spcPct val="72000"/>
              </a:lnSpc>
              <a:spcBef>
                <a:spcPts val="400"/>
              </a:spcBef>
              <a:defRPr sz="2090"/>
            </a:pPr>
            <a:r>
              <a:t>Risk Reduction</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239"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240"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241"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242"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243"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244"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245"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246"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247"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248" name="Title 1"/>
          <p:cNvSpPr txBox="1"/>
          <p:nvPr/>
        </p:nvSpPr>
        <p:spPr>
          <a:xfrm>
            <a:off x="746759" y="5642284"/>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American College of Sports Medicine (2018) </a:t>
            </a:r>
            <a:r>
              <a:rPr>
                <a:solidFill>
                  <a:srgbClr val="000000"/>
                </a:solidFill>
              </a:rPr>
              <a:t>Zurich to Berlin-Where are we now with the concussion in Sport Group?  </a:t>
            </a:r>
            <a:br>
              <a:rPr>
                <a:solidFill>
                  <a:srgbClr val="000000"/>
                </a:solidFill>
              </a:rPr>
            </a:br>
          </a:p>
        </p:txBody>
      </p:sp>
      <p:sp>
        <p:nvSpPr>
          <p:cNvPr id="249" name="Content Placeholder 2"/>
          <p:cNvSpPr txBox="1"/>
          <p:nvPr>
            <p:ph type="body" sz="half" idx="1"/>
          </p:nvPr>
        </p:nvSpPr>
        <p:spPr>
          <a:xfrm>
            <a:off x="838200" y="1825625"/>
            <a:ext cx="10515600" cy="3002144"/>
          </a:xfrm>
          <a:prstGeom prst="rect">
            <a:avLst/>
          </a:prstGeom>
        </p:spPr>
        <p:txBody>
          <a:bodyPr/>
          <a:lstStyle/>
          <a:p>
            <a:pPr marL="226313" indent="-226313" defTabSz="905255">
              <a:spcBef>
                <a:spcPts val="900"/>
              </a:spcBef>
              <a:defRPr b="1" sz="2772">
                <a:solidFill>
                  <a:srgbClr val="1F4E79"/>
                </a:solidFill>
              </a:defRPr>
            </a:pPr>
            <a:r>
              <a:t>Rehabilitation</a:t>
            </a:r>
          </a:p>
          <a:p>
            <a:pPr lvl="1" marL="678941" indent="-226313" defTabSz="905255">
              <a:spcBef>
                <a:spcPts val="400"/>
              </a:spcBef>
              <a:defRPr sz="1979"/>
            </a:pPr>
            <a:r>
              <a:t>Historically, no focus on early concussion interventions because most patients with SRC </a:t>
            </a:r>
            <a:r>
              <a:rPr b="1" u="sng"/>
              <a:t>seem</a:t>
            </a:r>
            <a:r>
              <a:t> to clinically recover in a short period</a:t>
            </a:r>
            <a:endParaRPr sz="2376"/>
          </a:p>
          <a:p>
            <a:pPr lvl="1" marL="678941" indent="-226313" defTabSz="905255">
              <a:spcBef>
                <a:spcPts val="400"/>
              </a:spcBef>
              <a:defRPr sz="1979"/>
            </a:pPr>
          </a:p>
          <a:p>
            <a:pPr lvl="1" marL="678941" indent="-226313" defTabSz="905255">
              <a:spcBef>
                <a:spcPts val="400"/>
              </a:spcBef>
              <a:defRPr sz="1979"/>
            </a:pPr>
            <a:r>
              <a:t>For individuals with persistent symptoms or ongoing impairments after 10-14 days, Concussion in Sport Group (CISG) now opines that the data supports interventions including:</a:t>
            </a:r>
            <a:endParaRPr sz="2376"/>
          </a:p>
          <a:p>
            <a:pPr lvl="2" marL="1131569" indent="-226313" defTabSz="905255">
              <a:spcBef>
                <a:spcPts val="400"/>
              </a:spcBef>
              <a:defRPr sz="1782"/>
            </a:pPr>
            <a:r>
              <a:t>Psychological rehabilitation</a:t>
            </a:r>
            <a:endParaRPr sz="1979"/>
          </a:p>
          <a:p>
            <a:pPr lvl="2" marL="1131569" indent="-226313" defTabSz="905255">
              <a:spcBef>
                <a:spcPts val="400"/>
              </a:spcBef>
              <a:defRPr b="1" sz="1782"/>
            </a:pPr>
            <a:r>
              <a:t>Cervical Rehabilitation</a:t>
            </a:r>
            <a:endParaRPr sz="1979"/>
          </a:p>
          <a:p>
            <a:pPr lvl="2" marL="1131569" indent="-226313" defTabSz="905255">
              <a:spcBef>
                <a:spcPts val="400"/>
              </a:spcBef>
              <a:defRPr sz="1782"/>
            </a:pPr>
            <a:r>
              <a:t>Vestibular Rehabilitation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252"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253"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254"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255"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256"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257"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258"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259"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260"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261"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American College of Sports Medicine (2018) </a:t>
            </a:r>
            <a:r>
              <a:rPr>
                <a:solidFill>
                  <a:srgbClr val="000000"/>
                </a:solidFill>
              </a:rPr>
              <a:t>Zurich to Berlin-Where are we now with the concussion in Sport Group?  </a:t>
            </a:r>
            <a:br>
              <a:rPr>
                <a:solidFill>
                  <a:srgbClr val="000000"/>
                </a:solidFill>
              </a:rPr>
            </a:br>
          </a:p>
        </p:txBody>
      </p:sp>
      <p:sp>
        <p:nvSpPr>
          <p:cNvPr id="262" name="Content Placeholder 2"/>
          <p:cNvSpPr txBox="1"/>
          <p:nvPr>
            <p:ph type="body" idx="1"/>
          </p:nvPr>
        </p:nvSpPr>
        <p:spPr>
          <a:xfrm>
            <a:off x="838200" y="1825625"/>
            <a:ext cx="10515600" cy="3843655"/>
          </a:xfrm>
          <a:prstGeom prst="rect">
            <a:avLst/>
          </a:prstGeom>
        </p:spPr>
        <p:txBody>
          <a:bodyPr/>
          <a:lstStyle/>
          <a:p>
            <a:pPr>
              <a:defRPr b="1">
                <a:solidFill>
                  <a:srgbClr val="1F4E79"/>
                </a:solidFill>
              </a:defRPr>
            </a:pPr>
            <a:r>
              <a:t>Refer</a:t>
            </a:r>
          </a:p>
          <a:p>
            <a:pPr lvl="1" marL="685800" indent="-228600">
              <a:spcBef>
                <a:spcPts val="500"/>
              </a:spcBef>
              <a:defRPr sz="2000"/>
            </a:pPr>
            <a:r>
              <a:t>Persistent Postconcussive Symptoms (Definition):</a:t>
            </a:r>
            <a:endParaRPr sz="2400"/>
          </a:p>
          <a:p>
            <a:pPr lvl="2" marL="1143000" indent="-228600">
              <a:spcBef>
                <a:spcPts val="500"/>
              </a:spcBef>
              <a:defRPr sz="1600"/>
            </a:pPr>
            <a:r>
              <a:t>Failure of normal clinical recovery, that is symptoms that persist beyond expected timeframes:</a:t>
            </a:r>
            <a:endParaRPr sz="2000"/>
          </a:p>
          <a:p>
            <a:pPr lvl="3" marL="1600200" indent="-228600">
              <a:spcBef>
                <a:spcPts val="500"/>
              </a:spcBef>
              <a:defRPr b="1" sz="1400"/>
            </a:pPr>
            <a:r>
              <a:t>10-14 days in adults</a:t>
            </a:r>
            <a:endParaRPr sz="1800"/>
          </a:p>
          <a:p>
            <a:pPr lvl="3" marL="1600200" indent="-228600">
              <a:spcBef>
                <a:spcPts val="500"/>
              </a:spcBef>
              <a:defRPr b="1" sz="1400"/>
            </a:pPr>
            <a:r>
              <a:t>Over 4 weeks in children</a:t>
            </a:r>
            <a:endParaRPr sz="1800"/>
          </a:p>
          <a:p>
            <a:pPr lvl="1" marL="685800" indent="-228600">
              <a:spcBef>
                <a:spcPts val="500"/>
              </a:spcBef>
              <a:defRPr sz="2000"/>
            </a:pPr>
            <a:r>
              <a:t>Treatment of individuals who have ongoing impairments exceeding the above timeframes should include a </a:t>
            </a:r>
            <a:r>
              <a:rPr b="1" u="sng"/>
              <a:t>multidisciplinary team </a:t>
            </a:r>
            <a:r>
              <a:t>of healthcare providers with experience in treating SRC</a:t>
            </a:r>
            <a:endParaRPr sz="2400"/>
          </a:p>
          <a:p>
            <a:pPr lvl="2" marL="1143000" indent="-228600">
              <a:spcBef>
                <a:spcPts val="500"/>
              </a:spcBef>
              <a:defRPr sz="1600"/>
            </a:pPr>
            <a:r>
              <a:t>Targeted physical therapy in patients with cervical spine or vestibular dysfunction</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265"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266"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267"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268"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269"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270"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271"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272"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273"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274"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British Journal of Sports Medicine (2023) </a:t>
            </a:r>
            <a:r>
              <a:rPr>
                <a:solidFill>
                  <a:srgbClr val="000000"/>
                </a:solidFill>
              </a:rPr>
              <a:t>Consensus statement on concussion in sport: the 6</a:t>
            </a:r>
            <a:r>
              <a:rPr baseline="30000">
                <a:solidFill>
                  <a:srgbClr val="000000"/>
                </a:solidFill>
              </a:rPr>
              <a:t>th</a:t>
            </a:r>
            <a:r>
              <a:rPr>
                <a:solidFill>
                  <a:srgbClr val="000000"/>
                </a:solidFill>
              </a:rPr>
              <a:t> International Conference on Concussion in Sport-Amsterdam, October 2022 </a:t>
            </a:r>
            <a:br>
              <a:rPr>
                <a:solidFill>
                  <a:srgbClr val="000000"/>
                </a:solidFill>
              </a:rPr>
            </a:br>
          </a:p>
        </p:txBody>
      </p:sp>
      <p:sp>
        <p:nvSpPr>
          <p:cNvPr id="275" name="Content Placeholder 2"/>
          <p:cNvSpPr txBox="1"/>
          <p:nvPr>
            <p:ph type="body" sz="half" idx="1"/>
          </p:nvPr>
        </p:nvSpPr>
        <p:spPr>
          <a:xfrm>
            <a:off x="838200" y="1825625"/>
            <a:ext cx="10515600" cy="3002142"/>
          </a:xfrm>
          <a:prstGeom prst="rect">
            <a:avLst/>
          </a:prstGeom>
        </p:spPr>
        <p:txBody>
          <a:bodyPr/>
          <a:lstStyle/>
          <a:p>
            <a:pPr marL="226313" indent="-226313" defTabSz="905255">
              <a:lnSpc>
                <a:spcPct val="81000"/>
              </a:lnSpc>
              <a:spcBef>
                <a:spcPts val="900"/>
              </a:spcBef>
              <a:defRPr b="1" sz="2376">
                <a:solidFill>
                  <a:srgbClr val="1F4E79"/>
                </a:solidFill>
              </a:defRPr>
            </a:pPr>
            <a:r>
              <a:t>Overview</a:t>
            </a:r>
          </a:p>
          <a:p>
            <a:pPr lvl="1" marL="678941" indent="-226313" defTabSz="905255">
              <a:lnSpc>
                <a:spcPct val="81000"/>
              </a:lnSpc>
              <a:spcBef>
                <a:spcPts val="900"/>
              </a:spcBef>
              <a:defRPr sz="2178"/>
            </a:pPr>
            <a:r>
              <a:t>This 6</a:t>
            </a:r>
            <a:r>
              <a:rPr baseline="29979"/>
              <a:t>th</a:t>
            </a:r>
            <a:r>
              <a:t> statement summarizes the process and outcomes of the 6</a:t>
            </a:r>
            <a:r>
              <a:rPr baseline="29979"/>
              <a:t>th</a:t>
            </a:r>
            <a:r>
              <a:t> international conference on concussion</a:t>
            </a:r>
            <a:endParaRPr sz="2376"/>
          </a:p>
          <a:p>
            <a:pPr lvl="1" marL="678941" indent="-226313" defTabSz="905255">
              <a:lnSpc>
                <a:spcPct val="81000"/>
              </a:lnSpc>
              <a:spcBef>
                <a:spcPts val="900"/>
              </a:spcBef>
              <a:defRPr sz="2178"/>
            </a:pPr>
            <a:r>
              <a:t>The 11 R’s were developed by the 5</a:t>
            </a:r>
            <a:r>
              <a:rPr baseline="29979"/>
              <a:t>th</a:t>
            </a:r>
            <a:r>
              <a:t> conference in Berlin</a:t>
            </a:r>
            <a:endParaRPr sz="2376"/>
          </a:p>
          <a:p>
            <a:pPr lvl="1" marL="678941" indent="-226313" defTabSz="905255">
              <a:lnSpc>
                <a:spcPct val="81000"/>
              </a:lnSpc>
              <a:spcBef>
                <a:spcPts val="900"/>
              </a:spcBef>
              <a:defRPr sz="2178"/>
            </a:pPr>
            <a:r>
              <a:t>2 additional R’s were developed during the 6</a:t>
            </a:r>
            <a:r>
              <a:rPr baseline="29979"/>
              <a:t>th</a:t>
            </a:r>
            <a:r>
              <a:t> conference</a:t>
            </a:r>
            <a:endParaRPr sz="2376"/>
          </a:p>
          <a:p>
            <a:pPr lvl="2" marL="1131569" indent="-226313" defTabSz="905255">
              <a:lnSpc>
                <a:spcPct val="81000"/>
              </a:lnSpc>
              <a:spcBef>
                <a:spcPts val="400"/>
              </a:spcBef>
              <a:defRPr sz="1782"/>
            </a:pPr>
            <a:r>
              <a:t>Retire: to address issues related to potential career-ending decisions</a:t>
            </a:r>
            <a:endParaRPr sz="1979"/>
          </a:p>
          <a:p>
            <a:pPr lvl="2" marL="1131569" indent="-226313" defTabSz="905255">
              <a:lnSpc>
                <a:spcPct val="81000"/>
              </a:lnSpc>
              <a:spcBef>
                <a:spcPts val="400"/>
              </a:spcBef>
              <a:defRPr sz="1782"/>
            </a:pPr>
            <a:r>
              <a:t>Refine: to highlight the need to embrace ongoing strategies to advance the field</a:t>
            </a:r>
            <a:endParaRPr sz="1979"/>
          </a:p>
          <a:p>
            <a:pPr lvl="1" marL="678941" indent="-226313" defTabSz="905255">
              <a:lnSpc>
                <a:spcPct val="81000"/>
              </a:lnSpc>
              <a:spcBef>
                <a:spcPts val="900"/>
              </a:spcBef>
              <a:defRPr sz="2178"/>
            </a:pPr>
            <a:r>
              <a:t>Rehab and Refer are expounded upon for this 6</a:t>
            </a:r>
            <a:r>
              <a:rPr baseline="29979"/>
              <a:t>th</a:t>
            </a:r>
            <a:r>
              <a:t> conference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278"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279"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280"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281"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282"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283"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284"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285"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286"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287" name="Title 1"/>
          <p:cNvSpPr txBox="1"/>
          <p:nvPr/>
        </p:nvSpPr>
        <p:spPr>
          <a:xfrm>
            <a:off x="746759" y="5860175"/>
            <a:ext cx="10424161" cy="620108"/>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marL="228600" indent="-228600">
              <a:lnSpc>
                <a:spcPct val="90000"/>
              </a:lnSpc>
              <a:spcBef>
                <a:spcPts val="1000"/>
              </a:spcBef>
              <a:defRPr b="1" sz="2000"/>
            </a:lvl1pPr>
          </a:lstStyle>
          <a:p>
            <a:pPr/>
            <a:br/>
          </a:p>
        </p:txBody>
      </p:sp>
      <p:sp>
        <p:nvSpPr>
          <p:cNvPr id="288" name="Content Placeholder 2"/>
          <p:cNvSpPr txBox="1"/>
          <p:nvPr>
            <p:ph type="body" idx="1"/>
          </p:nvPr>
        </p:nvSpPr>
        <p:spPr>
          <a:xfrm>
            <a:off x="838197" y="1886459"/>
            <a:ext cx="10515601" cy="3542551"/>
          </a:xfrm>
          <a:prstGeom prst="rect">
            <a:avLst/>
          </a:prstGeom>
        </p:spPr>
        <p:txBody>
          <a:bodyPr/>
          <a:lstStyle/>
          <a:p>
            <a:pPr marL="221742" indent="-221742" defTabSz="886968">
              <a:lnSpc>
                <a:spcPct val="72000"/>
              </a:lnSpc>
              <a:spcBef>
                <a:spcPts val="900"/>
              </a:spcBef>
              <a:defRPr b="1" sz="1843">
                <a:solidFill>
                  <a:srgbClr val="1F4E79"/>
                </a:solidFill>
              </a:defRPr>
            </a:pPr>
            <a:r>
              <a:t>13 R’s of Sport related concussion management: </a:t>
            </a:r>
          </a:p>
          <a:p>
            <a:pPr lvl="1" marL="665226" indent="-221742" defTabSz="886968">
              <a:lnSpc>
                <a:spcPct val="72000"/>
              </a:lnSpc>
              <a:spcBef>
                <a:spcPts val="400"/>
              </a:spcBef>
              <a:defRPr sz="1552"/>
            </a:pPr>
            <a:r>
              <a:t>Recognize</a:t>
            </a:r>
          </a:p>
          <a:p>
            <a:pPr lvl="1" marL="665226" indent="-221742" defTabSz="886968">
              <a:lnSpc>
                <a:spcPct val="72000"/>
              </a:lnSpc>
              <a:spcBef>
                <a:spcPts val="400"/>
              </a:spcBef>
              <a:defRPr sz="1552"/>
            </a:pPr>
            <a:r>
              <a:t>Reduce: prevention</a:t>
            </a:r>
          </a:p>
          <a:p>
            <a:pPr lvl="1" marL="665226" indent="-221742" defTabSz="886968">
              <a:lnSpc>
                <a:spcPct val="72000"/>
              </a:lnSpc>
              <a:spcBef>
                <a:spcPts val="400"/>
              </a:spcBef>
              <a:defRPr sz="1552"/>
            </a:pPr>
            <a:r>
              <a:t>Remove</a:t>
            </a:r>
          </a:p>
          <a:p>
            <a:pPr lvl="1" marL="665226" indent="-221742" defTabSz="886968">
              <a:lnSpc>
                <a:spcPct val="72000"/>
              </a:lnSpc>
              <a:spcBef>
                <a:spcPts val="400"/>
              </a:spcBef>
              <a:defRPr b="1" sz="1552"/>
            </a:pPr>
            <a:r>
              <a:t>Refer</a:t>
            </a:r>
          </a:p>
          <a:p>
            <a:pPr lvl="1" marL="665226" indent="-221742" defTabSz="886968">
              <a:lnSpc>
                <a:spcPct val="72000"/>
              </a:lnSpc>
              <a:spcBef>
                <a:spcPts val="400"/>
              </a:spcBef>
              <a:defRPr sz="1552"/>
            </a:pPr>
            <a:r>
              <a:t>Re-evaluate</a:t>
            </a:r>
          </a:p>
          <a:p>
            <a:pPr lvl="1" marL="665226" indent="-221742" defTabSz="886968">
              <a:lnSpc>
                <a:spcPct val="72000"/>
              </a:lnSpc>
              <a:spcBef>
                <a:spcPts val="400"/>
              </a:spcBef>
              <a:defRPr sz="1552"/>
            </a:pPr>
            <a:r>
              <a:t>Rest &amp; exercise</a:t>
            </a:r>
            <a:endParaRPr sz="2328"/>
          </a:p>
          <a:p>
            <a:pPr lvl="1" marL="665226" indent="-221742" defTabSz="886968">
              <a:lnSpc>
                <a:spcPct val="72000"/>
              </a:lnSpc>
              <a:spcBef>
                <a:spcPts val="400"/>
              </a:spcBef>
              <a:defRPr b="1" sz="1552"/>
            </a:pPr>
            <a:r>
              <a:t>Rehabilitation</a:t>
            </a:r>
          </a:p>
          <a:p>
            <a:pPr lvl="1" marL="665226" indent="-221742" defTabSz="886968">
              <a:lnSpc>
                <a:spcPct val="72000"/>
              </a:lnSpc>
              <a:spcBef>
                <a:spcPts val="400"/>
              </a:spcBef>
              <a:defRPr sz="1552"/>
            </a:pPr>
            <a:r>
              <a:t>Recovery</a:t>
            </a:r>
          </a:p>
          <a:p>
            <a:pPr lvl="1" marL="665226" indent="-221742" defTabSz="886968">
              <a:lnSpc>
                <a:spcPct val="72000"/>
              </a:lnSpc>
              <a:spcBef>
                <a:spcPts val="400"/>
              </a:spcBef>
              <a:defRPr sz="1552"/>
            </a:pPr>
            <a:r>
              <a:t>Return to learn/return to sport</a:t>
            </a:r>
            <a:endParaRPr sz="2328"/>
          </a:p>
          <a:p>
            <a:pPr lvl="1" marL="665226" indent="-221742" defTabSz="886968">
              <a:lnSpc>
                <a:spcPct val="72000"/>
              </a:lnSpc>
              <a:spcBef>
                <a:spcPts val="400"/>
              </a:spcBef>
              <a:defRPr sz="1552"/>
            </a:pPr>
            <a:r>
              <a:t>Reconsider</a:t>
            </a:r>
          </a:p>
          <a:p>
            <a:pPr lvl="1" marL="665226" indent="-221742" defTabSz="886968">
              <a:lnSpc>
                <a:spcPct val="72000"/>
              </a:lnSpc>
              <a:spcBef>
                <a:spcPts val="400"/>
              </a:spcBef>
              <a:defRPr sz="1552"/>
            </a:pPr>
            <a:r>
              <a:t>Residual effects</a:t>
            </a:r>
          </a:p>
          <a:p>
            <a:pPr lvl="1" marL="665226" indent="-221742" defTabSz="886968">
              <a:lnSpc>
                <a:spcPct val="72000"/>
              </a:lnSpc>
              <a:spcBef>
                <a:spcPts val="400"/>
              </a:spcBef>
              <a:defRPr sz="1552"/>
            </a:pPr>
            <a:r>
              <a:t>Retire</a:t>
            </a:r>
          </a:p>
          <a:p>
            <a:pPr lvl="1" marL="665226" indent="-221742" defTabSz="886968">
              <a:lnSpc>
                <a:spcPct val="72000"/>
              </a:lnSpc>
              <a:spcBef>
                <a:spcPts val="400"/>
              </a:spcBef>
              <a:defRPr sz="1552"/>
            </a:pPr>
            <a:r>
              <a:t>Refine</a:t>
            </a:r>
          </a:p>
        </p:txBody>
      </p:sp>
      <p:sp>
        <p:nvSpPr>
          <p:cNvPr id="289" name="TextBox 3"/>
          <p:cNvSpPr txBox="1"/>
          <p:nvPr/>
        </p:nvSpPr>
        <p:spPr>
          <a:xfrm>
            <a:off x="746759" y="5626880"/>
            <a:ext cx="9562818" cy="64498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solidFill>
                  <a:srgbClr val="1F4E79"/>
                </a:solidFill>
              </a:defRPr>
            </a:pPr>
            <a:r>
              <a:t>Source: British Journal of Sports Medicine (2023) </a:t>
            </a:r>
            <a:r>
              <a:rPr>
                <a:solidFill>
                  <a:srgbClr val="000000"/>
                </a:solidFill>
              </a:rPr>
              <a:t>Consensus statement on concussion in sport: the 6</a:t>
            </a:r>
            <a:r>
              <a:rPr baseline="30000">
                <a:solidFill>
                  <a:srgbClr val="000000"/>
                </a:solidFill>
              </a:rPr>
              <a:t>th</a:t>
            </a:r>
            <a:r>
              <a:rPr>
                <a:solidFill>
                  <a:srgbClr val="000000"/>
                </a:solidFill>
              </a:rPr>
              <a:t> International Conference on Concussion in Sport-Amsterdam, October 2022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292"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293"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294"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295"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296"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297"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298"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299"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300"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301"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British Journal of Sports Medicine (2023)</a:t>
            </a:r>
            <a:r>
              <a:rPr>
                <a:solidFill>
                  <a:srgbClr val="000000"/>
                </a:solidFill>
              </a:rPr>
              <a:t> Consensus statement on concussion in sport: the 6</a:t>
            </a:r>
            <a:r>
              <a:rPr baseline="30000">
                <a:solidFill>
                  <a:srgbClr val="000000"/>
                </a:solidFill>
              </a:rPr>
              <a:t>th</a:t>
            </a:r>
            <a:r>
              <a:rPr>
                <a:solidFill>
                  <a:srgbClr val="000000"/>
                </a:solidFill>
              </a:rPr>
              <a:t> International Conference on Concussion in Sport-Amsterdam, October 2022</a:t>
            </a:r>
            <a:br>
              <a:rPr>
                <a:solidFill>
                  <a:srgbClr val="000000"/>
                </a:solidFill>
              </a:rPr>
            </a:br>
          </a:p>
        </p:txBody>
      </p:sp>
      <p:sp>
        <p:nvSpPr>
          <p:cNvPr id="302" name="Content Placeholder 2"/>
          <p:cNvSpPr txBox="1"/>
          <p:nvPr>
            <p:ph type="body" idx="1"/>
          </p:nvPr>
        </p:nvSpPr>
        <p:spPr>
          <a:xfrm>
            <a:off x="838200" y="1825625"/>
            <a:ext cx="10515600" cy="3748116"/>
          </a:xfrm>
          <a:prstGeom prst="rect">
            <a:avLst/>
          </a:prstGeom>
        </p:spPr>
        <p:txBody>
          <a:bodyPr/>
          <a:lstStyle/>
          <a:p>
            <a:pPr marL="226313" indent="-226313" defTabSz="905255">
              <a:lnSpc>
                <a:spcPct val="81000"/>
              </a:lnSpc>
              <a:spcBef>
                <a:spcPts val="900"/>
              </a:spcBef>
              <a:defRPr b="1" sz="2475">
                <a:solidFill>
                  <a:srgbClr val="1F4E79"/>
                </a:solidFill>
              </a:defRPr>
            </a:pPr>
            <a:r>
              <a:t>Refer</a:t>
            </a:r>
          </a:p>
          <a:p>
            <a:pPr lvl="1" marL="678941" indent="-226313" defTabSz="905255">
              <a:lnSpc>
                <a:spcPct val="81000"/>
              </a:lnSpc>
              <a:spcBef>
                <a:spcPts val="400"/>
              </a:spcBef>
              <a:defRPr sz="2178"/>
            </a:pPr>
            <a:r>
              <a:t>Key Point</a:t>
            </a:r>
          </a:p>
          <a:p>
            <a:pPr lvl="2" marL="1131569" indent="-226313" defTabSz="905255">
              <a:lnSpc>
                <a:spcPct val="81000"/>
              </a:lnSpc>
              <a:spcBef>
                <a:spcPts val="400"/>
              </a:spcBef>
              <a:defRPr sz="1782"/>
            </a:pPr>
            <a:r>
              <a:t>The SRC clinician network may include:</a:t>
            </a:r>
          </a:p>
          <a:p>
            <a:pPr lvl="3" marL="0" indent="1357883" defTabSz="905255">
              <a:lnSpc>
                <a:spcPct val="81000"/>
              </a:lnSpc>
              <a:spcBef>
                <a:spcPts val="400"/>
              </a:spcBef>
              <a:buSzTx/>
              <a:buNone/>
              <a:defRPr sz="1584"/>
            </a:pPr>
            <a:r>
              <a:t>Sports Medicine Physicians		Physiatrists</a:t>
            </a:r>
          </a:p>
          <a:p>
            <a:pPr lvl="3" marL="1584197" indent="-226313" defTabSz="905255">
              <a:lnSpc>
                <a:spcPct val="81000"/>
              </a:lnSpc>
              <a:spcBef>
                <a:spcPts val="400"/>
              </a:spcBef>
              <a:defRPr sz="1584"/>
            </a:pPr>
            <a:r>
              <a:t>Athletic trainers/therapists		Psychologists</a:t>
            </a:r>
          </a:p>
          <a:p>
            <a:pPr lvl="3" marL="1584197" indent="-226313" defTabSz="905255">
              <a:lnSpc>
                <a:spcPct val="81000"/>
              </a:lnSpc>
              <a:spcBef>
                <a:spcPts val="400"/>
              </a:spcBef>
              <a:defRPr sz="1584"/>
            </a:pPr>
            <a:r>
              <a:t>Physiotherapists			Psychiatrists</a:t>
            </a:r>
          </a:p>
          <a:p>
            <a:pPr lvl="3" marL="1584197" indent="-226313" defTabSz="905255">
              <a:lnSpc>
                <a:spcPct val="81000"/>
              </a:lnSpc>
              <a:spcBef>
                <a:spcPts val="400"/>
              </a:spcBef>
              <a:defRPr sz="1584"/>
            </a:pPr>
            <a:r>
              <a:t>Occupational therapists</a:t>
            </a:r>
          </a:p>
          <a:p>
            <a:pPr lvl="3" marL="1584197" indent="-226313" defTabSz="905255">
              <a:lnSpc>
                <a:spcPct val="81000"/>
              </a:lnSpc>
              <a:spcBef>
                <a:spcPts val="400"/>
              </a:spcBef>
              <a:defRPr b="1" sz="1584"/>
            </a:pPr>
            <a:r>
              <a:t>Sports Chiropractors</a:t>
            </a:r>
          </a:p>
          <a:p>
            <a:pPr lvl="3" marL="1584197" indent="-226313" defTabSz="905255">
              <a:lnSpc>
                <a:spcPct val="81000"/>
              </a:lnSpc>
              <a:spcBef>
                <a:spcPts val="400"/>
              </a:spcBef>
              <a:defRPr sz="1584"/>
            </a:pPr>
            <a:r>
              <a:t>Neurologists</a:t>
            </a:r>
          </a:p>
          <a:p>
            <a:pPr lvl="3" marL="1584197" indent="-226313" defTabSz="905255">
              <a:lnSpc>
                <a:spcPct val="81000"/>
              </a:lnSpc>
              <a:spcBef>
                <a:spcPts val="400"/>
              </a:spcBef>
              <a:defRPr sz="1584"/>
            </a:pPr>
            <a:r>
              <a:t>Neurosurgeons</a:t>
            </a:r>
          </a:p>
          <a:p>
            <a:pPr lvl="3" marL="1584197" indent="-226313" defTabSz="905255">
              <a:lnSpc>
                <a:spcPct val="81000"/>
              </a:lnSpc>
              <a:spcBef>
                <a:spcPts val="400"/>
              </a:spcBef>
              <a:defRPr sz="1584"/>
            </a:pPr>
            <a:r>
              <a:t>Neuropsychologists</a:t>
            </a:r>
          </a:p>
          <a:p>
            <a:pPr lvl="3" marL="1584197" indent="-226313" defTabSz="905255">
              <a:lnSpc>
                <a:spcPct val="81000"/>
              </a:lnSpc>
              <a:spcBef>
                <a:spcPts val="400"/>
              </a:spcBef>
              <a:defRPr sz="1584"/>
            </a:pPr>
            <a:r>
              <a:t>Ophthalmologists</a:t>
            </a:r>
          </a:p>
          <a:p>
            <a:pPr lvl="3" marL="1584197" indent="-226313" defTabSz="905255">
              <a:lnSpc>
                <a:spcPct val="81000"/>
              </a:lnSpc>
              <a:spcBef>
                <a:spcPts val="400"/>
              </a:spcBef>
              <a:defRPr sz="1584"/>
            </a:pPr>
            <a:r>
              <a:t>Optometrists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305"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306"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307"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308"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309"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310"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311"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312"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313"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314"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British Journal of Sports Medicine (2023) </a:t>
            </a:r>
            <a:r>
              <a:rPr>
                <a:solidFill>
                  <a:srgbClr val="000000"/>
                </a:solidFill>
              </a:rPr>
              <a:t>Consensus statement in sport: the 6</a:t>
            </a:r>
            <a:r>
              <a:rPr baseline="30000">
                <a:solidFill>
                  <a:srgbClr val="000000"/>
                </a:solidFill>
              </a:rPr>
              <a:t>th</a:t>
            </a:r>
            <a:r>
              <a:rPr>
                <a:solidFill>
                  <a:srgbClr val="000000"/>
                </a:solidFill>
              </a:rPr>
              <a:t> International Conference on Concussion in Sport-Amsterdam, October 2022 </a:t>
            </a:r>
            <a:br>
              <a:rPr>
                <a:solidFill>
                  <a:srgbClr val="000000"/>
                </a:solidFill>
              </a:rPr>
            </a:br>
          </a:p>
        </p:txBody>
      </p:sp>
      <p:sp>
        <p:nvSpPr>
          <p:cNvPr id="315" name="Content Placeholder 2"/>
          <p:cNvSpPr txBox="1"/>
          <p:nvPr>
            <p:ph type="body" idx="1"/>
          </p:nvPr>
        </p:nvSpPr>
        <p:spPr>
          <a:xfrm>
            <a:off x="838200" y="1825625"/>
            <a:ext cx="10515600" cy="3656833"/>
          </a:xfrm>
          <a:prstGeom prst="rect">
            <a:avLst/>
          </a:prstGeom>
        </p:spPr>
        <p:txBody>
          <a:bodyPr/>
          <a:lstStyle/>
          <a:p>
            <a:pPr>
              <a:defRPr b="1">
                <a:solidFill>
                  <a:srgbClr val="1F4E79"/>
                </a:solidFill>
              </a:defRPr>
            </a:pPr>
            <a:r>
              <a:t>Rehabilitation</a:t>
            </a:r>
          </a:p>
          <a:p>
            <a:pPr lvl="1" marL="685800" indent="-228600">
              <a:spcBef>
                <a:spcPts val="500"/>
              </a:spcBef>
              <a:defRPr sz="2400"/>
            </a:pPr>
            <a:r>
              <a:t>Key Points</a:t>
            </a:r>
          </a:p>
          <a:p>
            <a:pPr lvl="2" marL="1143000" indent="-228600">
              <a:spcBef>
                <a:spcPts val="500"/>
              </a:spcBef>
              <a:defRPr b="1" sz="2000"/>
            </a:pPr>
            <a:r>
              <a:t>Cervicovestibular rehabilitation is indicated for symptoms that persist in adults more than 10 days:</a:t>
            </a:r>
          </a:p>
          <a:p>
            <a:pPr lvl="3" marL="1600200" indent="-228600">
              <a:spcBef>
                <a:spcPts val="500"/>
              </a:spcBef>
              <a:defRPr sz="1800"/>
            </a:pPr>
            <a:r>
              <a:t>Neck pain</a:t>
            </a:r>
          </a:p>
          <a:p>
            <a:pPr lvl="3" marL="1600200" indent="-228600">
              <a:spcBef>
                <a:spcPts val="500"/>
              </a:spcBef>
              <a:defRPr sz="1800"/>
            </a:pPr>
            <a:r>
              <a:t>Dizziness</a:t>
            </a:r>
          </a:p>
          <a:p>
            <a:pPr lvl="3" marL="1600200" indent="-228600">
              <a:spcBef>
                <a:spcPts val="500"/>
              </a:spcBef>
              <a:defRPr sz="1800"/>
            </a:pPr>
            <a:r>
              <a:t>Balance Problems</a:t>
            </a:r>
          </a:p>
          <a:p>
            <a:pPr lvl="2" marL="1143000" indent="-228600">
              <a:spcBef>
                <a:spcPts val="500"/>
              </a:spcBef>
              <a:defRPr sz="2000"/>
            </a:pPr>
            <a:r>
              <a:t>If symptoms persist beyond 4 weeks in children and adolescents, active rehabilitation and collaborative care may be of benefit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8FAADC"/>
        </a:solidFill>
      </p:bgPr>
    </p:bg>
    <p:spTree>
      <p:nvGrpSpPr>
        <p:cNvPr id="1" name=""/>
        <p:cNvGrpSpPr/>
        <p:nvPr/>
      </p:nvGrpSpPr>
      <p:grpSpPr>
        <a:xfrm>
          <a:off x="0" y="0"/>
          <a:ext cx="0" cy="0"/>
          <a:chOff x="0" y="0"/>
          <a:chExt cx="0" cy="0"/>
        </a:xfrm>
      </p:grpSpPr>
      <p:sp>
        <p:nvSpPr>
          <p:cNvPr id="317" name="Rectangle 24"/>
          <p:cNvSpPr/>
          <p:nvPr/>
        </p:nvSpPr>
        <p:spPr>
          <a:xfrm>
            <a:off x="0" y="0"/>
            <a:ext cx="12192000"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318" name="Rectangle 26"/>
          <p:cNvSpPr/>
          <p:nvPr/>
        </p:nvSpPr>
        <p:spPr>
          <a:xfrm>
            <a:off x="-1" y="0"/>
            <a:ext cx="12188954"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319" name="Rectangle 28"/>
          <p:cNvSpPr/>
          <p:nvPr/>
        </p:nvSpPr>
        <p:spPr>
          <a:xfrm flipH="1" rot="5400000">
            <a:off x="-1410084" y="1410081"/>
            <a:ext cx="6858001" cy="4037838"/>
          </a:xfrm>
          <a:prstGeom prst="rect">
            <a:avLst/>
          </a:prstGeom>
          <a:gradFill>
            <a:gsLst>
              <a:gs pos="8000">
                <a:srgbClr val="000000"/>
              </a:gs>
              <a:gs pos="100000">
                <a:srgbClr val="2F5597"/>
              </a:gs>
            </a:gsLst>
            <a:lin ang="3000000"/>
          </a:gradFill>
          <a:ln w="12700">
            <a:miter lim="400000"/>
          </a:ln>
        </p:spPr>
        <p:txBody>
          <a:bodyPr lIns="45719" rIns="45719" anchor="ctr"/>
          <a:lstStyle/>
          <a:p>
            <a:pPr algn="ctr" defTabSz="457200">
              <a:defRPr>
                <a:solidFill>
                  <a:srgbClr val="FFFFFF"/>
                </a:solidFill>
              </a:defRPr>
            </a:pPr>
          </a:p>
        </p:txBody>
      </p:sp>
      <p:sp>
        <p:nvSpPr>
          <p:cNvPr id="320" name="Rectangle 30"/>
          <p:cNvSpPr/>
          <p:nvPr/>
        </p:nvSpPr>
        <p:spPr>
          <a:xfrm flipH="1" rot="5400000">
            <a:off x="-1410085" y="1420219"/>
            <a:ext cx="6858000" cy="4037840"/>
          </a:xfrm>
          <a:prstGeom prst="rect">
            <a:avLst/>
          </a:prstGeom>
          <a:gradFill>
            <a:gsLst>
              <a:gs pos="0">
                <a:srgbClr val="000000">
                  <a:alpha val="0"/>
                </a:srgbClr>
              </a:gs>
              <a:gs pos="99000">
                <a:schemeClr val="accent1">
                  <a:alpha val="46000"/>
                </a:schemeClr>
              </a:gs>
            </a:gsLst>
            <a:lin ang="1800000"/>
          </a:gradFill>
          <a:ln w="12700">
            <a:miter lim="400000"/>
          </a:ln>
        </p:spPr>
        <p:txBody>
          <a:bodyPr lIns="45719" rIns="45719" anchor="ctr"/>
          <a:lstStyle/>
          <a:p>
            <a:pPr algn="ctr" defTabSz="457200">
              <a:defRPr>
                <a:solidFill>
                  <a:srgbClr val="FFFFFF"/>
                </a:solidFill>
              </a:defRPr>
            </a:pPr>
          </a:p>
        </p:txBody>
      </p:sp>
      <p:sp>
        <p:nvSpPr>
          <p:cNvPr id="321" name="Rectangle 32"/>
          <p:cNvSpPr/>
          <p:nvPr/>
        </p:nvSpPr>
        <p:spPr>
          <a:xfrm flipH="1" rot="5400000">
            <a:off x="767923" y="3588084"/>
            <a:ext cx="2501980" cy="4037842"/>
          </a:xfrm>
          <a:prstGeom prst="rect">
            <a:avLst/>
          </a:prstGeom>
          <a:gradFill>
            <a:gsLst>
              <a:gs pos="2000">
                <a:schemeClr val="accent1">
                  <a:alpha val="29000"/>
                </a:schemeClr>
              </a:gs>
              <a:gs pos="100000">
                <a:srgbClr val="000000">
                  <a:alpha val="30000"/>
                </a:srgbClr>
              </a:gs>
            </a:gsLst>
            <a:lin ang="7799999"/>
          </a:gradFill>
          <a:ln w="12700">
            <a:miter lim="400000"/>
          </a:ln>
        </p:spPr>
        <p:txBody>
          <a:bodyPr lIns="45719" rIns="45719" anchor="ctr"/>
          <a:lstStyle/>
          <a:p>
            <a:pPr algn="ctr" defTabSz="457200">
              <a:defRPr>
                <a:solidFill>
                  <a:srgbClr val="FFFFFF"/>
                </a:solidFill>
              </a:defRPr>
            </a:pPr>
          </a:p>
        </p:txBody>
      </p:sp>
      <p:sp>
        <p:nvSpPr>
          <p:cNvPr id="322" name="Freeform: Shape 34"/>
          <p:cNvSpPr/>
          <p:nvPr/>
        </p:nvSpPr>
        <p:spPr>
          <a:xfrm rot="20635413">
            <a:off x="-501737" y="969717"/>
            <a:ext cx="3900357" cy="41789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70" y="486"/>
                </a:moveTo>
                <a:cubicBezTo>
                  <a:pt x="18180" y="1853"/>
                  <a:pt x="21600" y="5954"/>
                  <a:pt x="21600" y="10800"/>
                </a:cubicBezTo>
                <a:cubicBezTo>
                  <a:pt x="21600" y="16765"/>
                  <a:pt x="16419" y="21600"/>
                  <a:pt x="10029" y="21600"/>
                </a:cubicBezTo>
                <a:cubicBezTo>
                  <a:pt x="6034" y="21600"/>
                  <a:pt x="2513" y="19711"/>
                  <a:pt x="433" y="16838"/>
                </a:cubicBezTo>
                <a:lnTo>
                  <a:pt x="0" y="16173"/>
                </a:lnTo>
                <a:lnTo>
                  <a:pt x="4604" y="1263"/>
                </a:lnTo>
                <a:lnTo>
                  <a:pt x="5524" y="849"/>
                </a:lnTo>
                <a:cubicBezTo>
                  <a:pt x="6909" y="302"/>
                  <a:pt x="8431" y="0"/>
                  <a:pt x="10029" y="0"/>
                </a:cubicBezTo>
                <a:cubicBezTo>
                  <a:pt x="11227" y="0"/>
                  <a:pt x="12383" y="170"/>
                  <a:pt x="13470" y="486"/>
                </a:cubicBezTo>
                <a:close/>
              </a:path>
            </a:pathLst>
          </a:custGeom>
          <a:gradFill>
            <a:gsLst>
              <a:gs pos="29000">
                <a:srgbClr val="000000">
                  <a:alpha val="0"/>
                </a:srgbClr>
              </a:gs>
              <a:gs pos="100000">
                <a:schemeClr val="accent1">
                  <a:alpha val="43000"/>
                </a:schemeClr>
              </a:gs>
            </a:gsLst>
            <a:lin ang="1800000"/>
          </a:gradFill>
          <a:ln w="12700">
            <a:miter lim="400000"/>
          </a:ln>
        </p:spPr>
        <p:txBody>
          <a:bodyPr lIns="45719" rIns="45719" anchor="ctr"/>
          <a:lstStyle/>
          <a:p>
            <a:pPr algn="ctr" defTabSz="457200">
              <a:defRPr>
                <a:solidFill>
                  <a:srgbClr val="FFFFFF"/>
                </a:solidFill>
              </a:defRPr>
            </a:pPr>
          </a:p>
        </p:txBody>
      </p:sp>
      <p:sp>
        <p:nvSpPr>
          <p:cNvPr id="323" name="Rectangle 36"/>
          <p:cNvSpPr/>
          <p:nvPr/>
        </p:nvSpPr>
        <p:spPr>
          <a:xfrm flipH="1" rot="5400000">
            <a:off x="-1410093" y="1399943"/>
            <a:ext cx="6858004" cy="4037836"/>
          </a:xfrm>
          <a:prstGeom prst="rect">
            <a:avLst/>
          </a:prstGeom>
          <a:gradFill>
            <a:gsLst>
              <a:gs pos="0">
                <a:srgbClr val="000000">
                  <a:alpha val="0"/>
                </a:srgbClr>
              </a:gs>
              <a:gs pos="99000">
                <a:srgbClr val="8FAADC">
                  <a:alpha val="11000"/>
                </a:srgbClr>
              </a:gs>
            </a:gsLst>
            <a:lin ang="7199999"/>
          </a:gradFill>
          <a:ln w="12700">
            <a:miter lim="400000"/>
          </a:ln>
        </p:spPr>
        <p:txBody>
          <a:bodyPr lIns="45719" rIns="45719" anchor="ctr"/>
          <a:lstStyle/>
          <a:p>
            <a:pPr algn="ctr" defTabSz="457200">
              <a:defRPr>
                <a:solidFill>
                  <a:srgbClr val="FFFFFF"/>
                </a:solidFill>
              </a:defRPr>
            </a:pPr>
          </a:p>
        </p:txBody>
      </p:sp>
      <p:pic>
        <p:nvPicPr>
          <p:cNvPr id="324" name="Picture 2" descr="Picture 2"/>
          <p:cNvPicPr>
            <a:picLocks noChangeAspect="1"/>
          </p:cNvPicPr>
          <p:nvPr/>
        </p:nvPicPr>
        <p:blipFill>
          <a:blip r:embed="rId3">
            <a:extLst/>
          </a:blip>
          <a:stretch>
            <a:fillRect/>
          </a:stretch>
        </p:blipFill>
        <p:spPr>
          <a:xfrm>
            <a:off x="10126419" y="403855"/>
            <a:ext cx="1672344" cy="828089"/>
          </a:xfrm>
          <a:prstGeom prst="rect">
            <a:avLst/>
          </a:prstGeom>
          <a:ln w="12700">
            <a:miter lim="400000"/>
          </a:ln>
        </p:spPr>
      </p:pic>
      <p:sp>
        <p:nvSpPr>
          <p:cNvPr id="325" name="TextBox 1"/>
          <p:cNvSpPr txBox="1"/>
          <p:nvPr/>
        </p:nvSpPr>
        <p:spPr>
          <a:xfrm>
            <a:off x="4437200" y="2746639"/>
            <a:ext cx="6908804" cy="1358018"/>
          </a:xfrm>
          <a:prstGeom prst="rect">
            <a:avLst/>
          </a:prstGeom>
          <a:ln w="63500">
            <a:solidFill>
              <a:srgbClr val="8FAADC"/>
            </a:solidFill>
          </a:ln>
          <a:extLst>
            <a:ext uri="{C572A759-6A51-4108-AA02-DFA0A04FC94B}">
              <ma14:wrappingTextBoxFlag xmlns:ma14="http://schemas.microsoft.com/office/mac/drawingml/2011/main" val="1"/>
            </a:ext>
          </a:extLst>
        </p:spPr>
        <p:txBody>
          <a:bodyPr lIns="45719" rIns="45719">
            <a:spAutoFit/>
          </a:bodyPr>
          <a:lstStyle>
            <a:lvl1pPr defTabSz="457200">
              <a:defRPr sz="4200">
                <a:solidFill>
                  <a:srgbClr val="203864"/>
                </a:solidFill>
              </a:defRPr>
            </a:lvl1pPr>
          </a:lstStyle>
          <a:p>
            <a:pPr/>
            <a:r>
              <a:t>The Role of the Cervical Spine in Concussion Management</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330"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331"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332"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333"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334"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335" name="Picture 8" descr="Picture 8"/>
          <p:cNvPicPr>
            <a:picLocks noChangeAspect="1"/>
          </p:cNvPicPr>
          <p:nvPr/>
        </p:nvPicPr>
        <p:blipFill>
          <a:blip r:embed="rId3">
            <a:extLst/>
          </a:blip>
          <a:stretch>
            <a:fillRect/>
          </a:stretch>
        </p:blipFill>
        <p:spPr>
          <a:xfrm>
            <a:off x="10126419" y="403855"/>
            <a:ext cx="1672344" cy="828089"/>
          </a:xfrm>
          <a:prstGeom prst="rect">
            <a:avLst/>
          </a:prstGeom>
          <a:ln w="12700">
            <a:miter lim="400000"/>
          </a:ln>
        </p:spPr>
      </p:pic>
      <p:sp>
        <p:nvSpPr>
          <p:cNvPr id="336"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337"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338"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339" name="Title 1"/>
          <p:cNvSpPr txBox="1"/>
          <p:nvPr/>
        </p:nvSpPr>
        <p:spPr>
          <a:xfrm>
            <a:off x="746759" y="5651876"/>
            <a:ext cx="10424161" cy="900035"/>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Journal of Head Trauma (2019)</a:t>
            </a:r>
            <a:r>
              <a:rPr>
                <a:solidFill>
                  <a:srgbClr val="000000"/>
                </a:solidFill>
              </a:rPr>
              <a:t> Cervical spine dysfunction following pediatric sports-related head trauma. </a:t>
            </a:r>
            <a:br>
              <a:rPr>
                <a:solidFill>
                  <a:srgbClr val="000000"/>
                </a:solidFill>
              </a:rPr>
            </a:br>
          </a:p>
        </p:txBody>
      </p:sp>
      <p:sp>
        <p:nvSpPr>
          <p:cNvPr id="340" name="Content Placeholder 2"/>
          <p:cNvSpPr txBox="1"/>
          <p:nvPr>
            <p:ph type="body" idx="1"/>
          </p:nvPr>
        </p:nvSpPr>
        <p:spPr>
          <a:xfrm>
            <a:off x="838200" y="1825625"/>
            <a:ext cx="10515600" cy="3843655"/>
          </a:xfrm>
          <a:prstGeom prst="rect">
            <a:avLst/>
          </a:prstGeom>
        </p:spPr>
        <p:txBody>
          <a:bodyPr/>
          <a:lstStyle/>
          <a:p>
            <a:pPr>
              <a:lnSpc>
                <a:spcPct val="72000"/>
              </a:lnSpc>
              <a:spcBef>
                <a:spcPts val="500"/>
              </a:spcBef>
              <a:defRPr b="1" sz="2400">
                <a:solidFill>
                  <a:srgbClr val="1F4E79"/>
                </a:solidFill>
              </a:defRPr>
            </a:pPr>
            <a:r>
              <a:t>Objective</a:t>
            </a:r>
            <a:endParaRPr sz="2500"/>
          </a:p>
          <a:p>
            <a:pPr lvl="1" marL="685800" indent="-228600">
              <a:lnSpc>
                <a:spcPct val="72000"/>
              </a:lnSpc>
              <a:spcBef>
                <a:spcPts val="500"/>
              </a:spcBef>
              <a:defRPr sz="2100"/>
            </a:pPr>
            <a:r>
              <a:t>To examine the prevalence of cervical spine injuries among children and adolescents referred with suspected and diagnosed sports-related concussion (SRC) and evaluate the effect of cervical spine dysfunction (CSD) on physician documented clinical recovery following SRC</a:t>
            </a:r>
            <a:endParaRPr sz="2200"/>
          </a:p>
          <a:p>
            <a:pPr>
              <a:lnSpc>
                <a:spcPct val="72000"/>
              </a:lnSpc>
              <a:spcBef>
                <a:spcPts val="500"/>
              </a:spcBef>
              <a:defRPr b="1" sz="2400">
                <a:solidFill>
                  <a:srgbClr val="1F4E79"/>
                </a:solidFill>
              </a:defRPr>
            </a:pPr>
            <a:r>
              <a:t>Results</a:t>
            </a:r>
            <a:endParaRPr sz="2500"/>
          </a:p>
          <a:p>
            <a:pPr lvl="1" marL="685800" indent="-228600">
              <a:lnSpc>
                <a:spcPct val="72000"/>
              </a:lnSpc>
              <a:spcBef>
                <a:spcPts val="500"/>
              </a:spcBef>
              <a:defRPr b="1" sz="2100" u="sng"/>
            </a:pPr>
            <a:r>
              <a:t>33% </a:t>
            </a:r>
            <a:r>
              <a:rPr b="0" u="none"/>
              <a:t>had CSD</a:t>
            </a:r>
            <a:endParaRPr sz="2200"/>
          </a:p>
          <a:p>
            <a:pPr lvl="1" marL="685800" indent="-228600">
              <a:lnSpc>
                <a:spcPct val="72000"/>
              </a:lnSpc>
              <a:spcBef>
                <a:spcPts val="500"/>
              </a:spcBef>
              <a:defRPr sz="2100"/>
            </a:pPr>
            <a:r>
              <a:t>Patients with CSD post SRC took longer to achieve physician-documented clinical recovery</a:t>
            </a:r>
            <a:endParaRPr sz="2200"/>
          </a:p>
          <a:p>
            <a:pPr lvl="2" marL="1143000" indent="-228600">
              <a:lnSpc>
                <a:spcPct val="72000"/>
              </a:lnSpc>
              <a:spcBef>
                <a:spcPts val="500"/>
              </a:spcBef>
              <a:defRPr sz="1700"/>
            </a:pPr>
            <a:r>
              <a:t>28.5 days vs. 17 days</a:t>
            </a:r>
            <a:endParaRPr sz="1800"/>
          </a:p>
          <a:p>
            <a:pPr lvl="2" marL="1143000" indent="-228600">
              <a:lnSpc>
                <a:spcPct val="72000"/>
              </a:lnSpc>
              <a:spcBef>
                <a:spcPts val="500"/>
              </a:spcBef>
              <a:defRPr sz="1700"/>
            </a:pPr>
            <a:r>
              <a:t>4 times more likely to experience delayed clinical recovery</a:t>
            </a:r>
            <a:endParaRPr sz="1800"/>
          </a:p>
          <a:p>
            <a:pPr>
              <a:lnSpc>
                <a:spcPct val="72000"/>
              </a:lnSpc>
              <a:spcBef>
                <a:spcPts val="500"/>
              </a:spcBef>
              <a:defRPr b="1" sz="2400">
                <a:solidFill>
                  <a:srgbClr val="1F4E79"/>
                </a:solidFill>
              </a:defRPr>
            </a:pPr>
            <a:r>
              <a:t>Conclusion</a:t>
            </a:r>
            <a:endParaRPr sz="2500"/>
          </a:p>
          <a:p>
            <a:pPr lvl="1" marL="685800" indent="-228600">
              <a:lnSpc>
                <a:spcPct val="72000"/>
              </a:lnSpc>
              <a:spcBef>
                <a:spcPts val="500"/>
              </a:spcBef>
              <a:defRPr sz="2100"/>
            </a:pPr>
            <a:r>
              <a:t>CSD may be a risk factor for delayed clinical recovery in SRC</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345"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346"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347"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348"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349"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350"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351"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352"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353"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354" name="Title 1"/>
          <p:cNvSpPr txBox="1"/>
          <p:nvPr/>
        </p:nvSpPr>
        <p:spPr>
          <a:xfrm>
            <a:off x="746759" y="5882045"/>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Journal of Orthopedic Sport Physical Therapy (2019) </a:t>
            </a:r>
            <a:r>
              <a:rPr>
                <a:solidFill>
                  <a:srgbClr val="000000"/>
                </a:solidFill>
              </a:rPr>
              <a:t>Can the neck contribute to persistent post-concussion? A prospective descriptive case series.  </a:t>
            </a:r>
            <a:br>
              <a:rPr>
                <a:solidFill>
                  <a:srgbClr val="000000"/>
                </a:solidFill>
              </a:rPr>
            </a:br>
          </a:p>
        </p:txBody>
      </p:sp>
      <p:sp>
        <p:nvSpPr>
          <p:cNvPr id="355" name="Content Placeholder 2"/>
          <p:cNvSpPr txBox="1"/>
          <p:nvPr>
            <p:ph type="body" idx="1"/>
          </p:nvPr>
        </p:nvSpPr>
        <p:spPr>
          <a:xfrm>
            <a:off x="838200" y="1825625"/>
            <a:ext cx="10515600" cy="3843655"/>
          </a:xfrm>
          <a:prstGeom prst="rect">
            <a:avLst/>
          </a:prstGeom>
        </p:spPr>
        <p:txBody>
          <a:bodyPr/>
          <a:lstStyle/>
          <a:p>
            <a:pPr marL="221742" indent="-221742" defTabSz="886968">
              <a:lnSpc>
                <a:spcPct val="72000"/>
              </a:lnSpc>
              <a:spcBef>
                <a:spcPts val="400"/>
              </a:spcBef>
              <a:defRPr b="1" sz="2328">
                <a:solidFill>
                  <a:srgbClr val="1F4E79"/>
                </a:solidFill>
              </a:defRPr>
            </a:pPr>
            <a:r>
              <a:t>Objective</a:t>
            </a:r>
            <a:endParaRPr sz="2425"/>
          </a:p>
          <a:p>
            <a:pPr lvl="1" marL="665226" indent="-221742" defTabSz="886968">
              <a:lnSpc>
                <a:spcPct val="72000"/>
              </a:lnSpc>
              <a:spcBef>
                <a:spcPts val="400"/>
              </a:spcBef>
              <a:defRPr sz="2037"/>
            </a:pPr>
            <a:r>
              <a:t>To assess people with persistent symptoms post-concussion, determine whether the neck has also been injured and evaluate the potential of the neck to contribute to their symptoms</a:t>
            </a:r>
            <a:endParaRPr sz="2134"/>
          </a:p>
          <a:p>
            <a:pPr marL="221742" indent="-221742" defTabSz="886968">
              <a:lnSpc>
                <a:spcPct val="72000"/>
              </a:lnSpc>
              <a:spcBef>
                <a:spcPts val="400"/>
              </a:spcBef>
              <a:defRPr b="1" sz="2328">
                <a:solidFill>
                  <a:srgbClr val="1F4E79"/>
                </a:solidFill>
              </a:defRPr>
            </a:pPr>
            <a:r>
              <a:t>Results</a:t>
            </a:r>
            <a:endParaRPr sz="2425"/>
          </a:p>
          <a:p>
            <a:pPr lvl="1" marL="665226" indent="-221742" defTabSz="886968">
              <a:lnSpc>
                <a:spcPct val="72000"/>
              </a:lnSpc>
              <a:spcBef>
                <a:spcPts val="400"/>
              </a:spcBef>
              <a:defRPr sz="2037"/>
            </a:pPr>
            <a:r>
              <a:t>Patients were evaluated 7.5 weeks post-concussion</a:t>
            </a:r>
            <a:endParaRPr sz="2134"/>
          </a:p>
          <a:p>
            <a:pPr lvl="1" marL="665226" indent="-221742" defTabSz="886968">
              <a:lnSpc>
                <a:spcPct val="72000"/>
              </a:lnSpc>
              <a:spcBef>
                <a:spcPts val="400"/>
              </a:spcBef>
              <a:defRPr b="1" sz="2037" u="sng"/>
            </a:pPr>
            <a:r>
              <a:t>90%</a:t>
            </a:r>
            <a:r>
              <a:rPr b="0" u="none"/>
              <a:t> were considered to have a neck problem by their clinician contributing to their symptoms</a:t>
            </a:r>
            <a:endParaRPr sz="2134"/>
          </a:p>
          <a:p>
            <a:pPr marL="221742" indent="-221742" defTabSz="886968">
              <a:lnSpc>
                <a:spcPct val="72000"/>
              </a:lnSpc>
              <a:spcBef>
                <a:spcPts val="400"/>
              </a:spcBef>
              <a:defRPr b="1" sz="2328">
                <a:solidFill>
                  <a:srgbClr val="1F4E79"/>
                </a:solidFill>
              </a:defRPr>
            </a:pPr>
            <a:r>
              <a:t>Conclusion</a:t>
            </a:r>
            <a:endParaRPr sz="2425"/>
          </a:p>
          <a:p>
            <a:pPr lvl="1" marL="665226" indent="-221742" defTabSz="886968">
              <a:lnSpc>
                <a:spcPct val="72000"/>
              </a:lnSpc>
              <a:spcBef>
                <a:spcPts val="400"/>
              </a:spcBef>
              <a:defRPr sz="2037"/>
            </a:pPr>
            <a:r>
              <a:t>Multiple findings indicated concurrent neck injury</a:t>
            </a:r>
            <a:endParaRPr sz="2134"/>
          </a:p>
          <a:p>
            <a:pPr lvl="1" marL="665226" indent="-221742" defTabSz="886968">
              <a:lnSpc>
                <a:spcPct val="72000"/>
              </a:lnSpc>
              <a:spcBef>
                <a:spcPts val="400"/>
              </a:spcBef>
              <a:defRPr sz="2037"/>
            </a:pPr>
            <a:r>
              <a:t>These findings are important to recognize:</a:t>
            </a:r>
            <a:endParaRPr sz="2134"/>
          </a:p>
          <a:p>
            <a:pPr lvl="2" marL="1108710" indent="-221742" defTabSz="886968">
              <a:lnSpc>
                <a:spcPct val="72000"/>
              </a:lnSpc>
              <a:spcBef>
                <a:spcPts val="400"/>
              </a:spcBef>
              <a:defRPr sz="1649"/>
            </a:pPr>
            <a:r>
              <a:t>May contribute to persistent symptoms post-concussion</a:t>
            </a:r>
            <a:endParaRPr sz="1746"/>
          </a:p>
          <a:p>
            <a:pPr lvl="2" marL="1108710" indent="-221742" defTabSz="886968">
              <a:lnSpc>
                <a:spcPct val="72000"/>
              </a:lnSpc>
              <a:spcBef>
                <a:spcPts val="400"/>
              </a:spcBef>
              <a:defRPr sz="1649"/>
            </a:pPr>
            <a:r>
              <a:t> May respond to neck treatment</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7"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358"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359"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360"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361"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362"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363"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364"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365"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366"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367" name="Title 1"/>
          <p:cNvSpPr txBox="1"/>
          <p:nvPr/>
        </p:nvSpPr>
        <p:spPr>
          <a:xfrm>
            <a:off x="746759" y="5611696"/>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Journal of Child Neurology (2020) </a:t>
            </a:r>
            <a:r>
              <a:rPr>
                <a:solidFill>
                  <a:srgbClr val="000000"/>
                </a:solidFill>
              </a:rPr>
              <a:t>Presence of neck or shoulder pain following sports-related concussion negatively influences recovery.  </a:t>
            </a:r>
            <a:br>
              <a:rPr>
                <a:solidFill>
                  <a:srgbClr val="000000"/>
                </a:solidFill>
              </a:rPr>
            </a:br>
          </a:p>
        </p:txBody>
      </p:sp>
      <p:sp>
        <p:nvSpPr>
          <p:cNvPr id="368" name="Content Placeholder 2"/>
          <p:cNvSpPr txBox="1"/>
          <p:nvPr>
            <p:ph type="body" idx="1"/>
          </p:nvPr>
        </p:nvSpPr>
        <p:spPr>
          <a:xfrm>
            <a:off x="838200" y="1825625"/>
            <a:ext cx="10515600" cy="3843655"/>
          </a:xfrm>
          <a:prstGeom prst="rect">
            <a:avLst/>
          </a:prstGeom>
        </p:spPr>
        <p:txBody>
          <a:bodyPr/>
          <a:lstStyle/>
          <a:p>
            <a:pPr marL="226313" indent="-226313" defTabSz="905255">
              <a:lnSpc>
                <a:spcPct val="81000"/>
              </a:lnSpc>
              <a:spcBef>
                <a:spcPts val="400"/>
              </a:spcBef>
              <a:defRPr b="1" sz="2475">
                <a:solidFill>
                  <a:srgbClr val="1F4E79"/>
                </a:solidFill>
              </a:defRPr>
            </a:pPr>
            <a:r>
              <a:t>Objective</a:t>
            </a:r>
          </a:p>
          <a:p>
            <a:pPr lvl="1" marL="678941" indent="-226313" defTabSz="905255">
              <a:lnSpc>
                <a:spcPct val="81000"/>
              </a:lnSpc>
              <a:spcBef>
                <a:spcPts val="400"/>
              </a:spcBef>
              <a:defRPr sz="2178"/>
            </a:pPr>
            <a:r>
              <a:t>Examine the effect of current neck or shoulder pain on concussion outcomes</a:t>
            </a:r>
          </a:p>
          <a:p>
            <a:pPr marL="226313" indent="-226313" defTabSz="905255">
              <a:lnSpc>
                <a:spcPct val="81000"/>
              </a:lnSpc>
              <a:spcBef>
                <a:spcPts val="400"/>
              </a:spcBef>
              <a:defRPr b="1" sz="2475">
                <a:solidFill>
                  <a:srgbClr val="1F4E79"/>
                </a:solidFill>
              </a:defRPr>
            </a:pPr>
            <a:r>
              <a:t>Results</a:t>
            </a:r>
          </a:p>
          <a:p>
            <a:pPr lvl="1" marL="678941" indent="-226313" defTabSz="905255">
              <a:lnSpc>
                <a:spcPct val="81000"/>
              </a:lnSpc>
              <a:spcBef>
                <a:spcPts val="400"/>
              </a:spcBef>
              <a:defRPr b="1" sz="2178" u="sng"/>
            </a:pPr>
            <a:r>
              <a:t>More than 50% </a:t>
            </a:r>
            <a:r>
              <a:rPr b="0" u="none"/>
              <a:t>of patients reported current neck or shoulder pain at initial evaluation</a:t>
            </a:r>
          </a:p>
          <a:p>
            <a:pPr lvl="1" marL="678941" indent="-226313" defTabSz="905255">
              <a:lnSpc>
                <a:spcPct val="81000"/>
              </a:lnSpc>
              <a:spcBef>
                <a:spcPts val="400"/>
              </a:spcBef>
              <a:defRPr sz="2178"/>
            </a:pPr>
            <a:r>
              <a:t>Neck or shoulder pain was associated with longer symptom resolution time</a:t>
            </a:r>
          </a:p>
          <a:p>
            <a:pPr marL="226313" indent="-226313" defTabSz="905255">
              <a:lnSpc>
                <a:spcPct val="81000"/>
              </a:lnSpc>
              <a:spcBef>
                <a:spcPts val="400"/>
              </a:spcBef>
              <a:defRPr b="1" sz="2475">
                <a:solidFill>
                  <a:srgbClr val="1F4E79"/>
                </a:solidFill>
              </a:defRPr>
            </a:pPr>
            <a:r>
              <a:t>Conclusion</a:t>
            </a:r>
          </a:p>
          <a:p>
            <a:pPr lvl="1" marL="678941" indent="-226313" defTabSz="905255">
              <a:lnSpc>
                <a:spcPct val="81000"/>
              </a:lnSpc>
              <a:spcBef>
                <a:spcPts val="400"/>
              </a:spcBef>
              <a:defRPr sz="2178"/>
            </a:pPr>
            <a:r>
              <a:t>Experiencing neck or shoulder pain during initial post-injury evaluation was associated with worsened clinical outcomes</a:t>
            </a:r>
          </a:p>
          <a:p>
            <a:pPr lvl="1" marL="678941" indent="-226313" defTabSz="905255">
              <a:lnSpc>
                <a:spcPct val="81000"/>
              </a:lnSpc>
              <a:spcBef>
                <a:spcPts val="400"/>
              </a:spcBef>
              <a:defRPr sz="2178"/>
            </a:pPr>
            <a:r>
              <a:t>Clinicians may consider referral to early rehabilitation following concussion with neck or shoulder symptoms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371"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372"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373"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374"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375"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376"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377"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378"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379"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380" name="Title 1"/>
          <p:cNvSpPr txBox="1"/>
          <p:nvPr/>
        </p:nvSpPr>
        <p:spPr>
          <a:xfrm>
            <a:off x="746759" y="56846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International Journal of Sports Physical Therapy (2019) </a:t>
            </a:r>
            <a:r>
              <a:rPr>
                <a:solidFill>
                  <a:srgbClr val="000000"/>
                </a:solidFill>
              </a:rPr>
              <a:t>Characterization of cervical spine impairments in children and adolescents’ post-concussion.  </a:t>
            </a:r>
            <a:br>
              <a:rPr>
                <a:solidFill>
                  <a:srgbClr val="000000"/>
                </a:solidFill>
              </a:rPr>
            </a:br>
          </a:p>
        </p:txBody>
      </p:sp>
      <p:sp>
        <p:nvSpPr>
          <p:cNvPr id="381" name="Content Placeholder 2"/>
          <p:cNvSpPr txBox="1"/>
          <p:nvPr>
            <p:ph type="body" idx="1"/>
          </p:nvPr>
        </p:nvSpPr>
        <p:spPr>
          <a:xfrm>
            <a:off x="838200" y="1825625"/>
            <a:ext cx="10515600" cy="3843655"/>
          </a:xfrm>
          <a:prstGeom prst="rect">
            <a:avLst/>
          </a:prstGeom>
        </p:spPr>
        <p:txBody>
          <a:bodyPr/>
          <a:lstStyle/>
          <a:p>
            <a:pPr>
              <a:lnSpc>
                <a:spcPct val="81000"/>
              </a:lnSpc>
              <a:spcBef>
                <a:spcPts val="500"/>
              </a:spcBef>
              <a:defRPr b="1" sz="2400">
                <a:solidFill>
                  <a:srgbClr val="1F4E79"/>
                </a:solidFill>
              </a:defRPr>
            </a:pPr>
            <a:r>
              <a:t>Objective</a:t>
            </a:r>
            <a:endParaRPr sz="2500"/>
          </a:p>
          <a:p>
            <a:pPr lvl="1" marL="685800" indent="-228600">
              <a:lnSpc>
                <a:spcPct val="81000"/>
              </a:lnSpc>
              <a:spcBef>
                <a:spcPts val="500"/>
              </a:spcBef>
              <a:defRPr sz="2100"/>
            </a:pPr>
            <a:r>
              <a:t>To characterize the type, frequency and severity of cervical impairments in children and adolescents referred for physical therapy after concussion</a:t>
            </a:r>
            <a:endParaRPr sz="2200"/>
          </a:p>
          <a:p>
            <a:pPr>
              <a:lnSpc>
                <a:spcPct val="81000"/>
              </a:lnSpc>
              <a:spcBef>
                <a:spcPts val="500"/>
              </a:spcBef>
              <a:defRPr b="1" sz="2400">
                <a:solidFill>
                  <a:srgbClr val="1F4E79"/>
                </a:solidFill>
              </a:defRPr>
            </a:pPr>
            <a:r>
              <a:t>Results</a:t>
            </a:r>
            <a:endParaRPr sz="2500"/>
          </a:p>
          <a:p>
            <a:pPr lvl="1" marL="685800" indent="-228600">
              <a:lnSpc>
                <a:spcPct val="81000"/>
              </a:lnSpc>
              <a:spcBef>
                <a:spcPts val="500"/>
              </a:spcBef>
              <a:defRPr sz="2100"/>
            </a:pPr>
            <a:r>
              <a:t>90% of patients demonstrated impairments in at least 3/5 assessment categories related to the cervical spine</a:t>
            </a:r>
            <a:endParaRPr sz="2200"/>
          </a:p>
          <a:p>
            <a:pPr lvl="1" marL="685800" indent="-228600">
              <a:lnSpc>
                <a:spcPct val="81000"/>
              </a:lnSpc>
              <a:spcBef>
                <a:spcPts val="500"/>
              </a:spcBef>
              <a:defRPr sz="2100"/>
            </a:pPr>
            <a:r>
              <a:t>Posture, myofascial impairment and joint mobility demonstrated highest impairment</a:t>
            </a:r>
            <a:endParaRPr sz="2200"/>
          </a:p>
          <a:p>
            <a:pPr>
              <a:lnSpc>
                <a:spcPct val="81000"/>
              </a:lnSpc>
              <a:spcBef>
                <a:spcPts val="500"/>
              </a:spcBef>
              <a:defRPr b="1" sz="2400">
                <a:solidFill>
                  <a:srgbClr val="1F4E79"/>
                </a:solidFill>
              </a:defRPr>
            </a:pPr>
            <a:r>
              <a:t>Conclusion</a:t>
            </a:r>
            <a:endParaRPr sz="2500"/>
          </a:p>
          <a:p>
            <a:pPr lvl="1" marL="685800" indent="-228600">
              <a:lnSpc>
                <a:spcPct val="81000"/>
              </a:lnSpc>
              <a:spcBef>
                <a:spcPts val="500"/>
              </a:spcBef>
              <a:defRPr sz="2100"/>
            </a:pPr>
            <a:r>
              <a:t>High prevalence of cervical spine impairments were observed in the subjects of this study</a:t>
            </a:r>
            <a:endParaRPr sz="2200"/>
          </a:p>
          <a:p>
            <a:pPr lvl="1" marL="685800" indent="-228600">
              <a:lnSpc>
                <a:spcPct val="81000"/>
              </a:lnSpc>
              <a:spcBef>
                <a:spcPts val="500"/>
              </a:spcBef>
              <a:defRPr sz="2100"/>
            </a:pPr>
            <a:r>
              <a:t>This study supports the use of a cervical spine evaluation tool on children and adolescents following concussion</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384"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385"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386"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387"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388"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389"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390"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391"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392"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393" name="Title 1"/>
          <p:cNvSpPr txBox="1"/>
          <p:nvPr/>
        </p:nvSpPr>
        <p:spPr>
          <a:xfrm>
            <a:off x="746759" y="56846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Sports Medicine (2021)</a:t>
            </a:r>
            <a:r>
              <a:rPr>
                <a:solidFill>
                  <a:srgbClr val="000000"/>
                </a:solidFill>
              </a:rPr>
              <a:t> The role of cervical symptoms in post-concussion management: A systematic review.  </a:t>
            </a:r>
            <a:br>
              <a:rPr>
                <a:solidFill>
                  <a:srgbClr val="000000"/>
                </a:solidFill>
              </a:rPr>
            </a:br>
          </a:p>
        </p:txBody>
      </p:sp>
      <p:sp>
        <p:nvSpPr>
          <p:cNvPr id="394" name="Content Placeholder 2"/>
          <p:cNvSpPr txBox="1"/>
          <p:nvPr>
            <p:ph type="body" idx="1"/>
          </p:nvPr>
        </p:nvSpPr>
        <p:spPr>
          <a:xfrm>
            <a:off x="838200" y="1825625"/>
            <a:ext cx="10515600" cy="3843655"/>
          </a:xfrm>
          <a:prstGeom prst="rect">
            <a:avLst/>
          </a:prstGeom>
        </p:spPr>
        <p:txBody>
          <a:bodyPr/>
          <a:lstStyle/>
          <a:p>
            <a:pPr marL="221742" indent="-221742" defTabSz="886968">
              <a:spcBef>
                <a:spcPts val="400"/>
              </a:spcBef>
              <a:defRPr b="1" sz="2716">
                <a:solidFill>
                  <a:srgbClr val="1F4E79"/>
                </a:solidFill>
              </a:defRPr>
            </a:pPr>
            <a:r>
              <a:t>Objective</a:t>
            </a:r>
          </a:p>
          <a:p>
            <a:pPr lvl="1" marL="665226" indent="-221742" defTabSz="886968">
              <a:spcBef>
                <a:spcPts val="400"/>
              </a:spcBef>
              <a:defRPr sz="2328"/>
            </a:pPr>
            <a:r>
              <a:t>Provide a comprehensive report on the clinical prevalence, diagnostic methods and potential treatment options for cervicogenic symptoms during acute and chronic phases following a concussion</a:t>
            </a:r>
          </a:p>
          <a:p>
            <a:pPr marL="221742" indent="-221742" defTabSz="886968">
              <a:spcBef>
                <a:spcPts val="400"/>
              </a:spcBef>
              <a:defRPr b="1" sz="2716">
                <a:solidFill>
                  <a:srgbClr val="1F4E79"/>
                </a:solidFill>
              </a:defRPr>
            </a:pPr>
            <a:r>
              <a:t>Results</a:t>
            </a:r>
          </a:p>
          <a:p>
            <a:pPr lvl="1" marL="665226" indent="-221742" defTabSz="886968">
              <a:spcBef>
                <a:spcPts val="400"/>
              </a:spcBef>
              <a:defRPr sz="2328"/>
            </a:pPr>
            <a:r>
              <a:t>Prevalence of cervicogenic symptoms in the acute stage ranged from 7-69%</a:t>
            </a:r>
          </a:p>
          <a:p>
            <a:pPr lvl="1" marL="665226" indent="-221742" defTabSz="886968">
              <a:spcBef>
                <a:spcPts val="400"/>
              </a:spcBef>
              <a:defRPr sz="2328"/>
            </a:pPr>
            <a:r>
              <a:t>Prevalence of cervicogenic symptoms increased to 90% in patients experiencing persistent post-concussion symptoms (PPCS)</a:t>
            </a:r>
          </a:p>
          <a:p>
            <a:pPr lvl="1" marL="665226" indent="-221742" defTabSz="886968">
              <a:spcBef>
                <a:spcPts val="400"/>
              </a:spcBef>
              <a:defRPr sz="2328"/>
            </a:pPr>
            <a:r>
              <a:t>Treatment using a graded cervical manual therapy reduced time to symptom resolution and medical clearance</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6"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397"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398"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399"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400"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401"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402"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403"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404"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405"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406" name="Title 1"/>
          <p:cNvSpPr txBox="1"/>
          <p:nvPr/>
        </p:nvSpPr>
        <p:spPr>
          <a:xfrm>
            <a:off x="746759" y="56846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Sports Medicine (2021)</a:t>
            </a:r>
            <a:r>
              <a:rPr>
                <a:solidFill>
                  <a:srgbClr val="000000"/>
                </a:solidFill>
              </a:rPr>
              <a:t> The role of cervical symptoms in post-concussion management: A systematic review.  </a:t>
            </a:r>
            <a:br>
              <a:rPr>
                <a:solidFill>
                  <a:srgbClr val="000000"/>
                </a:solidFill>
              </a:rPr>
            </a:br>
          </a:p>
        </p:txBody>
      </p:sp>
      <p:sp>
        <p:nvSpPr>
          <p:cNvPr id="407" name="Content Placeholder 2"/>
          <p:cNvSpPr txBox="1"/>
          <p:nvPr>
            <p:ph type="body" idx="1"/>
          </p:nvPr>
        </p:nvSpPr>
        <p:spPr>
          <a:xfrm>
            <a:off x="838200" y="1825625"/>
            <a:ext cx="10515600" cy="3843655"/>
          </a:xfrm>
          <a:prstGeom prst="rect">
            <a:avLst/>
          </a:prstGeom>
        </p:spPr>
        <p:txBody>
          <a:bodyPr/>
          <a:lstStyle/>
          <a:p>
            <a:pPr>
              <a:spcBef>
                <a:spcPts val="500"/>
              </a:spcBef>
              <a:defRPr b="1">
                <a:solidFill>
                  <a:srgbClr val="1F4E79"/>
                </a:solidFill>
              </a:defRPr>
            </a:pPr>
            <a:r>
              <a:t>Conclusion</a:t>
            </a:r>
          </a:p>
          <a:p>
            <a:pPr lvl="1" marL="685800" indent="-228600">
              <a:spcBef>
                <a:spcPts val="500"/>
              </a:spcBef>
              <a:defRPr sz="2400"/>
            </a:pPr>
            <a:r>
              <a:t>Cervicogenic symptoms are prevalent in the acute and chronic stages following concussion</a:t>
            </a:r>
          </a:p>
          <a:p>
            <a:pPr lvl="1" marL="685800" indent="-228600">
              <a:spcBef>
                <a:spcPts val="500"/>
              </a:spcBef>
              <a:defRPr sz="2400"/>
            </a:pPr>
            <a:r>
              <a:t>If this condition is not diagnosed properly, it increases the likelihood of Persistent Post-Concussion Syndrome (PPCS)</a:t>
            </a:r>
          </a:p>
          <a:p>
            <a:pPr lvl="1" marL="685800" indent="-228600">
              <a:spcBef>
                <a:spcPts val="500"/>
              </a:spcBef>
              <a:defRPr sz="2400"/>
            </a:pPr>
            <a:r>
              <a:t>More RCTs are necessary to evaluate the effectiveness of cervical specific treatment programs for PPCS</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9"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410"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411"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412"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413"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414"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415"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416"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417"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418"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419" name="Title 1"/>
          <p:cNvSpPr txBox="1"/>
          <p:nvPr/>
        </p:nvSpPr>
        <p:spPr>
          <a:xfrm>
            <a:off x="746759" y="5742082"/>
            <a:ext cx="10424161" cy="1179960"/>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Musculoskeletal Science and Practice (2017) </a:t>
            </a:r>
            <a:r>
              <a:rPr>
                <a:solidFill>
                  <a:srgbClr val="000000"/>
                </a:solidFill>
              </a:rPr>
              <a:t>Clinical characteristics and outcomes of treatment of the cervical spine in patients with persistent post-concussion symptoms: A retrospective analysis. </a:t>
            </a:r>
            <a:br>
              <a:rPr>
                <a:solidFill>
                  <a:srgbClr val="000000"/>
                </a:solidFill>
              </a:rPr>
            </a:br>
          </a:p>
        </p:txBody>
      </p:sp>
      <p:sp>
        <p:nvSpPr>
          <p:cNvPr id="420" name="Content Placeholder 2"/>
          <p:cNvSpPr txBox="1"/>
          <p:nvPr>
            <p:ph type="body" idx="1"/>
          </p:nvPr>
        </p:nvSpPr>
        <p:spPr>
          <a:xfrm>
            <a:off x="838200" y="1825625"/>
            <a:ext cx="10515600" cy="3843655"/>
          </a:xfrm>
          <a:prstGeom prst="rect">
            <a:avLst/>
          </a:prstGeom>
        </p:spPr>
        <p:txBody>
          <a:bodyPr/>
          <a:lstStyle/>
          <a:p>
            <a:pPr>
              <a:spcBef>
                <a:spcPts val="500"/>
              </a:spcBef>
              <a:defRPr b="1">
                <a:solidFill>
                  <a:srgbClr val="1F4E79"/>
                </a:solidFill>
              </a:defRPr>
            </a:pPr>
            <a:r>
              <a:t>Objective</a:t>
            </a:r>
          </a:p>
          <a:p>
            <a:pPr lvl="1" marL="685800" indent="-228600">
              <a:spcBef>
                <a:spcPts val="500"/>
              </a:spcBef>
              <a:defRPr sz="2400"/>
            </a:pPr>
            <a:r>
              <a:t>To describe the cervical spine findings and outcomes of treatment in a series of patients with persistent post-concussion symptoms</a:t>
            </a:r>
          </a:p>
          <a:p>
            <a:pPr lvl="1" marL="685800" indent="-228600">
              <a:spcBef>
                <a:spcPts val="500"/>
              </a:spcBef>
              <a:defRPr sz="2400"/>
            </a:pPr>
            <a:r>
              <a:t>Describe the clinical characteristics of a cervicogenic component when it is present</a:t>
            </a:r>
          </a:p>
          <a:p>
            <a:pPr>
              <a:spcBef>
                <a:spcPts val="500"/>
              </a:spcBef>
              <a:defRPr b="1">
                <a:solidFill>
                  <a:srgbClr val="1F4E79"/>
                </a:solidFill>
              </a:defRPr>
            </a:pPr>
            <a:r>
              <a:t>Results</a:t>
            </a:r>
          </a:p>
          <a:p>
            <a:pPr lvl="1" marL="685800" indent="-228600">
              <a:spcBef>
                <a:spcPts val="500"/>
              </a:spcBef>
              <a:defRPr sz="2400"/>
            </a:pPr>
            <a:r>
              <a:t>32/46 patients reviewed had a cervicogenic component on examination</a:t>
            </a:r>
          </a:p>
          <a:p>
            <a:pPr lvl="1" marL="685800" indent="-228600">
              <a:spcBef>
                <a:spcPts val="500"/>
              </a:spcBef>
              <a:defRPr sz="2400"/>
            </a:pPr>
            <a:r>
              <a:t>Physiotherapy treatment of the cervicogenic component achieved improvement in function and pain</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423"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424"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425"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426"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427"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428"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429"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430"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431"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432" name="Title 1"/>
          <p:cNvSpPr txBox="1"/>
          <p:nvPr/>
        </p:nvSpPr>
        <p:spPr>
          <a:xfrm>
            <a:off x="746759" y="5742082"/>
            <a:ext cx="10424161" cy="1179960"/>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Musculoskeletal Science and Practice (2017) </a:t>
            </a:r>
            <a:r>
              <a:rPr>
                <a:solidFill>
                  <a:srgbClr val="000000"/>
                </a:solidFill>
              </a:rPr>
              <a:t>Clinical characteristics and outcomes of treatment of the cervical spine in patients with persistent post-concussion symptoms: A retrospective analysis. </a:t>
            </a:r>
            <a:br>
              <a:rPr>
                <a:solidFill>
                  <a:srgbClr val="000000"/>
                </a:solidFill>
              </a:rPr>
            </a:br>
          </a:p>
        </p:txBody>
      </p:sp>
      <p:sp>
        <p:nvSpPr>
          <p:cNvPr id="433" name="Content Placeholder 2"/>
          <p:cNvSpPr txBox="1"/>
          <p:nvPr>
            <p:ph type="body" idx="1"/>
          </p:nvPr>
        </p:nvSpPr>
        <p:spPr>
          <a:xfrm>
            <a:off x="838200" y="1825625"/>
            <a:ext cx="10515600" cy="3843655"/>
          </a:xfrm>
          <a:prstGeom prst="rect">
            <a:avLst/>
          </a:prstGeom>
        </p:spPr>
        <p:txBody>
          <a:bodyPr/>
          <a:lstStyle/>
          <a:p>
            <a:pPr>
              <a:spcBef>
                <a:spcPts val="500"/>
              </a:spcBef>
              <a:defRPr b="1">
                <a:solidFill>
                  <a:srgbClr val="1F4E79"/>
                </a:solidFill>
              </a:defRPr>
            </a:pPr>
            <a:r>
              <a:t>Conclusion</a:t>
            </a:r>
          </a:p>
          <a:p>
            <a:pPr lvl="1" marL="685800" indent="-228600">
              <a:spcBef>
                <a:spcPts val="500"/>
              </a:spcBef>
              <a:defRPr sz="2400"/>
            </a:pPr>
            <a:r>
              <a:t>Clinical characteristics described gave preliminary support to the idea that the cervical spine may contribute to persistent post-concussion symptoms</a:t>
            </a:r>
          </a:p>
          <a:p>
            <a:pPr lvl="1" marL="685800" indent="-228600">
              <a:spcBef>
                <a:spcPts val="500"/>
              </a:spcBef>
              <a:defRPr sz="2400"/>
            </a:pPr>
            <a:r>
              <a:t>Highlights the value of physiotherapy assessment and treatment of the cervical spine following a concussive injury</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5"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436"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437"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438"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439"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440"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441"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442"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443"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444"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445"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Clinical Journal of Sports Medicine (2022)</a:t>
            </a:r>
            <a:r>
              <a:rPr>
                <a:solidFill>
                  <a:srgbClr val="000000"/>
                </a:solidFill>
              </a:rPr>
              <a:t> Prevalence of acute neck pain following sports-related concussion in high school athletes.  </a:t>
            </a:r>
            <a:br>
              <a:rPr>
                <a:solidFill>
                  <a:srgbClr val="000000"/>
                </a:solidFill>
              </a:rPr>
            </a:br>
          </a:p>
        </p:txBody>
      </p:sp>
      <p:sp>
        <p:nvSpPr>
          <p:cNvPr id="446" name="Content Placeholder 2"/>
          <p:cNvSpPr txBox="1"/>
          <p:nvPr>
            <p:ph type="body" idx="1"/>
          </p:nvPr>
        </p:nvSpPr>
        <p:spPr>
          <a:xfrm>
            <a:off x="838200" y="1825625"/>
            <a:ext cx="10515600" cy="3843655"/>
          </a:xfrm>
          <a:prstGeom prst="rect">
            <a:avLst/>
          </a:prstGeom>
        </p:spPr>
        <p:txBody>
          <a:bodyPr/>
          <a:lstStyle/>
          <a:p>
            <a:pPr>
              <a:spcBef>
                <a:spcPts val="500"/>
              </a:spcBef>
              <a:defRPr b="1">
                <a:solidFill>
                  <a:srgbClr val="1F4E79"/>
                </a:solidFill>
              </a:defRPr>
            </a:pPr>
            <a:r>
              <a:t>Objective</a:t>
            </a:r>
          </a:p>
          <a:p>
            <a:pPr lvl="1" marL="685800" indent="-228600">
              <a:spcBef>
                <a:spcPts val="500"/>
              </a:spcBef>
              <a:defRPr sz="2400"/>
            </a:pPr>
            <a:r>
              <a:t>To explore the prevalence of acute neck pain in high school athletes following SRC and to examine the role of acute neck pain in modifying or amplifying concurrent concussive symptoms</a:t>
            </a:r>
          </a:p>
          <a:p>
            <a:pPr>
              <a:spcBef>
                <a:spcPts val="500"/>
              </a:spcBef>
              <a:defRPr b="1">
                <a:solidFill>
                  <a:srgbClr val="1F4E79"/>
                </a:solidFill>
              </a:defRPr>
            </a:pPr>
            <a:r>
              <a:t>Participants</a:t>
            </a:r>
          </a:p>
          <a:p>
            <a:pPr lvl="1" marL="685800" indent="-228600">
              <a:spcBef>
                <a:spcPts val="500"/>
              </a:spcBef>
              <a:defRPr sz="2400"/>
            </a:pPr>
            <a:r>
              <a:t>High school athletes who suffered a SRC between 2011 and 2019 academic years from the National Athletic Treatment, Injury and Outcome Network Study</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8"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449"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450"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451"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452"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453"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454"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455"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456"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457"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458"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Clinical Journal of Sports Medicine (2022)</a:t>
            </a:r>
            <a:r>
              <a:rPr>
                <a:solidFill>
                  <a:srgbClr val="000000"/>
                </a:solidFill>
              </a:rPr>
              <a:t> Prevalence of acute neck pain following sports-related concussion in high school athletes.  </a:t>
            </a:r>
            <a:br>
              <a:rPr>
                <a:solidFill>
                  <a:srgbClr val="000000"/>
                </a:solidFill>
              </a:rPr>
            </a:br>
          </a:p>
        </p:txBody>
      </p:sp>
      <p:sp>
        <p:nvSpPr>
          <p:cNvPr id="459" name="Content Placeholder 2"/>
          <p:cNvSpPr txBox="1"/>
          <p:nvPr>
            <p:ph type="body" idx="1"/>
          </p:nvPr>
        </p:nvSpPr>
        <p:spPr>
          <a:xfrm>
            <a:off x="838200" y="1825625"/>
            <a:ext cx="10515600" cy="3843655"/>
          </a:xfrm>
          <a:prstGeom prst="rect">
            <a:avLst/>
          </a:prstGeom>
        </p:spPr>
        <p:txBody>
          <a:bodyPr/>
          <a:lstStyle/>
          <a:p>
            <a:pPr>
              <a:spcBef>
                <a:spcPts val="500"/>
              </a:spcBef>
              <a:defRPr b="1">
                <a:solidFill>
                  <a:srgbClr val="1F4E79"/>
                </a:solidFill>
              </a:defRPr>
            </a:pPr>
            <a:r>
              <a:t>Results</a:t>
            </a:r>
          </a:p>
          <a:p>
            <a:pPr lvl="1" marL="685800" indent="-228600">
              <a:spcBef>
                <a:spcPts val="500"/>
              </a:spcBef>
              <a:defRPr sz="2400"/>
            </a:pPr>
            <a:r>
              <a:t>138/401 or 34% of athletes indicated acute neck pain</a:t>
            </a:r>
          </a:p>
          <a:p>
            <a:pPr lvl="1" marL="685800" indent="-228600">
              <a:spcBef>
                <a:spcPts val="500"/>
              </a:spcBef>
              <a:defRPr sz="2400"/>
            </a:pPr>
            <a:r>
              <a:t>Those with neck pain reported significantly more symptoms overall relative to their non-neck pain counterparts</a:t>
            </a:r>
          </a:p>
          <a:p>
            <a:pPr>
              <a:spcBef>
                <a:spcPts val="500"/>
              </a:spcBef>
              <a:defRPr b="1">
                <a:solidFill>
                  <a:srgbClr val="1F4E79"/>
                </a:solidFill>
              </a:defRPr>
            </a:pPr>
            <a:r>
              <a:t>Conclusion</a:t>
            </a:r>
          </a:p>
          <a:p>
            <a:pPr lvl="1" marL="685800" indent="-228600">
              <a:spcBef>
                <a:spcPts val="500"/>
              </a:spcBef>
              <a:defRPr sz="2400"/>
            </a:pPr>
            <a:r>
              <a:t>Data suggests that acute neck pain is a frequent acute symptom following SRC</a:t>
            </a:r>
          </a:p>
          <a:p>
            <a:pPr lvl="1" marL="685800" indent="-228600">
              <a:spcBef>
                <a:spcPts val="500"/>
              </a:spcBef>
              <a:defRPr sz="2400"/>
            </a:pPr>
            <a:r>
              <a:t>Prospective studies should seek to assess the benefit of cervical therapy in the early stages of SRC patients with neck pain to reduce the risk of persistent post-concussion symptoms</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1"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462"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463"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464"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465"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466"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467"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468"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469"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470"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471"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The American Journal of Sports Medicine (2024) </a:t>
            </a:r>
            <a:r>
              <a:rPr>
                <a:solidFill>
                  <a:srgbClr val="000000"/>
                </a:solidFill>
              </a:rPr>
              <a:t>The prevalence and influence of new or worsened neck pain after a sports-related concussion in collegiate athletes.  </a:t>
            </a:r>
            <a:br>
              <a:rPr>
                <a:solidFill>
                  <a:srgbClr val="000000"/>
                </a:solidFill>
              </a:rPr>
            </a:br>
          </a:p>
        </p:txBody>
      </p:sp>
      <p:sp>
        <p:nvSpPr>
          <p:cNvPr id="472" name="Content Placeholder 2"/>
          <p:cNvSpPr txBox="1"/>
          <p:nvPr>
            <p:ph type="body" idx="1"/>
          </p:nvPr>
        </p:nvSpPr>
        <p:spPr>
          <a:xfrm>
            <a:off x="838200" y="1825625"/>
            <a:ext cx="10515600" cy="3843655"/>
          </a:xfrm>
          <a:prstGeom prst="rect">
            <a:avLst/>
          </a:prstGeom>
        </p:spPr>
        <p:txBody>
          <a:bodyPr/>
          <a:lstStyle/>
          <a:p>
            <a:pPr>
              <a:lnSpc>
                <a:spcPct val="81000"/>
              </a:lnSpc>
              <a:spcBef>
                <a:spcPts val="500"/>
              </a:spcBef>
              <a:defRPr b="1">
                <a:solidFill>
                  <a:srgbClr val="1F4E79"/>
                </a:solidFill>
              </a:defRPr>
            </a:pPr>
            <a:r>
              <a:t>Background</a:t>
            </a:r>
          </a:p>
          <a:p>
            <a:pPr lvl="1" marL="685800" indent="-228600">
              <a:lnSpc>
                <a:spcPct val="81000"/>
              </a:lnSpc>
              <a:spcBef>
                <a:spcPts val="500"/>
              </a:spcBef>
              <a:defRPr sz="2400"/>
            </a:pPr>
            <a:r>
              <a:t>Neck pain in a concussion population is an emerging area of study that has been shown to have a negative influence on recovery. The effect has not yet been studied in collegiate athletes</a:t>
            </a:r>
          </a:p>
          <a:p>
            <a:pPr>
              <a:lnSpc>
                <a:spcPct val="81000"/>
              </a:lnSpc>
              <a:spcBef>
                <a:spcPts val="500"/>
              </a:spcBef>
              <a:defRPr b="1">
                <a:solidFill>
                  <a:srgbClr val="1F4E79"/>
                </a:solidFill>
              </a:defRPr>
            </a:pPr>
            <a:r>
              <a:t>Results</a:t>
            </a:r>
          </a:p>
          <a:p>
            <a:pPr lvl="1" marL="685800" indent="-228600">
              <a:lnSpc>
                <a:spcPct val="81000"/>
              </a:lnSpc>
              <a:spcBef>
                <a:spcPts val="500"/>
              </a:spcBef>
              <a:defRPr sz="2400"/>
            </a:pPr>
            <a:r>
              <a:t>A total of 2163 injuries were studied</a:t>
            </a:r>
          </a:p>
          <a:p>
            <a:pPr lvl="1" marL="685800" indent="-228600">
              <a:lnSpc>
                <a:spcPct val="81000"/>
              </a:lnSpc>
              <a:spcBef>
                <a:spcPts val="500"/>
              </a:spcBef>
              <a:defRPr sz="2400"/>
            </a:pPr>
            <a:r>
              <a:t>New or worsened neck pain was reported with 47% of injuries</a:t>
            </a:r>
          </a:p>
          <a:p>
            <a:pPr lvl="1" marL="685800" indent="-228600">
              <a:lnSpc>
                <a:spcPct val="81000"/>
              </a:lnSpc>
              <a:spcBef>
                <a:spcPts val="500"/>
              </a:spcBef>
              <a:defRPr sz="2400"/>
            </a:pPr>
            <a:r>
              <a:t>New or worsened neck pain was higher in female athletes</a:t>
            </a:r>
          </a:p>
          <a:p>
            <a:pPr lvl="1" marL="685800" indent="-228600">
              <a:lnSpc>
                <a:spcPct val="81000"/>
              </a:lnSpc>
              <a:spcBef>
                <a:spcPts val="500"/>
              </a:spcBef>
              <a:defRPr sz="2400"/>
            </a:pPr>
            <a:r>
              <a:t>The presence of new or worsened neck pain was associated with delayed recovery</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475"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476"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477"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478"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479"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480"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481"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482"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483"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484"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The American Journal of Sports Medicine (2024) </a:t>
            </a:r>
            <a:r>
              <a:rPr>
                <a:solidFill>
                  <a:srgbClr val="000000"/>
                </a:solidFill>
              </a:rPr>
              <a:t>The prevalence and influence of new or worsened neck pain after a sports-related concussion in collegiate athletes.  </a:t>
            </a:r>
            <a:br>
              <a:rPr>
                <a:solidFill>
                  <a:srgbClr val="000000"/>
                </a:solidFill>
              </a:rPr>
            </a:br>
          </a:p>
        </p:txBody>
      </p:sp>
      <p:sp>
        <p:nvSpPr>
          <p:cNvPr id="485" name="Content Placeholder 2"/>
          <p:cNvSpPr txBox="1"/>
          <p:nvPr>
            <p:ph type="body" idx="1"/>
          </p:nvPr>
        </p:nvSpPr>
        <p:spPr>
          <a:xfrm>
            <a:off x="838200" y="1825625"/>
            <a:ext cx="10515600" cy="3843655"/>
          </a:xfrm>
          <a:prstGeom prst="rect">
            <a:avLst/>
          </a:prstGeom>
        </p:spPr>
        <p:txBody>
          <a:bodyPr/>
          <a:lstStyle/>
          <a:p>
            <a:pPr>
              <a:spcBef>
                <a:spcPts val="500"/>
              </a:spcBef>
              <a:defRPr b="1">
                <a:solidFill>
                  <a:srgbClr val="1F4E79"/>
                </a:solidFill>
              </a:defRPr>
            </a:pPr>
            <a:r>
              <a:t>Conclusion</a:t>
            </a:r>
          </a:p>
          <a:p>
            <a:pPr lvl="1" marL="685800" indent="-228600">
              <a:spcBef>
                <a:spcPts val="500"/>
              </a:spcBef>
              <a:defRPr sz="2400"/>
            </a:pPr>
            <a:r>
              <a:t>This study shows that neck pain was:</a:t>
            </a:r>
          </a:p>
          <a:p>
            <a:pPr lvl="2" marL="1143000" indent="-228600">
              <a:spcBef>
                <a:spcPts val="500"/>
              </a:spcBef>
              <a:defRPr sz="2000"/>
            </a:pPr>
            <a:r>
              <a:t>common in collegiate athletes sustaining a concussion</a:t>
            </a:r>
          </a:p>
          <a:p>
            <a:pPr lvl="2" marL="1143000" indent="-228600">
              <a:spcBef>
                <a:spcPts val="500"/>
              </a:spcBef>
              <a:defRPr sz="2000"/>
            </a:pPr>
            <a:r>
              <a:t>Influenced by many factors</a:t>
            </a:r>
          </a:p>
          <a:p>
            <a:pPr lvl="2" marL="1143000" indent="-228600">
              <a:spcBef>
                <a:spcPts val="500"/>
              </a:spcBef>
              <a:defRPr sz="2000"/>
            </a:pPr>
            <a:r>
              <a:t>Negatively affected recovery</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7"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488"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489"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490"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491"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492"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493"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494"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495"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496"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497" name="Title 1"/>
          <p:cNvSpPr txBox="1"/>
          <p:nvPr/>
        </p:nvSpPr>
        <p:spPr>
          <a:xfrm>
            <a:off x="746759" y="5720212"/>
            <a:ext cx="10424161" cy="900034"/>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Archives of Physical Medicine and Rehabilitation (2020)</a:t>
            </a:r>
            <a:r>
              <a:rPr>
                <a:solidFill>
                  <a:srgbClr val="000000"/>
                </a:solidFill>
              </a:rPr>
              <a:t> Frequency of primary neck pain in mild traumatic brain injury/concussion patients.  </a:t>
            </a:r>
            <a:br>
              <a:rPr>
                <a:solidFill>
                  <a:srgbClr val="000000"/>
                </a:solidFill>
              </a:rPr>
            </a:br>
          </a:p>
        </p:txBody>
      </p:sp>
      <p:sp>
        <p:nvSpPr>
          <p:cNvPr id="498" name="Content Placeholder 2"/>
          <p:cNvSpPr txBox="1"/>
          <p:nvPr>
            <p:ph type="body" idx="1"/>
          </p:nvPr>
        </p:nvSpPr>
        <p:spPr>
          <a:xfrm>
            <a:off x="838200" y="1825625"/>
            <a:ext cx="10515600" cy="3843655"/>
          </a:xfrm>
          <a:prstGeom prst="rect">
            <a:avLst/>
          </a:prstGeom>
        </p:spPr>
        <p:txBody>
          <a:bodyPr/>
          <a:lstStyle/>
          <a:p>
            <a:pPr marL="226313" indent="-226313" defTabSz="905255">
              <a:lnSpc>
                <a:spcPct val="72000"/>
              </a:lnSpc>
              <a:spcBef>
                <a:spcPts val="400"/>
              </a:spcBef>
              <a:defRPr b="1" sz="2178">
                <a:solidFill>
                  <a:srgbClr val="1F4E79"/>
                </a:solidFill>
              </a:defRPr>
            </a:pPr>
            <a:r>
              <a:t>Objective</a:t>
            </a:r>
            <a:endParaRPr sz="2475"/>
          </a:p>
          <a:p>
            <a:pPr lvl="1" marL="678941" indent="-226313" defTabSz="905255">
              <a:lnSpc>
                <a:spcPct val="72000"/>
              </a:lnSpc>
              <a:spcBef>
                <a:spcPts val="400"/>
              </a:spcBef>
              <a:defRPr sz="1881"/>
            </a:pPr>
            <a:r>
              <a:t>To determine the frequency of neck pain in patients presenting to a level 1 trauma center Emergency Department with mild traumatic brain injury</a:t>
            </a:r>
            <a:endParaRPr sz="2178"/>
          </a:p>
          <a:p>
            <a:pPr marL="226313" indent="-226313" defTabSz="905255">
              <a:lnSpc>
                <a:spcPct val="72000"/>
              </a:lnSpc>
              <a:spcBef>
                <a:spcPts val="400"/>
              </a:spcBef>
              <a:defRPr b="1" sz="2178">
                <a:solidFill>
                  <a:srgbClr val="1F4E79"/>
                </a:solidFill>
              </a:defRPr>
            </a:pPr>
            <a:r>
              <a:t>Results</a:t>
            </a:r>
            <a:endParaRPr sz="2475"/>
          </a:p>
          <a:p>
            <a:pPr lvl="1" marL="678941" indent="-226313" defTabSz="905255">
              <a:lnSpc>
                <a:spcPct val="72000"/>
              </a:lnSpc>
              <a:spcBef>
                <a:spcPts val="400"/>
              </a:spcBef>
              <a:defRPr sz="1881"/>
            </a:pPr>
            <a:r>
              <a:t>Frequency of reported neck pain was:</a:t>
            </a:r>
            <a:endParaRPr sz="2178"/>
          </a:p>
          <a:p>
            <a:pPr lvl="2" marL="1131569" indent="-226313" defTabSz="905255">
              <a:lnSpc>
                <a:spcPct val="72000"/>
              </a:lnSpc>
              <a:spcBef>
                <a:spcPts val="400"/>
              </a:spcBef>
              <a:defRPr sz="1485"/>
            </a:pPr>
            <a:r>
              <a:t>68% within 72 hours</a:t>
            </a:r>
            <a:endParaRPr sz="1782"/>
          </a:p>
          <a:p>
            <a:pPr lvl="2" marL="1131569" indent="-226313" defTabSz="905255">
              <a:lnSpc>
                <a:spcPct val="72000"/>
              </a:lnSpc>
              <a:spcBef>
                <a:spcPts val="400"/>
              </a:spcBef>
              <a:defRPr sz="1485"/>
            </a:pPr>
            <a:r>
              <a:t>51% at 8 days</a:t>
            </a:r>
            <a:endParaRPr sz="1782"/>
          </a:p>
          <a:p>
            <a:pPr lvl="2" marL="1131569" indent="-226313" defTabSz="905255">
              <a:lnSpc>
                <a:spcPct val="72000"/>
              </a:lnSpc>
              <a:spcBef>
                <a:spcPts val="400"/>
              </a:spcBef>
              <a:defRPr sz="1485"/>
            </a:pPr>
            <a:r>
              <a:t>49% at 15 days</a:t>
            </a:r>
            <a:endParaRPr sz="1782"/>
          </a:p>
          <a:p>
            <a:pPr lvl="2" marL="1131569" indent="-226313" defTabSz="905255">
              <a:lnSpc>
                <a:spcPct val="72000"/>
              </a:lnSpc>
              <a:spcBef>
                <a:spcPts val="400"/>
              </a:spcBef>
              <a:defRPr sz="1485"/>
            </a:pPr>
            <a:r>
              <a:t>42% at 45 days</a:t>
            </a:r>
            <a:endParaRPr sz="1782"/>
          </a:p>
          <a:p>
            <a:pPr marL="226313" indent="-226313" defTabSz="905255">
              <a:lnSpc>
                <a:spcPct val="72000"/>
              </a:lnSpc>
              <a:spcBef>
                <a:spcPts val="400"/>
              </a:spcBef>
              <a:defRPr b="1" sz="2178">
                <a:solidFill>
                  <a:srgbClr val="1F4E79"/>
                </a:solidFill>
              </a:defRPr>
            </a:pPr>
            <a:r>
              <a:t>Conclusion</a:t>
            </a:r>
            <a:endParaRPr sz="2475"/>
          </a:p>
          <a:p>
            <a:pPr lvl="1" marL="678941" indent="-226313" defTabSz="905255">
              <a:lnSpc>
                <a:spcPct val="72000"/>
              </a:lnSpc>
              <a:spcBef>
                <a:spcPts val="400"/>
              </a:spcBef>
              <a:defRPr sz="1881"/>
            </a:pPr>
            <a:r>
              <a:t>A sizable percentage of patients presenting to a level 1 trauma center ED with mTBI report neck pain</a:t>
            </a:r>
            <a:endParaRPr sz="2178"/>
          </a:p>
          <a:p>
            <a:pPr lvl="1" marL="678941" indent="-226313" defTabSz="905255">
              <a:lnSpc>
                <a:spcPct val="72000"/>
              </a:lnSpc>
              <a:spcBef>
                <a:spcPts val="400"/>
              </a:spcBef>
              <a:defRPr sz="1881"/>
            </a:pPr>
            <a:r>
              <a:t>Neck pain is commonly rated as similar to or worse than other mTBI symptoms</a:t>
            </a:r>
            <a:endParaRPr sz="2178"/>
          </a:p>
          <a:p>
            <a:pPr lvl="1" marL="678941" indent="-226313" defTabSz="905255">
              <a:lnSpc>
                <a:spcPct val="72000"/>
              </a:lnSpc>
              <a:spcBef>
                <a:spcPts val="400"/>
              </a:spcBef>
              <a:defRPr sz="1881"/>
            </a:pPr>
            <a:r>
              <a:t>These findings support identifying cervical injury as an important concurrent dx in patients with mTBI</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8FAADC"/>
        </a:solidFill>
      </p:bgPr>
    </p:bg>
    <p:spTree>
      <p:nvGrpSpPr>
        <p:cNvPr id="1" name=""/>
        <p:cNvGrpSpPr/>
        <p:nvPr/>
      </p:nvGrpSpPr>
      <p:grpSpPr>
        <a:xfrm>
          <a:off x="0" y="0"/>
          <a:ext cx="0" cy="0"/>
          <a:chOff x="0" y="0"/>
          <a:chExt cx="0" cy="0"/>
        </a:xfrm>
      </p:grpSpPr>
      <p:sp>
        <p:nvSpPr>
          <p:cNvPr id="500" name="Rectangle 24"/>
          <p:cNvSpPr/>
          <p:nvPr/>
        </p:nvSpPr>
        <p:spPr>
          <a:xfrm>
            <a:off x="0" y="0"/>
            <a:ext cx="12192000"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501" name="Rectangle 26"/>
          <p:cNvSpPr/>
          <p:nvPr/>
        </p:nvSpPr>
        <p:spPr>
          <a:xfrm>
            <a:off x="-1" y="0"/>
            <a:ext cx="12188954"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502" name="Rectangle 28"/>
          <p:cNvSpPr/>
          <p:nvPr/>
        </p:nvSpPr>
        <p:spPr>
          <a:xfrm flipH="1" rot="5400000">
            <a:off x="-1410084" y="1410081"/>
            <a:ext cx="6858001" cy="4037838"/>
          </a:xfrm>
          <a:prstGeom prst="rect">
            <a:avLst/>
          </a:prstGeom>
          <a:gradFill>
            <a:gsLst>
              <a:gs pos="8000">
                <a:srgbClr val="000000"/>
              </a:gs>
              <a:gs pos="100000">
                <a:srgbClr val="2F5597"/>
              </a:gs>
            </a:gsLst>
            <a:lin ang="3000000"/>
          </a:gradFill>
          <a:ln w="12700">
            <a:miter lim="400000"/>
          </a:ln>
        </p:spPr>
        <p:txBody>
          <a:bodyPr lIns="45719" rIns="45719" anchor="ctr"/>
          <a:lstStyle/>
          <a:p>
            <a:pPr algn="ctr" defTabSz="457200">
              <a:defRPr>
                <a:solidFill>
                  <a:srgbClr val="FFFFFF"/>
                </a:solidFill>
              </a:defRPr>
            </a:pPr>
          </a:p>
        </p:txBody>
      </p:sp>
      <p:sp>
        <p:nvSpPr>
          <p:cNvPr id="503" name="Rectangle 30"/>
          <p:cNvSpPr/>
          <p:nvPr/>
        </p:nvSpPr>
        <p:spPr>
          <a:xfrm flipH="1" rot="5400000">
            <a:off x="-1410085" y="1420219"/>
            <a:ext cx="6858000" cy="4037840"/>
          </a:xfrm>
          <a:prstGeom prst="rect">
            <a:avLst/>
          </a:prstGeom>
          <a:gradFill>
            <a:gsLst>
              <a:gs pos="0">
                <a:srgbClr val="000000">
                  <a:alpha val="0"/>
                </a:srgbClr>
              </a:gs>
              <a:gs pos="99000">
                <a:schemeClr val="accent1">
                  <a:alpha val="46000"/>
                </a:schemeClr>
              </a:gs>
            </a:gsLst>
            <a:lin ang="1800000"/>
          </a:gradFill>
          <a:ln w="12700">
            <a:miter lim="400000"/>
          </a:ln>
        </p:spPr>
        <p:txBody>
          <a:bodyPr lIns="45719" rIns="45719" anchor="ctr"/>
          <a:lstStyle/>
          <a:p>
            <a:pPr algn="ctr" defTabSz="457200">
              <a:defRPr>
                <a:solidFill>
                  <a:srgbClr val="FFFFFF"/>
                </a:solidFill>
              </a:defRPr>
            </a:pPr>
          </a:p>
        </p:txBody>
      </p:sp>
      <p:sp>
        <p:nvSpPr>
          <p:cNvPr id="504" name="Rectangle 32"/>
          <p:cNvSpPr/>
          <p:nvPr/>
        </p:nvSpPr>
        <p:spPr>
          <a:xfrm flipH="1" rot="5400000">
            <a:off x="767923" y="3588084"/>
            <a:ext cx="2501980" cy="4037842"/>
          </a:xfrm>
          <a:prstGeom prst="rect">
            <a:avLst/>
          </a:prstGeom>
          <a:gradFill>
            <a:gsLst>
              <a:gs pos="2000">
                <a:schemeClr val="accent1">
                  <a:alpha val="29000"/>
                </a:schemeClr>
              </a:gs>
              <a:gs pos="100000">
                <a:srgbClr val="000000">
                  <a:alpha val="30000"/>
                </a:srgbClr>
              </a:gs>
            </a:gsLst>
            <a:lin ang="7799999"/>
          </a:gradFill>
          <a:ln w="12700">
            <a:miter lim="400000"/>
          </a:ln>
        </p:spPr>
        <p:txBody>
          <a:bodyPr lIns="45719" rIns="45719" anchor="ctr"/>
          <a:lstStyle/>
          <a:p>
            <a:pPr algn="ctr" defTabSz="457200">
              <a:defRPr>
                <a:solidFill>
                  <a:srgbClr val="FFFFFF"/>
                </a:solidFill>
              </a:defRPr>
            </a:pPr>
          </a:p>
        </p:txBody>
      </p:sp>
      <p:sp>
        <p:nvSpPr>
          <p:cNvPr id="505" name="Freeform: Shape 34"/>
          <p:cNvSpPr/>
          <p:nvPr/>
        </p:nvSpPr>
        <p:spPr>
          <a:xfrm rot="20635413">
            <a:off x="-501737" y="969717"/>
            <a:ext cx="3900357" cy="41789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70" y="486"/>
                </a:moveTo>
                <a:cubicBezTo>
                  <a:pt x="18180" y="1853"/>
                  <a:pt x="21600" y="5954"/>
                  <a:pt x="21600" y="10800"/>
                </a:cubicBezTo>
                <a:cubicBezTo>
                  <a:pt x="21600" y="16765"/>
                  <a:pt x="16419" y="21600"/>
                  <a:pt x="10029" y="21600"/>
                </a:cubicBezTo>
                <a:cubicBezTo>
                  <a:pt x="6034" y="21600"/>
                  <a:pt x="2513" y="19711"/>
                  <a:pt x="433" y="16838"/>
                </a:cubicBezTo>
                <a:lnTo>
                  <a:pt x="0" y="16173"/>
                </a:lnTo>
                <a:lnTo>
                  <a:pt x="4604" y="1263"/>
                </a:lnTo>
                <a:lnTo>
                  <a:pt x="5524" y="849"/>
                </a:lnTo>
                <a:cubicBezTo>
                  <a:pt x="6909" y="302"/>
                  <a:pt x="8431" y="0"/>
                  <a:pt x="10029" y="0"/>
                </a:cubicBezTo>
                <a:cubicBezTo>
                  <a:pt x="11227" y="0"/>
                  <a:pt x="12383" y="170"/>
                  <a:pt x="13470" y="486"/>
                </a:cubicBezTo>
                <a:close/>
              </a:path>
            </a:pathLst>
          </a:custGeom>
          <a:gradFill>
            <a:gsLst>
              <a:gs pos="29000">
                <a:srgbClr val="000000">
                  <a:alpha val="0"/>
                </a:srgbClr>
              </a:gs>
              <a:gs pos="100000">
                <a:schemeClr val="accent1">
                  <a:alpha val="43000"/>
                </a:schemeClr>
              </a:gs>
            </a:gsLst>
            <a:lin ang="1800000"/>
          </a:gradFill>
          <a:ln w="12700">
            <a:miter lim="400000"/>
          </a:ln>
        </p:spPr>
        <p:txBody>
          <a:bodyPr lIns="45719" rIns="45719" anchor="ctr"/>
          <a:lstStyle/>
          <a:p>
            <a:pPr algn="ctr" defTabSz="457200">
              <a:defRPr>
                <a:solidFill>
                  <a:srgbClr val="FFFFFF"/>
                </a:solidFill>
              </a:defRPr>
            </a:pPr>
          </a:p>
        </p:txBody>
      </p:sp>
      <p:sp>
        <p:nvSpPr>
          <p:cNvPr id="506" name="Rectangle 36"/>
          <p:cNvSpPr/>
          <p:nvPr/>
        </p:nvSpPr>
        <p:spPr>
          <a:xfrm flipH="1" rot="5400000">
            <a:off x="-1410093" y="1399943"/>
            <a:ext cx="6858004" cy="4037836"/>
          </a:xfrm>
          <a:prstGeom prst="rect">
            <a:avLst/>
          </a:prstGeom>
          <a:gradFill>
            <a:gsLst>
              <a:gs pos="0">
                <a:srgbClr val="000000">
                  <a:alpha val="0"/>
                </a:srgbClr>
              </a:gs>
              <a:gs pos="99000">
                <a:srgbClr val="8FAADC">
                  <a:alpha val="11000"/>
                </a:srgbClr>
              </a:gs>
            </a:gsLst>
            <a:lin ang="7199999"/>
          </a:gradFill>
          <a:ln w="12700">
            <a:miter lim="400000"/>
          </a:ln>
        </p:spPr>
        <p:txBody>
          <a:bodyPr lIns="45719" rIns="45719" anchor="ctr"/>
          <a:lstStyle/>
          <a:p>
            <a:pPr algn="ctr" defTabSz="457200">
              <a:defRPr>
                <a:solidFill>
                  <a:srgbClr val="FFFFFF"/>
                </a:solidFill>
              </a:defRPr>
            </a:pPr>
          </a:p>
        </p:txBody>
      </p:sp>
      <p:pic>
        <p:nvPicPr>
          <p:cNvPr id="507" name="Picture 2" descr="Picture 2"/>
          <p:cNvPicPr>
            <a:picLocks noChangeAspect="1"/>
          </p:cNvPicPr>
          <p:nvPr/>
        </p:nvPicPr>
        <p:blipFill>
          <a:blip r:embed="rId3">
            <a:extLst/>
          </a:blip>
          <a:stretch>
            <a:fillRect/>
          </a:stretch>
        </p:blipFill>
        <p:spPr>
          <a:xfrm>
            <a:off x="10126419" y="403855"/>
            <a:ext cx="1672344" cy="828089"/>
          </a:xfrm>
          <a:prstGeom prst="rect">
            <a:avLst/>
          </a:prstGeom>
          <a:ln w="12700">
            <a:miter lim="400000"/>
          </a:ln>
        </p:spPr>
      </p:pic>
      <p:sp>
        <p:nvSpPr>
          <p:cNvPr id="508" name="TextBox 1"/>
          <p:cNvSpPr txBox="1"/>
          <p:nvPr/>
        </p:nvSpPr>
        <p:spPr>
          <a:xfrm>
            <a:off x="4437200" y="2746639"/>
            <a:ext cx="6908804" cy="2018418"/>
          </a:xfrm>
          <a:prstGeom prst="rect">
            <a:avLst/>
          </a:prstGeom>
          <a:ln w="63500">
            <a:solidFill>
              <a:srgbClr val="8FAADC"/>
            </a:solidFill>
          </a:ln>
          <a:extLst>
            <a:ext uri="{C572A759-6A51-4108-AA02-DFA0A04FC94B}">
              <ma14:wrappingTextBoxFlag xmlns:ma14="http://schemas.microsoft.com/office/mac/drawingml/2011/main" val="1"/>
            </a:ext>
          </a:extLst>
        </p:spPr>
        <p:txBody>
          <a:bodyPr lIns="45719" rIns="45719">
            <a:spAutoFit/>
          </a:bodyPr>
          <a:lstStyle>
            <a:lvl1pPr defTabSz="457200">
              <a:defRPr sz="4200">
                <a:solidFill>
                  <a:srgbClr val="203864"/>
                </a:solidFill>
              </a:defRPr>
            </a:lvl1pPr>
          </a:lstStyle>
          <a:p>
            <a:pPr/>
            <a:r>
              <a:t>Evidence that supports chiropractic treatment of neck pain</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2"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513"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514"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515"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516"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517"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Neck Pain Management Research </a:t>
            </a:r>
          </a:p>
        </p:txBody>
      </p:sp>
      <p:pic>
        <p:nvPicPr>
          <p:cNvPr id="518"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519"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520"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521"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522" name="Title 1"/>
          <p:cNvSpPr txBox="1"/>
          <p:nvPr/>
        </p:nvSpPr>
        <p:spPr>
          <a:xfrm>
            <a:off x="372525" y="5780120"/>
            <a:ext cx="11446946" cy="1112495"/>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marL="342900" indent="-342900">
              <a:lnSpc>
                <a:spcPct val="90000"/>
              </a:lnSpc>
              <a:spcBef>
                <a:spcPts val="1000"/>
              </a:spcBef>
              <a:buSzPct val="100000"/>
              <a:buFont typeface="Arial"/>
              <a:buChar char="•"/>
              <a:defRPr sz="2100">
                <a:solidFill>
                  <a:srgbClr val="1F4E79"/>
                </a:solidFill>
              </a:defRPr>
            </a:pPr>
            <a:r>
              <a:t>Source: Journal of Manipulative &amp; Physiological Therapeutics (2019) </a:t>
            </a:r>
            <a:r>
              <a:rPr>
                <a:solidFill>
                  <a:srgbClr val="000000"/>
                </a:solidFill>
              </a:rPr>
              <a:t>Best Practice Recommendations for chiropractic management of patients with neck pain</a:t>
            </a:r>
          </a:p>
        </p:txBody>
      </p:sp>
      <p:sp>
        <p:nvSpPr>
          <p:cNvPr id="523" name="Content Placeholder 2"/>
          <p:cNvSpPr txBox="1"/>
          <p:nvPr>
            <p:ph type="body" idx="1"/>
          </p:nvPr>
        </p:nvSpPr>
        <p:spPr>
          <a:xfrm>
            <a:off x="838197" y="1671103"/>
            <a:ext cx="10515601" cy="4151380"/>
          </a:xfrm>
          <a:prstGeom prst="rect">
            <a:avLst/>
          </a:prstGeom>
        </p:spPr>
        <p:txBody>
          <a:bodyPr/>
          <a:lstStyle/>
          <a:p>
            <a:pPr>
              <a:lnSpc>
                <a:spcPct val="81000"/>
              </a:lnSpc>
              <a:defRPr b="1" sz="2000">
                <a:solidFill>
                  <a:srgbClr val="1F4E79"/>
                </a:solidFill>
              </a:defRPr>
            </a:pPr>
            <a:r>
              <a:t>Objective</a:t>
            </a:r>
            <a:endParaRPr sz="2500"/>
          </a:p>
          <a:p>
            <a:pPr lvl="1" marL="685800" indent="-228600">
              <a:lnSpc>
                <a:spcPct val="81000"/>
              </a:lnSpc>
              <a:spcBef>
                <a:spcPts val="500"/>
              </a:spcBef>
              <a:defRPr sz="1700"/>
            </a:pPr>
            <a:r>
              <a:t>Purpose of this study was to develop best-practice recommendations for chiropractic management of adults with neck pain</a:t>
            </a:r>
            <a:endParaRPr sz="2200"/>
          </a:p>
          <a:p>
            <a:pPr>
              <a:lnSpc>
                <a:spcPct val="81000"/>
              </a:lnSpc>
              <a:defRPr b="1" sz="2000">
                <a:solidFill>
                  <a:srgbClr val="1F4E79"/>
                </a:solidFill>
              </a:defRPr>
            </a:pPr>
            <a:r>
              <a:t>Results</a:t>
            </a:r>
            <a:endParaRPr sz="2500"/>
          </a:p>
          <a:p>
            <a:pPr lvl="1" marL="685800" indent="-228600">
              <a:lnSpc>
                <a:spcPct val="81000"/>
              </a:lnSpc>
              <a:spcBef>
                <a:spcPts val="500"/>
              </a:spcBef>
              <a:defRPr sz="1700"/>
            </a:pPr>
            <a:r>
              <a:t>The following are covered in this paper:</a:t>
            </a:r>
            <a:endParaRPr sz="2200"/>
          </a:p>
          <a:p>
            <a:pPr lvl="2" marL="1143000" indent="-228600">
              <a:lnSpc>
                <a:spcPct val="81000"/>
              </a:lnSpc>
              <a:spcBef>
                <a:spcPts val="500"/>
              </a:spcBef>
              <a:defRPr sz="1300"/>
            </a:pPr>
            <a:r>
              <a:t>Assessment (History &amp; Examination)</a:t>
            </a:r>
            <a:endParaRPr sz="1800"/>
          </a:p>
          <a:p>
            <a:pPr lvl="2" marL="1143000" indent="-228600">
              <a:lnSpc>
                <a:spcPct val="81000"/>
              </a:lnSpc>
              <a:spcBef>
                <a:spcPts val="500"/>
              </a:spcBef>
              <a:defRPr sz="1300"/>
            </a:pPr>
            <a:r>
              <a:t>Evaluate for red flags</a:t>
            </a:r>
            <a:endParaRPr sz="1800"/>
          </a:p>
          <a:p>
            <a:pPr lvl="2" marL="1143000" indent="-228600">
              <a:lnSpc>
                <a:spcPct val="81000"/>
              </a:lnSpc>
              <a:spcBef>
                <a:spcPts val="500"/>
              </a:spcBef>
              <a:defRPr sz="1300"/>
            </a:pPr>
            <a:r>
              <a:t>Diagnosis</a:t>
            </a:r>
            <a:endParaRPr sz="1800"/>
          </a:p>
          <a:p>
            <a:pPr lvl="2" marL="1143000" indent="-228600">
              <a:lnSpc>
                <a:spcPct val="81000"/>
              </a:lnSpc>
              <a:spcBef>
                <a:spcPts val="500"/>
              </a:spcBef>
              <a:defRPr sz="1300"/>
            </a:pPr>
            <a:r>
              <a:t>Treatment Planning and Implementation</a:t>
            </a:r>
            <a:endParaRPr sz="1800"/>
          </a:p>
          <a:p>
            <a:pPr lvl="2" marL="1143000" indent="-228600">
              <a:lnSpc>
                <a:spcPct val="81000"/>
              </a:lnSpc>
              <a:spcBef>
                <a:spcPts val="500"/>
              </a:spcBef>
              <a:defRPr sz="1300"/>
            </a:pPr>
            <a:r>
              <a:t>Informed Consent</a:t>
            </a:r>
            <a:endParaRPr sz="1800"/>
          </a:p>
          <a:p>
            <a:pPr lvl="2" marL="1143000" indent="-228600">
              <a:lnSpc>
                <a:spcPct val="81000"/>
              </a:lnSpc>
              <a:spcBef>
                <a:spcPts val="500"/>
              </a:spcBef>
              <a:defRPr sz="1300"/>
            </a:pPr>
            <a:r>
              <a:t>Concurrent Management</a:t>
            </a:r>
            <a:endParaRPr sz="1800"/>
          </a:p>
          <a:p>
            <a:pPr lvl="2" marL="1143000" indent="-228600">
              <a:lnSpc>
                <a:spcPct val="81000"/>
              </a:lnSpc>
              <a:spcBef>
                <a:spcPts val="500"/>
              </a:spcBef>
              <a:defRPr sz="1300"/>
            </a:pPr>
            <a:r>
              <a:t>Referral</a:t>
            </a:r>
            <a:endParaRPr sz="1800"/>
          </a:p>
          <a:p>
            <a:pPr>
              <a:lnSpc>
                <a:spcPct val="81000"/>
              </a:lnSpc>
              <a:defRPr b="1" sz="2000">
                <a:solidFill>
                  <a:srgbClr val="1F4E79"/>
                </a:solidFill>
              </a:defRPr>
            </a:pPr>
            <a:r>
              <a:t>Conclusion</a:t>
            </a:r>
            <a:endParaRPr sz="2500"/>
          </a:p>
          <a:p>
            <a:pPr lvl="1" marL="685800" indent="-228600">
              <a:lnSpc>
                <a:spcPct val="81000"/>
              </a:lnSpc>
              <a:spcBef>
                <a:spcPts val="500"/>
              </a:spcBef>
              <a:defRPr sz="1700"/>
            </a:pPr>
            <a:r>
              <a:t>For uncomplicated neck pain, including neck pain with headache or radicular symptoms, chiropractic manipulation and multimodal care are recommended</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5"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526"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527"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528"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529"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530"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Neck Pain Management Research </a:t>
            </a:r>
          </a:p>
        </p:txBody>
      </p:sp>
      <p:pic>
        <p:nvPicPr>
          <p:cNvPr id="531"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532"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533"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534"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535" name="Title 1"/>
          <p:cNvSpPr txBox="1"/>
          <p:nvPr/>
        </p:nvSpPr>
        <p:spPr>
          <a:xfrm>
            <a:off x="372525" y="5815793"/>
            <a:ext cx="11446946" cy="132556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marL="228600" indent="-228600">
              <a:lnSpc>
                <a:spcPct val="90000"/>
              </a:lnSpc>
              <a:spcBef>
                <a:spcPts val="1000"/>
              </a:spcBef>
              <a:defRPr sz="2100">
                <a:solidFill>
                  <a:srgbClr val="1F4E79"/>
                </a:solidFill>
              </a:defRPr>
            </a:pPr>
            <a:r>
              <a:t>Source: Systematic Reviews (2025) </a:t>
            </a:r>
            <a:r>
              <a:rPr>
                <a:solidFill>
                  <a:srgbClr val="000000"/>
                </a:solidFill>
              </a:rPr>
              <a:t>Efficacy and safety of spinal manipulative therapy in the management of acute neck pain: a systematic review and meta-analysis</a:t>
            </a:r>
          </a:p>
        </p:txBody>
      </p:sp>
      <p:sp>
        <p:nvSpPr>
          <p:cNvPr id="536" name="Content Placeholder 2"/>
          <p:cNvSpPr txBox="1"/>
          <p:nvPr>
            <p:ph type="body" idx="1"/>
          </p:nvPr>
        </p:nvSpPr>
        <p:spPr>
          <a:xfrm>
            <a:off x="838197" y="1699745"/>
            <a:ext cx="10515601" cy="4298720"/>
          </a:xfrm>
          <a:prstGeom prst="rect">
            <a:avLst/>
          </a:prstGeom>
        </p:spPr>
        <p:txBody>
          <a:bodyPr/>
          <a:lstStyle/>
          <a:p>
            <a:pPr>
              <a:lnSpc>
                <a:spcPct val="81000"/>
              </a:lnSpc>
              <a:defRPr b="1" sz="2200">
                <a:solidFill>
                  <a:srgbClr val="1F4E79"/>
                </a:solidFill>
              </a:defRPr>
            </a:pPr>
            <a:r>
              <a:t>Background</a:t>
            </a:r>
            <a:endParaRPr sz="2500"/>
          </a:p>
          <a:p>
            <a:pPr lvl="1" marL="685800" indent="-228600">
              <a:lnSpc>
                <a:spcPct val="81000"/>
              </a:lnSpc>
              <a:spcBef>
                <a:spcPts val="500"/>
              </a:spcBef>
              <a:defRPr sz="1800"/>
            </a:pPr>
            <a:r>
              <a:t>Spinal Manipulative Therapy (SMT) is frequently used to manage neck pain; however, its efficacy and safety in treating acute neck pain (ANP) remains uncertain</a:t>
            </a:r>
            <a:endParaRPr sz="2200"/>
          </a:p>
          <a:p>
            <a:pPr>
              <a:lnSpc>
                <a:spcPct val="81000"/>
              </a:lnSpc>
              <a:defRPr b="1" sz="2200">
                <a:solidFill>
                  <a:srgbClr val="1F4E79"/>
                </a:solidFill>
              </a:defRPr>
            </a:pPr>
            <a:r>
              <a:t>Objective</a:t>
            </a:r>
            <a:endParaRPr sz="2500"/>
          </a:p>
          <a:p>
            <a:pPr lvl="1" marL="685800" indent="-228600">
              <a:lnSpc>
                <a:spcPct val="81000"/>
              </a:lnSpc>
              <a:spcBef>
                <a:spcPts val="500"/>
              </a:spcBef>
              <a:defRPr sz="1800"/>
            </a:pPr>
            <a:r>
              <a:t>This study aims to comprehensively evaluate the efficacy and safety of SMT in the treatment of ANP</a:t>
            </a:r>
            <a:endParaRPr sz="2200"/>
          </a:p>
          <a:p>
            <a:pPr>
              <a:lnSpc>
                <a:spcPct val="81000"/>
              </a:lnSpc>
              <a:defRPr b="1" sz="2200">
                <a:solidFill>
                  <a:srgbClr val="1F4E79"/>
                </a:solidFill>
              </a:defRPr>
            </a:pPr>
            <a:r>
              <a:t>Results</a:t>
            </a:r>
            <a:endParaRPr sz="2500"/>
          </a:p>
          <a:p>
            <a:pPr lvl="1" marL="685800" indent="-228600">
              <a:lnSpc>
                <a:spcPct val="81000"/>
              </a:lnSpc>
              <a:spcBef>
                <a:spcPts val="500"/>
              </a:spcBef>
              <a:defRPr sz="1800"/>
            </a:pPr>
            <a:r>
              <a:t>8 Randomized Controlled Trials (RCT’s) with 965 patients were included</a:t>
            </a:r>
            <a:endParaRPr sz="2200"/>
          </a:p>
          <a:p>
            <a:pPr lvl="1" marL="685800" indent="-228600">
              <a:lnSpc>
                <a:spcPct val="81000"/>
              </a:lnSpc>
              <a:spcBef>
                <a:spcPts val="500"/>
              </a:spcBef>
              <a:defRPr sz="1800"/>
            </a:pPr>
            <a:r>
              <a:t>Analysis showed that SMT was better than the control in reducing pain, improving cervical range of motion (CROM) and reducing disability scores</a:t>
            </a:r>
            <a:endParaRPr sz="2200"/>
          </a:p>
          <a:p>
            <a:pPr lvl="1" marL="685800" indent="-228600">
              <a:lnSpc>
                <a:spcPct val="81000"/>
              </a:lnSpc>
              <a:spcBef>
                <a:spcPts val="500"/>
              </a:spcBef>
              <a:defRPr sz="1800"/>
            </a:pPr>
            <a:r>
              <a:t>No serious adverse events were reported</a:t>
            </a:r>
            <a:endParaRPr sz="2200"/>
          </a:p>
          <a:p>
            <a:pPr>
              <a:lnSpc>
                <a:spcPct val="81000"/>
              </a:lnSpc>
              <a:defRPr b="1" sz="2200">
                <a:solidFill>
                  <a:srgbClr val="1F4E79"/>
                </a:solidFill>
              </a:defRPr>
            </a:pPr>
            <a:r>
              <a:t>Conclusion</a:t>
            </a:r>
            <a:endParaRPr sz="2500"/>
          </a:p>
          <a:p>
            <a:pPr lvl="1" marL="685800" indent="-228600">
              <a:lnSpc>
                <a:spcPct val="81000"/>
              </a:lnSpc>
              <a:spcBef>
                <a:spcPts val="500"/>
              </a:spcBef>
              <a:defRPr sz="1800"/>
            </a:pPr>
            <a:r>
              <a:t>The evidence supports the use of SMT as an effective and safe intervention for reducing pain, improving CROM and decreasing disability in patients with ANP</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8"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539"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540"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541"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542"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543"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Neck Pain Management Research </a:t>
            </a:r>
          </a:p>
        </p:txBody>
      </p:sp>
      <p:pic>
        <p:nvPicPr>
          <p:cNvPr id="544"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545"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546"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547"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548" name="Title 1"/>
          <p:cNvSpPr txBox="1"/>
          <p:nvPr/>
        </p:nvSpPr>
        <p:spPr>
          <a:xfrm>
            <a:off x="306096" y="5895428"/>
            <a:ext cx="11446946" cy="74597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marL="228600" indent="-228600">
              <a:lnSpc>
                <a:spcPct val="90000"/>
              </a:lnSpc>
              <a:spcBef>
                <a:spcPts val="1000"/>
              </a:spcBef>
              <a:defRPr sz="2100">
                <a:solidFill>
                  <a:srgbClr val="1F4E79"/>
                </a:solidFill>
              </a:defRPr>
            </a:pPr>
            <a:r>
              <a:t>Source: Journal of Clinical Medicine (2021) </a:t>
            </a:r>
            <a:r>
              <a:rPr>
                <a:solidFill>
                  <a:srgbClr val="000000"/>
                </a:solidFill>
              </a:rPr>
              <a:t>Spinal Manipulative Therapy for Acute Neck Pain: A Systematic Review and Meta-Analysis of Randomized Controlled Trials</a:t>
            </a:r>
          </a:p>
        </p:txBody>
      </p:sp>
      <p:sp>
        <p:nvSpPr>
          <p:cNvPr id="549" name="Content Placeholder 2"/>
          <p:cNvSpPr txBox="1"/>
          <p:nvPr>
            <p:ph type="body" idx="1"/>
          </p:nvPr>
        </p:nvSpPr>
        <p:spPr>
          <a:xfrm>
            <a:off x="838197" y="1714450"/>
            <a:ext cx="10515601" cy="3937942"/>
          </a:xfrm>
          <a:prstGeom prst="rect">
            <a:avLst/>
          </a:prstGeom>
        </p:spPr>
        <p:txBody>
          <a:bodyPr/>
          <a:lstStyle/>
          <a:p>
            <a:pPr marL="226313" indent="-226313" defTabSz="905255">
              <a:lnSpc>
                <a:spcPct val="81000"/>
              </a:lnSpc>
              <a:spcBef>
                <a:spcPts val="900"/>
              </a:spcBef>
              <a:defRPr b="1" sz="2178">
                <a:solidFill>
                  <a:srgbClr val="1F4E79"/>
                </a:solidFill>
              </a:defRPr>
            </a:pPr>
            <a:r>
              <a:t>Background</a:t>
            </a:r>
            <a:endParaRPr sz="2475"/>
          </a:p>
          <a:p>
            <a:pPr lvl="1" marL="678941" indent="-226313" defTabSz="905255">
              <a:lnSpc>
                <a:spcPct val="81000"/>
              </a:lnSpc>
              <a:spcBef>
                <a:spcPts val="400"/>
              </a:spcBef>
              <a:defRPr sz="1782"/>
            </a:pPr>
            <a:r>
              <a:t>Acute neck pain is common and usually managed by medication and/or manual therapy</a:t>
            </a:r>
            <a:endParaRPr sz="2178"/>
          </a:p>
          <a:p>
            <a:pPr lvl="1" marL="678941" indent="-226313" defTabSz="905255">
              <a:lnSpc>
                <a:spcPct val="81000"/>
              </a:lnSpc>
              <a:spcBef>
                <a:spcPts val="400"/>
              </a:spcBef>
              <a:defRPr sz="1782"/>
            </a:pPr>
            <a:r>
              <a:t>General practitioners hesitate to refer to manual therapy due to uncertainty about adverse events</a:t>
            </a:r>
            <a:endParaRPr sz="2178"/>
          </a:p>
          <a:p>
            <a:pPr marL="226313" indent="-226313" defTabSz="905255">
              <a:lnSpc>
                <a:spcPct val="81000"/>
              </a:lnSpc>
              <a:spcBef>
                <a:spcPts val="900"/>
              </a:spcBef>
              <a:defRPr b="1" sz="2178">
                <a:solidFill>
                  <a:srgbClr val="1F4E79"/>
                </a:solidFill>
              </a:defRPr>
            </a:pPr>
            <a:r>
              <a:t>Objective</a:t>
            </a:r>
            <a:endParaRPr sz="2475"/>
          </a:p>
          <a:p>
            <a:pPr lvl="1" marL="678941" indent="-226313" defTabSz="905255">
              <a:lnSpc>
                <a:spcPct val="81000"/>
              </a:lnSpc>
              <a:spcBef>
                <a:spcPts val="400"/>
              </a:spcBef>
              <a:defRPr sz="1782"/>
            </a:pPr>
            <a:r>
              <a:t>Review RCTs assessing the effectiveness of spinal manipulative therapy (SMT) for acute neck pain</a:t>
            </a:r>
            <a:endParaRPr sz="2178"/>
          </a:p>
          <a:p>
            <a:pPr marL="226313" indent="-226313" defTabSz="905255">
              <a:lnSpc>
                <a:spcPct val="81000"/>
              </a:lnSpc>
              <a:spcBef>
                <a:spcPts val="900"/>
              </a:spcBef>
              <a:defRPr b="1" sz="2178">
                <a:solidFill>
                  <a:srgbClr val="1F4E79"/>
                </a:solidFill>
              </a:defRPr>
            </a:pPr>
            <a:r>
              <a:t>Results</a:t>
            </a:r>
            <a:endParaRPr sz="2475"/>
          </a:p>
          <a:p>
            <a:pPr lvl="1" marL="678941" indent="-226313" defTabSz="905255">
              <a:lnSpc>
                <a:spcPct val="81000"/>
              </a:lnSpc>
              <a:spcBef>
                <a:spcPts val="400"/>
              </a:spcBef>
              <a:defRPr sz="1782"/>
            </a:pPr>
            <a:r>
              <a:t>6 studies were included</a:t>
            </a:r>
            <a:endParaRPr sz="2178"/>
          </a:p>
          <a:p>
            <a:pPr lvl="1" marL="678941" indent="-226313" defTabSz="905255">
              <a:lnSpc>
                <a:spcPct val="81000"/>
              </a:lnSpc>
              <a:spcBef>
                <a:spcPts val="400"/>
              </a:spcBef>
              <a:defRPr sz="1782"/>
            </a:pPr>
            <a:r>
              <a:t>Overall pool size for neck pain was large</a:t>
            </a:r>
            <a:endParaRPr sz="2178"/>
          </a:p>
          <a:p>
            <a:pPr lvl="1" marL="678941" indent="-226313" defTabSz="905255">
              <a:lnSpc>
                <a:spcPct val="81000"/>
              </a:lnSpc>
              <a:spcBef>
                <a:spcPts val="400"/>
              </a:spcBef>
              <a:defRPr sz="1782"/>
            </a:pPr>
            <a:r>
              <a:t>SMT was favored</a:t>
            </a:r>
            <a:endParaRPr sz="2178"/>
          </a:p>
          <a:p>
            <a:pPr lvl="1" marL="678941" indent="-226313" defTabSz="905255">
              <a:lnSpc>
                <a:spcPct val="81000"/>
              </a:lnSpc>
              <a:spcBef>
                <a:spcPts val="400"/>
              </a:spcBef>
              <a:defRPr sz="1782"/>
            </a:pPr>
            <a:r>
              <a:t>No serious adverse events were reported</a:t>
            </a:r>
            <a:endParaRPr sz="2178"/>
          </a:p>
          <a:p>
            <a:pPr marL="226313" indent="-226313" defTabSz="905255">
              <a:lnSpc>
                <a:spcPct val="81000"/>
              </a:lnSpc>
              <a:spcBef>
                <a:spcPts val="900"/>
              </a:spcBef>
              <a:defRPr b="1" sz="2178">
                <a:solidFill>
                  <a:srgbClr val="1F4E79"/>
                </a:solidFill>
              </a:defRPr>
            </a:pPr>
            <a:r>
              <a:t>Conclusion</a:t>
            </a:r>
            <a:endParaRPr sz="2475"/>
          </a:p>
          <a:p>
            <a:pPr lvl="1" marL="678941" indent="-226313" defTabSz="905255">
              <a:lnSpc>
                <a:spcPct val="81000"/>
              </a:lnSpc>
              <a:spcBef>
                <a:spcPts val="400"/>
              </a:spcBef>
              <a:defRPr sz="1782"/>
            </a:pPr>
            <a:r>
              <a:t>SMT alone or in combination with other modalities was effective for acute neck pain</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1"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552"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553"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554"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555"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556"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Concussion Research </a:t>
            </a:r>
          </a:p>
        </p:txBody>
      </p:sp>
      <p:pic>
        <p:nvPicPr>
          <p:cNvPr id="557"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558"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559"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560"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561" name="Title 1"/>
          <p:cNvSpPr txBox="1"/>
          <p:nvPr/>
        </p:nvSpPr>
        <p:spPr>
          <a:xfrm>
            <a:off x="746759" y="5651876"/>
            <a:ext cx="10424161" cy="900035"/>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28600" indent="-228600">
              <a:lnSpc>
                <a:spcPct val="90000"/>
              </a:lnSpc>
              <a:spcBef>
                <a:spcPts val="1000"/>
              </a:spcBef>
              <a:defRPr sz="2000">
                <a:solidFill>
                  <a:srgbClr val="1F4E79"/>
                </a:solidFill>
              </a:defRPr>
            </a:pPr>
            <a:r>
              <a:t>Source: Journal of Contemporary Chiropractic (2019) </a:t>
            </a:r>
            <a:r>
              <a:rPr>
                <a:solidFill>
                  <a:srgbClr val="000000"/>
                </a:solidFill>
              </a:rPr>
              <a:t>Chiropractic Management of the Craniocervical junction in post-concussion syndrome: A case series </a:t>
            </a:r>
            <a:br>
              <a:rPr>
                <a:solidFill>
                  <a:srgbClr val="000000"/>
                </a:solidFill>
              </a:rPr>
            </a:br>
          </a:p>
        </p:txBody>
      </p:sp>
      <p:sp>
        <p:nvSpPr>
          <p:cNvPr id="562" name="Content Placeholder 2"/>
          <p:cNvSpPr txBox="1"/>
          <p:nvPr>
            <p:ph type="body" idx="1"/>
          </p:nvPr>
        </p:nvSpPr>
        <p:spPr>
          <a:xfrm>
            <a:off x="838200" y="1825625"/>
            <a:ext cx="10515600" cy="3843655"/>
          </a:xfrm>
          <a:prstGeom prst="rect">
            <a:avLst/>
          </a:prstGeom>
        </p:spPr>
        <p:txBody>
          <a:bodyPr/>
          <a:lstStyle/>
          <a:p>
            <a:pPr>
              <a:lnSpc>
                <a:spcPct val="72000"/>
              </a:lnSpc>
              <a:spcBef>
                <a:spcPts val="500"/>
              </a:spcBef>
              <a:defRPr b="1" sz="2000">
                <a:solidFill>
                  <a:srgbClr val="1F4E79"/>
                </a:solidFill>
              </a:defRPr>
            </a:pPr>
            <a:r>
              <a:t>Objective</a:t>
            </a:r>
            <a:endParaRPr sz="2300"/>
          </a:p>
          <a:p>
            <a:pPr lvl="1" marL="685800" indent="-228600">
              <a:lnSpc>
                <a:spcPct val="72000"/>
              </a:lnSpc>
              <a:spcBef>
                <a:spcPts val="500"/>
              </a:spcBef>
              <a:defRPr sz="1700"/>
            </a:pPr>
            <a:r>
              <a:t>Describe the chiropractic management of 6 patients with post-concussion syndrome</a:t>
            </a:r>
            <a:endParaRPr sz="2000"/>
          </a:p>
          <a:p>
            <a:pPr>
              <a:lnSpc>
                <a:spcPct val="72000"/>
              </a:lnSpc>
              <a:spcBef>
                <a:spcPts val="500"/>
              </a:spcBef>
              <a:defRPr b="1" sz="2000">
                <a:solidFill>
                  <a:srgbClr val="1F4E79"/>
                </a:solidFill>
              </a:defRPr>
            </a:pPr>
            <a:r>
              <a:t>Clinical Features</a:t>
            </a:r>
            <a:endParaRPr sz="2300"/>
          </a:p>
          <a:p>
            <a:pPr lvl="1" marL="685800" indent="-228600">
              <a:lnSpc>
                <a:spcPct val="72000"/>
              </a:lnSpc>
              <a:spcBef>
                <a:spcPts val="500"/>
              </a:spcBef>
              <a:defRPr sz="1700"/>
            </a:pPr>
            <a:r>
              <a:t>Six patients ranging in age from 39-82 with a history of post-concussion syndrome with a  duration of at least 6 weeks were evaluated</a:t>
            </a:r>
            <a:endParaRPr sz="2000"/>
          </a:p>
          <a:p>
            <a:pPr lvl="1" marL="685800" indent="-228600">
              <a:lnSpc>
                <a:spcPct val="72000"/>
              </a:lnSpc>
              <a:spcBef>
                <a:spcPts val="500"/>
              </a:spcBef>
              <a:defRPr sz="1700"/>
            </a:pPr>
            <a:r>
              <a:t>Confirmation of head/neck trauma leading to a concussion was established</a:t>
            </a:r>
            <a:endParaRPr sz="2000"/>
          </a:p>
          <a:p>
            <a:pPr lvl="1" marL="685800" indent="-228600">
              <a:lnSpc>
                <a:spcPct val="72000"/>
              </a:lnSpc>
              <a:spcBef>
                <a:spcPts val="500"/>
              </a:spcBef>
              <a:defRPr sz="1700"/>
            </a:pPr>
            <a:r>
              <a:t>Previous treatment for concussion included: physiotherapy, vestibular therapy, massage therapy, craniosacral therapy, OTC medications</a:t>
            </a:r>
            <a:endParaRPr sz="2000"/>
          </a:p>
          <a:p>
            <a:pPr>
              <a:lnSpc>
                <a:spcPct val="72000"/>
              </a:lnSpc>
              <a:spcBef>
                <a:spcPts val="500"/>
              </a:spcBef>
              <a:defRPr b="1" sz="2000">
                <a:solidFill>
                  <a:srgbClr val="1F4E79"/>
                </a:solidFill>
              </a:defRPr>
            </a:pPr>
            <a:r>
              <a:t>Intervention &amp; Outcome</a:t>
            </a:r>
            <a:endParaRPr sz="2300"/>
          </a:p>
          <a:p>
            <a:pPr lvl="1" marL="685800" indent="-228600">
              <a:lnSpc>
                <a:spcPct val="72000"/>
              </a:lnSpc>
              <a:spcBef>
                <a:spcPts val="500"/>
              </a:spcBef>
              <a:defRPr sz="1700"/>
            </a:pPr>
            <a:r>
              <a:t> The patients received low force chiropractic adjustments to the upper cervical spine over a 12-week period</a:t>
            </a:r>
            <a:endParaRPr sz="2000"/>
          </a:p>
          <a:p>
            <a:pPr>
              <a:lnSpc>
                <a:spcPct val="72000"/>
              </a:lnSpc>
              <a:spcBef>
                <a:spcPts val="500"/>
              </a:spcBef>
              <a:defRPr b="1" sz="2000">
                <a:solidFill>
                  <a:srgbClr val="1F4E79"/>
                </a:solidFill>
              </a:defRPr>
            </a:pPr>
            <a:r>
              <a:t>Conclusion</a:t>
            </a:r>
            <a:endParaRPr sz="2300"/>
          </a:p>
          <a:p>
            <a:pPr lvl="1" marL="685800" indent="-228600">
              <a:lnSpc>
                <a:spcPct val="72000"/>
              </a:lnSpc>
              <a:spcBef>
                <a:spcPts val="500"/>
              </a:spcBef>
              <a:defRPr sz="1700"/>
            </a:pPr>
            <a:r>
              <a:t>Improvements in all patients were demonstrated</a:t>
            </a:r>
            <a:endParaRPr sz="2000"/>
          </a:p>
          <a:p>
            <a:pPr lvl="1" marL="685800" indent="-228600">
              <a:lnSpc>
                <a:spcPct val="72000"/>
              </a:lnSpc>
              <a:spcBef>
                <a:spcPts val="500"/>
              </a:spcBef>
              <a:defRPr sz="1700"/>
            </a:pPr>
            <a:r>
              <a:t>Results suggest an encouraging relationship between upper cervical chiropractic treatment for post-concussion patients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8FAADC"/>
        </a:solidFill>
      </p:bgPr>
    </p:bg>
    <p:spTree>
      <p:nvGrpSpPr>
        <p:cNvPr id="1" name=""/>
        <p:cNvGrpSpPr/>
        <p:nvPr/>
      </p:nvGrpSpPr>
      <p:grpSpPr>
        <a:xfrm>
          <a:off x="0" y="0"/>
          <a:ext cx="0" cy="0"/>
          <a:chOff x="0" y="0"/>
          <a:chExt cx="0" cy="0"/>
        </a:xfrm>
      </p:grpSpPr>
      <p:sp>
        <p:nvSpPr>
          <p:cNvPr id="564" name="Rectangle 24"/>
          <p:cNvSpPr/>
          <p:nvPr/>
        </p:nvSpPr>
        <p:spPr>
          <a:xfrm>
            <a:off x="0" y="0"/>
            <a:ext cx="12192000"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565" name="Rectangle 26"/>
          <p:cNvSpPr/>
          <p:nvPr/>
        </p:nvSpPr>
        <p:spPr>
          <a:xfrm>
            <a:off x="-1" y="0"/>
            <a:ext cx="12188954"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566" name="Rectangle 28"/>
          <p:cNvSpPr/>
          <p:nvPr/>
        </p:nvSpPr>
        <p:spPr>
          <a:xfrm flipH="1" rot="5400000">
            <a:off x="-1410084" y="1410081"/>
            <a:ext cx="6858001" cy="4037838"/>
          </a:xfrm>
          <a:prstGeom prst="rect">
            <a:avLst/>
          </a:prstGeom>
          <a:gradFill>
            <a:gsLst>
              <a:gs pos="8000">
                <a:srgbClr val="000000"/>
              </a:gs>
              <a:gs pos="100000">
                <a:srgbClr val="2F5597"/>
              </a:gs>
            </a:gsLst>
            <a:lin ang="3000000"/>
          </a:gradFill>
          <a:ln w="12700">
            <a:miter lim="400000"/>
          </a:ln>
        </p:spPr>
        <p:txBody>
          <a:bodyPr lIns="45719" rIns="45719" anchor="ctr"/>
          <a:lstStyle/>
          <a:p>
            <a:pPr algn="ctr" defTabSz="457200">
              <a:defRPr>
                <a:solidFill>
                  <a:srgbClr val="FFFFFF"/>
                </a:solidFill>
              </a:defRPr>
            </a:pPr>
          </a:p>
        </p:txBody>
      </p:sp>
      <p:sp>
        <p:nvSpPr>
          <p:cNvPr id="567" name="Rectangle 30"/>
          <p:cNvSpPr/>
          <p:nvPr/>
        </p:nvSpPr>
        <p:spPr>
          <a:xfrm flipH="1" rot="5400000">
            <a:off x="-1410085" y="1420219"/>
            <a:ext cx="6858000" cy="4037840"/>
          </a:xfrm>
          <a:prstGeom prst="rect">
            <a:avLst/>
          </a:prstGeom>
          <a:gradFill>
            <a:gsLst>
              <a:gs pos="0">
                <a:srgbClr val="000000">
                  <a:alpha val="0"/>
                </a:srgbClr>
              </a:gs>
              <a:gs pos="99000">
                <a:schemeClr val="accent1">
                  <a:alpha val="46000"/>
                </a:schemeClr>
              </a:gs>
            </a:gsLst>
            <a:lin ang="1800000"/>
          </a:gradFill>
          <a:ln w="12700">
            <a:miter lim="400000"/>
          </a:ln>
        </p:spPr>
        <p:txBody>
          <a:bodyPr lIns="45719" rIns="45719" anchor="ctr"/>
          <a:lstStyle/>
          <a:p>
            <a:pPr algn="ctr" defTabSz="457200">
              <a:defRPr>
                <a:solidFill>
                  <a:srgbClr val="FFFFFF"/>
                </a:solidFill>
              </a:defRPr>
            </a:pPr>
          </a:p>
        </p:txBody>
      </p:sp>
      <p:sp>
        <p:nvSpPr>
          <p:cNvPr id="568" name="Rectangle 32"/>
          <p:cNvSpPr/>
          <p:nvPr/>
        </p:nvSpPr>
        <p:spPr>
          <a:xfrm flipH="1" rot="5400000">
            <a:off x="767923" y="3588084"/>
            <a:ext cx="2501980" cy="4037842"/>
          </a:xfrm>
          <a:prstGeom prst="rect">
            <a:avLst/>
          </a:prstGeom>
          <a:gradFill>
            <a:gsLst>
              <a:gs pos="2000">
                <a:schemeClr val="accent1">
                  <a:alpha val="29000"/>
                </a:schemeClr>
              </a:gs>
              <a:gs pos="100000">
                <a:srgbClr val="000000">
                  <a:alpha val="30000"/>
                </a:srgbClr>
              </a:gs>
            </a:gsLst>
            <a:lin ang="7799999"/>
          </a:gradFill>
          <a:ln w="12700">
            <a:miter lim="400000"/>
          </a:ln>
        </p:spPr>
        <p:txBody>
          <a:bodyPr lIns="45719" rIns="45719" anchor="ctr"/>
          <a:lstStyle/>
          <a:p>
            <a:pPr algn="ctr" defTabSz="457200">
              <a:defRPr>
                <a:solidFill>
                  <a:srgbClr val="FFFFFF"/>
                </a:solidFill>
              </a:defRPr>
            </a:pPr>
          </a:p>
        </p:txBody>
      </p:sp>
      <p:sp>
        <p:nvSpPr>
          <p:cNvPr id="569" name="Freeform: Shape 34"/>
          <p:cNvSpPr/>
          <p:nvPr/>
        </p:nvSpPr>
        <p:spPr>
          <a:xfrm rot="20635413">
            <a:off x="-501737" y="969717"/>
            <a:ext cx="3900357" cy="41789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70" y="486"/>
                </a:moveTo>
                <a:cubicBezTo>
                  <a:pt x="18180" y="1853"/>
                  <a:pt x="21600" y="5954"/>
                  <a:pt x="21600" y="10800"/>
                </a:cubicBezTo>
                <a:cubicBezTo>
                  <a:pt x="21600" y="16765"/>
                  <a:pt x="16419" y="21600"/>
                  <a:pt x="10029" y="21600"/>
                </a:cubicBezTo>
                <a:cubicBezTo>
                  <a:pt x="6034" y="21600"/>
                  <a:pt x="2513" y="19711"/>
                  <a:pt x="433" y="16838"/>
                </a:cubicBezTo>
                <a:lnTo>
                  <a:pt x="0" y="16173"/>
                </a:lnTo>
                <a:lnTo>
                  <a:pt x="4604" y="1263"/>
                </a:lnTo>
                <a:lnTo>
                  <a:pt x="5524" y="849"/>
                </a:lnTo>
                <a:cubicBezTo>
                  <a:pt x="6909" y="302"/>
                  <a:pt x="8431" y="0"/>
                  <a:pt x="10029" y="0"/>
                </a:cubicBezTo>
                <a:cubicBezTo>
                  <a:pt x="11227" y="0"/>
                  <a:pt x="12383" y="170"/>
                  <a:pt x="13470" y="486"/>
                </a:cubicBezTo>
                <a:close/>
              </a:path>
            </a:pathLst>
          </a:custGeom>
          <a:gradFill>
            <a:gsLst>
              <a:gs pos="29000">
                <a:srgbClr val="000000">
                  <a:alpha val="0"/>
                </a:srgbClr>
              </a:gs>
              <a:gs pos="100000">
                <a:schemeClr val="accent1">
                  <a:alpha val="43000"/>
                </a:schemeClr>
              </a:gs>
            </a:gsLst>
            <a:lin ang="1800000"/>
          </a:gradFill>
          <a:ln w="12700">
            <a:miter lim="400000"/>
          </a:ln>
        </p:spPr>
        <p:txBody>
          <a:bodyPr lIns="45719" rIns="45719" anchor="ctr"/>
          <a:lstStyle/>
          <a:p>
            <a:pPr algn="ctr" defTabSz="457200">
              <a:defRPr>
                <a:solidFill>
                  <a:srgbClr val="FFFFFF"/>
                </a:solidFill>
              </a:defRPr>
            </a:pPr>
          </a:p>
        </p:txBody>
      </p:sp>
      <p:sp>
        <p:nvSpPr>
          <p:cNvPr id="570" name="Rectangle 36"/>
          <p:cNvSpPr/>
          <p:nvPr/>
        </p:nvSpPr>
        <p:spPr>
          <a:xfrm flipH="1" rot="5400000">
            <a:off x="-1410093" y="1399943"/>
            <a:ext cx="6858004" cy="4037836"/>
          </a:xfrm>
          <a:prstGeom prst="rect">
            <a:avLst/>
          </a:prstGeom>
          <a:gradFill>
            <a:gsLst>
              <a:gs pos="0">
                <a:srgbClr val="000000">
                  <a:alpha val="0"/>
                </a:srgbClr>
              </a:gs>
              <a:gs pos="99000">
                <a:srgbClr val="8FAADC">
                  <a:alpha val="11000"/>
                </a:srgbClr>
              </a:gs>
            </a:gsLst>
            <a:lin ang="7199999"/>
          </a:gradFill>
          <a:ln w="12700">
            <a:miter lim="400000"/>
          </a:ln>
        </p:spPr>
        <p:txBody>
          <a:bodyPr lIns="45719" rIns="45719" anchor="ctr"/>
          <a:lstStyle/>
          <a:p>
            <a:pPr algn="ctr" defTabSz="457200">
              <a:defRPr>
                <a:solidFill>
                  <a:srgbClr val="FFFFFF"/>
                </a:solidFill>
              </a:defRPr>
            </a:pPr>
          </a:p>
        </p:txBody>
      </p:sp>
      <p:pic>
        <p:nvPicPr>
          <p:cNvPr id="571" name="Picture 2" descr="Picture 2"/>
          <p:cNvPicPr>
            <a:picLocks noChangeAspect="1"/>
          </p:cNvPicPr>
          <p:nvPr/>
        </p:nvPicPr>
        <p:blipFill>
          <a:blip r:embed="rId3">
            <a:extLst/>
          </a:blip>
          <a:stretch>
            <a:fillRect/>
          </a:stretch>
        </p:blipFill>
        <p:spPr>
          <a:xfrm>
            <a:off x="10126419" y="403855"/>
            <a:ext cx="1672344" cy="828089"/>
          </a:xfrm>
          <a:prstGeom prst="rect">
            <a:avLst/>
          </a:prstGeom>
          <a:ln w="12700">
            <a:miter lim="400000"/>
          </a:ln>
        </p:spPr>
      </p:pic>
      <p:sp>
        <p:nvSpPr>
          <p:cNvPr id="572" name="TextBox 1"/>
          <p:cNvSpPr txBox="1"/>
          <p:nvPr/>
        </p:nvSpPr>
        <p:spPr>
          <a:xfrm>
            <a:off x="4437200" y="2579910"/>
            <a:ext cx="6908804" cy="697618"/>
          </a:xfrm>
          <a:prstGeom prst="rect">
            <a:avLst/>
          </a:prstGeom>
          <a:ln w="63500">
            <a:solidFill>
              <a:srgbClr val="8FAADC"/>
            </a:solidFill>
          </a:ln>
          <a:extLst>
            <a:ext uri="{C572A759-6A51-4108-AA02-DFA0A04FC94B}">
              <ma14:wrappingTextBoxFlag xmlns:ma14="http://schemas.microsoft.com/office/mac/drawingml/2011/main" val="1"/>
            </a:ext>
          </a:extLst>
        </p:spPr>
        <p:txBody>
          <a:bodyPr lIns="45719" rIns="45719">
            <a:spAutoFit/>
          </a:bodyPr>
          <a:lstStyle>
            <a:lvl1pPr defTabSz="457200">
              <a:defRPr sz="4200">
                <a:solidFill>
                  <a:srgbClr val="203864"/>
                </a:solidFill>
              </a:defRPr>
            </a:lvl1pPr>
          </a:lstStyle>
          <a:p>
            <a:pPr/>
            <a:r>
              <a:t>Safety of Chiropractic Care</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6"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577"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578"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579"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580"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581" name="Title 1"/>
          <p:cNvSpPr txBox="1"/>
          <p:nvPr>
            <p:ph type="title"/>
          </p:nvPr>
        </p:nvSpPr>
        <p:spPr>
          <a:xfrm>
            <a:off x="507212" y="250591"/>
            <a:ext cx="9895952" cy="1033669"/>
          </a:xfrm>
          <a:prstGeom prst="rect">
            <a:avLst/>
          </a:prstGeom>
        </p:spPr>
        <p:txBody>
          <a:bodyPr/>
          <a:lstStyle>
            <a:lvl1pPr>
              <a:defRPr sz="4000">
                <a:solidFill>
                  <a:srgbClr val="B4C7E7"/>
                </a:solidFill>
                <a:latin typeface="+mj-lt"/>
                <a:ea typeface="+mj-ea"/>
                <a:cs typeface="+mj-cs"/>
                <a:sym typeface="Calibri"/>
              </a:defRPr>
            </a:lvl1pPr>
          </a:lstStyle>
          <a:p>
            <a:pPr/>
            <a:r>
              <a:t>Patient Safety Research </a:t>
            </a:r>
          </a:p>
        </p:txBody>
      </p:sp>
      <p:pic>
        <p:nvPicPr>
          <p:cNvPr id="582"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583"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584"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585"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586" name="Title 1"/>
          <p:cNvSpPr txBox="1"/>
          <p:nvPr/>
        </p:nvSpPr>
        <p:spPr>
          <a:xfrm>
            <a:off x="306096" y="5895428"/>
            <a:ext cx="11446946" cy="74597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marL="228600" indent="-228600">
              <a:lnSpc>
                <a:spcPct val="90000"/>
              </a:lnSpc>
              <a:spcBef>
                <a:spcPts val="1000"/>
              </a:spcBef>
              <a:defRPr sz="2100">
                <a:solidFill>
                  <a:srgbClr val="1F4E79"/>
                </a:solidFill>
              </a:defRPr>
            </a:pPr>
            <a:r>
              <a:t>Source: Journal of Stroke and Cerebrovascular Disease (2017) </a:t>
            </a:r>
            <a:r>
              <a:rPr>
                <a:solidFill>
                  <a:srgbClr val="000000"/>
                </a:solidFill>
              </a:rPr>
              <a:t>Risk of carotid stroke after chiropractic care: A population-based case crossover study </a:t>
            </a:r>
          </a:p>
        </p:txBody>
      </p:sp>
      <p:sp>
        <p:nvSpPr>
          <p:cNvPr id="587" name="Content Placeholder 2"/>
          <p:cNvSpPr txBox="1"/>
          <p:nvPr>
            <p:ph type="body" idx="1"/>
          </p:nvPr>
        </p:nvSpPr>
        <p:spPr>
          <a:xfrm>
            <a:off x="838197" y="1714450"/>
            <a:ext cx="10515601" cy="3815492"/>
          </a:xfrm>
          <a:prstGeom prst="rect">
            <a:avLst/>
          </a:prstGeom>
        </p:spPr>
        <p:txBody>
          <a:bodyPr/>
          <a:lstStyle/>
          <a:p>
            <a:pPr>
              <a:lnSpc>
                <a:spcPct val="81000"/>
              </a:lnSpc>
              <a:defRPr b="1" sz="2400">
                <a:solidFill>
                  <a:srgbClr val="1F4E79"/>
                </a:solidFill>
              </a:defRPr>
            </a:pPr>
            <a:r>
              <a:t>Background</a:t>
            </a:r>
          </a:p>
          <a:p>
            <a:pPr lvl="1" marL="685800" indent="-228600">
              <a:lnSpc>
                <a:spcPct val="81000"/>
              </a:lnSpc>
              <a:defRPr sz="2000"/>
            </a:pPr>
            <a:r>
              <a:t>Chiropractic manipulation is a popular treatment for neck pain and headache, but may increase the risk of cervical artery dissection and stroke. Patients with carotid artery dissection can present with neck pain and/or headache before experiencing a stroke. These are common symptoms seen by both chiropractors and primary care physicians (PCP).  </a:t>
            </a:r>
          </a:p>
          <a:p>
            <a:pPr>
              <a:lnSpc>
                <a:spcPct val="81000"/>
              </a:lnSpc>
              <a:spcBef>
                <a:spcPts val="500"/>
              </a:spcBef>
              <a:defRPr b="1" sz="2400">
                <a:solidFill>
                  <a:srgbClr val="1F4E79"/>
                </a:solidFill>
              </a:defRPr>
            </a:pPr>
            <a:r>
              <a:t>Results</a:t>
            </a:r>
          </a:p>
          <a:p>
            <a:pPr lvl="1" marL="685800" indent="-228600">
              <a:lnSpc>
                <a:spcPct val="81000"/>
              </a:lnSpc>
              <a:spcBef>
                <a:spcPts val="500"/>
              </a:spcBef>
              <a:defRPr sz="2000"/>
            </a:pPr>
            <a:r>
              <a:t>Positive associations were found for both chiropractic and PCP visits and subsequent stroke in patients less than 45 years of age. </a:t>
            </a:r>
            <a:endParaRPr sz="2400"/>
          </a:p>
          <a:p>
            <a:pPr>
              <a:lnSpc>
                <a:spcPct val="81000"/>
              </a:lnSpc>
              <a:spcBef>
                <a:spcPts val="500"/>
              </a:spcBef>
              <a:defRPr b="1" sz="2400">
                <a:solidFill>
                  <a:srgbClr val="1F4E79"/>
                </a:solidFill>
              </a:defRPr>
            </a:pPr>
            <a:r>
              <a:t>Conclusion</a:t>
            </a:r>
          </a:p>
          <a:p>
            <a:pPr lvl="1" marL="685800" indent="-228600">
              <a:lnSpc>
                <a:spcPct val="81000"/>
              </a:lnSpc>
              <a:spcBef>
                <a:spcPts val="500"/>
              </a:spcBef>
              <a:defRPr sz="2000"/>
            </a:pPr>
            <a:r>
              <a:t>Study found no excess risk of carotid artery stroke after chiropractic care. Associations between chiropractic and PCP visits and stroke were similar and likely due to patients with early dissection-related symptoms seeking care prior to developing their stroke</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9"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590"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591"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592"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593"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594" name="Title 1"/>
          <p:cNvSpPr txBox="1"/>
          <p:nvPr>
            <p:ph type="title"/>
          </p:nvPr>
        </p:nvSpPr>
        <p:spPr>
          <a:xfrm>
            <a:off x="507212" y="250591"/>
            <a:ext cx="9895952" cy="1033669"/>
          </a:xfrm>
          <a:prstGeom prst="rect">
            <a:avLst/>
          </a:prstGeom>
        </p:spPr>
        <p:txBody>
          <a:bodyPr/>
          <a:lstStyle>
            <a:lvl1pPr>
              <a:defRPr sz="4000">
                <a:solidFill>
                  <a:srgbClr val="B4C7E7"/>
                </a:solidFill>
                <a:latin typeface="+mj-lt"/>
                <a:ea typeface="+mj-ea"/>
                <a:cs typeface="+mj-cs"/>
                <a:sym typeface="Calibri"/>
              </a:defRPr>
            </a:lvl1pPr>
          </a:lstStyle>
          <a:p>
            <a:pPr/>
            <a:r>
              <a:t>Patient Safety Research </a:t>
            </a:r>
          </a:p>
        </p:txBody>
      </p:sp>
      <p:pic>
        <p:nvPicPr>
          <p:cNvPr id="595"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596"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597"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598"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599" name="Title 1"/>
          <p:cNvSpPr txBox="1"/>
          <p:nvPr/>
        </p:nvSpPr>
        <p:spPr>
          <a:xfrm>
            <a:off x="306096" y="5895428"/>
            <a:ext cx="11446946" cy="74597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marL="228600" indent="-228600">
              <a:lnSpc>
                <a:spcPct val="90000"/>
              </a:lnSpc>
              <a:spcBef>
                <a:spcPts val="1000"/>
              </a:spcBef>
              <a:defRPr sz="2100">
                <a:solidFill>
                  <a:srgbClr val="1F4E79"/>
                </a:solidFill>
              </a:defRPr>
            </a:pPr>
            <a:r>
              <a:t>Source: Cureus (2016) </a:t>
            </a:r>
            <a:r>
              <a:rPr>
                <a:solidFill>
                  <a:srgbClr val="000000"/>
                </a:solidFill>
              </a:rPr>
              <a:t>Systematic Review and Meta-Analysis of Chiropractic Care and Cervical Artery Dissection: No evidence for causation</a:t>
            </a:r>
          </a:p>
        </p:txBody>
      </p:sp>
      <p:sp>
        <p:nvSpPr>
          <p:cNvPr id="600" name="Content Placeholder 2"/>
          <p:cNvSpPr txBox="1"/>
          <p:nvPr>
            <p:ph type="body" idx="1"/>
          </p:nvPr>
        </p:nvSpPr>
        <p:spPr>
          <a:xfrm>
            <a:off x="838197" y="1714450"/>
            <a:ext cx="10515601" cy="3937942"/>
          </a:xfrm>
          <a:prstGeom prst="rect">
            <a:avLst/>
          </a:prstGeom>
        </p:spPr>
        <p:txBody>
          <a:bodyPr/>
          <a:lstStyle/>
          <a:p>
            <a:pPr marL="226313" indent="-226313" defTabSz="905255">
              <a:spcBef>
                <a:spcPts val="900"/>
              </a:spcBef>
              <a:defRPr b="1" sz="2376">
                <a:solidFill>
                  <a:srgbClr val="1F4E79"/>
                </a:solidFill>
              </a:defRPr>
            </a:pPr>
            <a:r>
              <a:t>Background</a:t>
            </a:r>
          </a:p>
          <a:p>
            <a:pPr lvl="1" marL="678941" indent="-226313" defTabSz="905255">
              <a:spcBef>
                <a:spcPts val="400"/>
              </a:spcBef>
              <a:defRPr sz="2178"/>
            </a:pPr>
            <a:r>
              <a:t>Case reports have suggested an association between chiropractic neck manipulation and cervical artery dissection (CAD), but a causal relationship has not been established</a:t>
            </a:r>
            <a:endParaRPr sz="2376"/>
          </a:p>
          <a:p>
            <a:pPr marL="226313" indent="-226313" defTabSz="905255">
              <a:spcBef>
                <a:spcPts val="400"/>
              </a:spcBef>
              <a:defRPr b="1" sz="2376">
                <a:solidFill>
                  <a:srgbClr val="1F4E79"/>
                </a:solidFill>
              </a:defRPr>
            </a:pPr>
            <a:r>
              <a:t>Results</a:t>
            </a:r>
          </a:p>
          <a:p>
            <a:pPr lvl="1" marL="678941" indent="-226313" defTabSz="905255">
              <a:spcBef>
                <a:spcPts val="400"/>
              </a:spcBef>
              <a:defRPr sz="2178"/>
            </a:pPr>
            <a:r>
              <a:t>Search yielded 253 articles. The meta-analysis revealed a small </a:t>
            </a:r>
            <a:r>
              <a:rPr b="1" u="sng"/>
              <a:t>association</a:t>
            </a:r>
            <a:r>
              <a:t> between chiropractic care and dissection. </a:t>
            </a:r>
            <a:endParaRPr sz="2376"/>
          </a:p>
          <a:p>
            <a:pPr marL="226313" indent="-226313" defTabSz="905255">
              <a:spcBef>
                <a:spcPts val="400"/>
              </a:spcBef>
              <a:defRPr b="1" sz="2376">
                <a:solidFill>
                  <a:srgbClr val="1F4E79"/>
                </a:solidFill>
              </a:defRPr>
            </a:pPr>
            <a:r>
              <a:t>Conclusion</a:t>
            </a:r>
          </a:p>
          <a:p>
            <a:pPr lvl="1" marL="678941" indent="-226313" defTabSz="905255">
              <a:spcBef>
                <a:spcPts val="400"/>
              </a:spcBef>
              <a:defRPr sz="2178"/>
            </a:pPr>
            <a:r>
              <a:t>While the analysis does show a small </a:t>
            </a:r>
            <a:r>
              <a:rPr b="1" u="sng"/>
              <a:t>association </a:t>
            </a:r>
            <a:r>
              <a:t>between chiropractic neck manipulation and cervical artery dissection, there is no convincing evidence to support a </a:t>
            </a:r>
            <a:r>
              <a:rPr b="1" u="sng"/>
              <a:t>causal</a:t>
            </a:r>
            <a:r>
              <a:t> link between chiropractic manipulation and CAD</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2"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603"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604"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605"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606"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607" name="Title 1"/>
          <p:cNvSpPr txBox="1"/>
          <p:nvPr>
            <p:ph type="title"/>
          </p:nvPr>
        </p:nvSpPr>
        <p:spPr>
          <a:xfrm>
            <a:off x="507212" y="250591"/>
            <a:ext cx="9895952" cy="1033669"/>
          </a:xfrm>
          <a:prstGeom prst="rect">
            <a:avLst/>
          </a:prstGeom>
        </p:spPr>
        <p:txBody>
          <a:bodyPr/>
          <a:lstStyle>
            <a:lvl1pPr>
              <a:defRPr sz="4000">
                <a:solidFill>
                  <a:srgbClr val="B4C7E7"/>
                </a:solidFill>
                <a:latin typeface="+mj-lt"/>
                <a:ea typeface="+mj-ea"/>
                <a:cs typeface="+mj-cs"/>
                <a:sym typeface="Calibri"/>
              </a:defRPr>
            </a:lvl1pPr>
          </a:lstStyle>
          <a:p>
            <a:pPr/>
            <a:r>
              <a:t>Patient Safety Research </a:t>
            </a:r>
          </a:p>
        </p:txBody>
      </p:sp>
      <p:pic>
        <p:nvPicPr>
          <p:cNvPr id="608"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609"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610"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611"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612" name="Title 1"/>
          <p:cNvSpPr txBox="1"/>
          <p:nvPr/>
        </p:nvSpPr>
        <p:spPr>
          <a:xfrm>
            <a:off x="306096" y="5895428"/>
            <a:ext cx="11446946" cy="74597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marL="228600" indent="-228600">
              <a:lnSpc>
                <a:spcPct val="90000"/>
              </a:lnSpc>
              <a:spcBef>
                <a:spcPts val="1000"/>
              </a:spcBef>
              <a:defRPr sz="2100">
                <a:solidFill>
                  <a:srgbClr val="1F4E79"/>
                </a:solidFill>
              </a:defRPr>
            </a:pPr>
            <a:r>
              <a:t>Source: Chiropractic &amp; Manual Therapies (2015) </a:t>
            </a:r>
            <a:r>
              <a:rPr>
                <a:solidFill>
                  <a:srgbClr val="000000"/>
                </a:solidFill>
              </a:rPr>
              <a:t>Chiropractic care and the risk of vertebrobasilar stroke: results of a case-control study in U.S. commercial and Medicare Advantage populations </a:t>
            </a:r>
          </a:p>
        </p:txBody>
      </p:sp>
      <p:sp>
        <p:nvSpPr>
          <p:cNvPr id="613" name="Content Placeholder 2"/>
          <p:cNvSpPr txBox="1"/>
          <p:nvPr>
            <p:ph type="body" idx="1"/>
          </p:nvPr>
        </p:nvSpPr>
        <p:spPr>
          <a:xfrm>
            <a:off x="838197" y="1714450"/>
            <a:ext cx="10515601" cy="3815492"/>
          </a:xfrm>
          <a:prstGeom prst="rect">
            <a:avLst/>
          </a:prstGeom>
        </p:spPr>
        <p:txBody>
          <a:bodyPr/>
          <a:lstStyle/>
          <a:p>
            <a:pPr marL="217170" indent="-217170" defTabSz="868680">
              <a:lnSpc>
                <a:spcPct val="81000"/>
              </a:lnSpc>
              <a:spcBef>
                <a:spcPts val="900"/>
              </a:spcBef>
              <a:defRPr b="1" sz="2280">
                <a:solidFill>
                  <a:srgbClr val="1F4E79"/>
                </a:solidFill>
              </a:defRPr>
            </a:pPr>
            <a:r>
              <a:t>Background</a:t>
            </a:r>
          </a:p>
          <a:p>
            <a:pPr lvl="1" marL="651509" indent="-217170" defTabSz="868680">
              <a:lnSpc>
                <a:spcPct val="81000"/>
              </a:lnSpc>
              <a:spcBef>
                <a:spcPts val="900"/>
              </a:spcBef>
              <a:defRPr sz="1900"/>
            </a:pPr>
            <a:r>
              <a:t>There is controversy surrounding the risk of manipulation, which is often used by chiropractors, with  respect to its association with vertebrobasilar artery system (VBA) stroke. The objective of this study was to compare the associations between chiropractic care and VBA stroke with recent primary care physician care and VBA stroke. </a:t>
            </a:r>
          </a:p>
          <a:p>
            <a:pPr marL="217170" indent="-217170" defTabSz="868680">
              <a:lnSpc>
                <a:spcPct val="81000"/>
              </a:lnSpc>
              <a:spcBef>
                <a:spcPts val="400"/>
              </a:spcBef>
              <a:defRPr b="1" sz="2280">
                <a:solidFill>
                  <a:srgbClr val="1F4E79"/>
                </a:solidFill>
              </a:defRPr>
            </a:pPr>
            <a:r>
              <a:t>Results</a:t>
            </a:r>
          </a:p>
          <a:p>
            <a:pPr lvl="1" marL="651509" indent="-217170" defTabSz="868680">
              <a:lnSpc>
                <a:spcPct val="81000"/>
              </a:lnSpc>
              <a:spcBef>
                <a:spcPts val="400"/>
              </a:spcBef>
              <a:defRPr sz="1900"/>
            </a:pPr>
            <a:r>
              <a:t>The findings showed no significant association between chiropractic visits and VBA stroke in both the commercial and Medicare Advantage population, irrespective of age. </a:t>
            </a:r>
          </a:p>
          <a:p>
            <a:pPr marL="217170" indent="-217170" defTabSz="868680">
              <a:lnSpc>
                <a:spcPct val="81000"/>
              </a:lnSpc>
              <a:spcBef>
                <a:spcPts val="400"/>
              </a:spcBef>
              <a:defRPr b="1" sz="2280">
                <a:solidFill>
                  <a:srgbClr val="1F4E79"/>
                </a:solidFill>
              </a:defRPr>
            </a:pPr>
            <a:r>
              <a:t>Conclusion</a:t>
            </a:r>
          </a:p>
          <a:p>
            <a:pPr lvl="1" marL="651509" indent="-217170" defTabSz="868680">
              <a:lnSpc>
                <a:spcPct val="81000"/>
              </a:lnSpc>
              <a:spcBef>
                <a:spcPts val="400"/>
              </a:spcBef>
              <a:defRPr sz="1900"/>
            </a:pPr>
            <a:r>
              <a:t>No significant association between chiropractic care and the risk of VBA stroke. Conclude that manipulation is an unlikely cause of VBA stroke. The positive association between PCP visits and VBA stroke is most likely due to patients seeking care for symptoms (headache and neck pain) of arterial dissection. </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5"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616"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617"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618"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619"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620"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Safety of Chiropractic Care	</a:t>
            </a:r>
          </a:p>
        </p:txBody>
      </p:sp>
      <p:pic>
        <p:nvPicPr>
          <p:cNvPr id="621"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622"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623"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624"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625" name="TextBox 5"/>
          <p:cNvSpPr txBox="1"/>
          <p:nvPr/>
        </p:nvSpPr>
        <p:spPr>
          <a:xfrm>
            <a:off x="774181" y="1868642"/>
            <a:ext cx="10034711" cy="44475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defRPr sz="2800">
                <a:solidFill>
                  <a:srgbClr val="1F4E79"/>
                </a:solidFill>
              </a:defRPr>
            </a:lvl1pPr>
          </a:lstStyle>
          <a:p>
            <a:pPr/>
            <a:r>
              <a:t>Data on chiropractic malpractice costs/claim activity:</a:t>
            </a:r>
          </a:p>
        </p:txBody>
      </p:sp>
      <p:sp>
        <p:nvSpPr>
          <p:cNvPr id="626" name="TextBox 2"/>
          <p:cNvSpPr txBox="1"/>
          <p:nvPr/>
        </p:nvSpPr>
        <p:spPr>
          <a:xfrm>
            <a:off x="934956" y="2598242"/>
            <a:ext cx="8354244" cy="29111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defTabSz="457200">
              <a:buSzPct val="100000"/>
              <a:buFont typeface="Arial"/>
              <a:buChar char="•"/>
              <a:defRPr sz="2400"/>
            </a:pPr>
            <a:r>
              <a:t>Typical Nebraska doctor of chiropractic malpractice premium: $1,000/year.</a:t>
            </a:r>
          </a:p>
          <a:p>
            <a:pPr marL="285750" indent="-285750" defTabSz="457200">
              <a:buSzPct val="100000"/>
              <a:buFont typeface="Arial"/>
              <a:buChar char="•"/>
              <a:defRPr sz="2400"/>
            </a:pPr>
          </a:p>
          <a:p>
            <a:pPr marL="285750" indent="-285750" defTabSz="457200">
              <a:buSzPct val="100000"/>
              <a:buFont typeface="Arial"/>
              <a:buChar char="•"/>
              <a:defRPr sz="2400"/>
            </a:pPr>
            <a:r>
              <a:t>Claim activity</a:t>
            </a:r>
          </a:p>
          <a:p>
            <a:pPr lvl="1" marL="742950" indent="-285750" defTabSz="457200">
              <a:buSzPct val="100000"/>
              <a:buFont typeface="Arial"/>
              <a:buChar char="•"/>
              <a:defRPr sz="2400"/>
            </a:pPr>
            <a:r>
              <a:t>Credentialing experience in </a:t>
            </a:r>
            <a:br/>
            <a:r>
              <a:t>four-state midwestern region </a:t>
            </a:r>
            <a:br/>
            <a:r>
              <a:t>(NE, IA, SD, MN)</a:t>
            </a:r>
          </a:p>
          <a:p>
            <a:pPr lvl="1" defTabSz="457200"/>
            <a:r>
              <a:t>	</a:t>
            </a:r>
          </a:p>
        </p:txBody>
      </p:sp>
      <p:pic>
        <p:nvPicPr>
          <p:cNvPr id="627" name="Picture 6" descr="Picture 6"/>
          <p:cNvPicPr>
            <a:picLocks noChangeAspect="1"/>
          </p:cNvPicPr>
          <p:nvPr/>
        </p:nvPicPr>
        <p:blipFill>
          <a:blip r:embed="rId3">
            <a:extLst/>
          </a:blip>
          <a:stretch>
            <a:fillRect/>
          </a:stretch>
        </p:blipFill>
        <p:spPr>
          <a:xfrm>
            <a:off x="6873906" y="3614435"/>
            <a:ext cx="4497757" cy="2594860"/>
          </a:xfrm>
          <a:prstGeom prst="rect">
            <a:avLst/>
          </a:prstGeom>
          <a:ln w="12700">
            <a:miter lim="400000"/>
          </a:ln>
          <a:effectLst>
            <a:outerShdw sx="100000" sy="100000" kx="0" ky="0" algn="b" rotWithShape="0" blurRad="292100" dist="139700" dir="2700000">
              <a:srgbClr val="333333">
                <a:alpha val="64999"/>
              </a:srgbClr>
            </a:outerShdw>
          </a:effectLst>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9"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630"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631"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632"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633"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634"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Safety of Chiropractic Care	</a:t>
            </a:r>
          </a:p>
        </p:txBody>
      </p:sp>
      <p:pic>
        <p:nvPicPr>
          <p:cNvPr id="635"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636"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637"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638"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639" name="TextBox 2"/>
          <p:cNvSpPr txBox="1"/>
          <p:nvPr/>
        </p:nvSpPr>
        <p:spPr>
          <a:xfrm>
            <a:off x="505066" y="1880211"/>
            <a:ext cx="8354244" cy="368583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28600" indent="-228600">
              <a:lnSpc>
                <a:spcPct val="90000"/>
              </a:lnSpc>
              <a:spcBef>
                <a:spcPts val="1000"/>
              </a:spcBef>
              <a:buSzPct val="100000"/>
              <a:buFont typeface="Arial"/>
              <a:buChar char="•"/>
              <a:defRPr b="1" sz="2800"/>
            </a:pPr>
            <a:r>
              <a:t>Takeaways</a:t>
            </a:r>
          </a:p>
          <a:p>
            <a:pPr lvl="1" marL="685800" indent="-228600">
              <a:lnSpc>
                <a:spcPct val="90000"/>
              </a:lnSpc>
              <a:spcBef>
                <a:spcPts val="500"/>
              </a:spcBef>
              <a:buSzPct val="100000"/>
              <a:buFont typeface="Arial"/>
              <a:buChar char="•"/>
              <a:defRPr sz="2400"/>
            </a:pPr>
            <a:r>
              <a:t>Based on published research, cervical spine manipulation is a safe treatment for neck pain</a:t>
            </a:r>
          </a:p>
          <a:p>
            <a:pPr lvl="1" marL="685800" indent="-228600">
              <a:lnSpc>
                <a:spcPct val="90000"/>
              </a:lnSpc>
              <a:spcBef>
                <a:spcPts val="500"/>
              </a:spcBef>
              <a:buSzPct val="100000"/>
              <a:buFont typeface="Arial"/>
              <a:buChar char="•"/>
              <a:defRPr sz="2400"/>
            </a:pPr>
          </a:p>
          <a:p>
            <a:pPr lvl="1" marL="685800" indent="-228600">
              <a:lnSpc>
                <a:spcPct val="90000"/>
              </a:lnSpc>
              <a:spcBef>
                <a:spcPts val="500"/>
              </a:spcBef>
              <a:buSzPct val="100000"/>
              <a:buFont typeface="Arial"/>
              <a:buChar char="•"/>
              <a:defRPr b="1" sz="2400" u="sng"/>
            </a:pPr>
            <a:r>
              <a:t>However, all healthcare providers </a:t>
            </a:r>
            <a:r>
              <a:rPr b="0" u="none"/>
              <a:t>need to be vigilant during their patient history and examination to screen for potential arterial dissection and make proper referrals when necessary</a:t>
            </a:r>
            <a:endParaRPr b="0" u="none"/>
          </a:p>
          <a:p>
            <a:pPr marL="285750" indent="-285750" defTabSz="457200">
              <a:buSzPct val="100000"/>
              <a:buFont typeface="Arial"/>
              <a:buChar char="•"/>
              <a:defRPr sz="2400"/>
            </a:pPr>
          </a:p>
          <a:p>
            <a:pPr marL="285750" indent="-285750" defTabSz="457200">
              <a:buSzPct val="100000"/>
              <a:buFont typeface="Arial"/>
              <a:buChar char="•"/>
              <a:defRPr sz="2400"/>
            </a:pPr>
          </a:p>
          <a:p>
            <a:pPr lvl="1" defTabSz="457200"/>
            <a:r>
              <a:t>	</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8FAADC"/>
        </a:solidFill>
      </p:bgPr>
    </p:bg>
    <p:spTree>
      <p:nvGrpSpPr>
        <p:cNvPr id="1" name=""/>
        <p:cNvGrpSpPr/>
        <p:nvPr/>
      </p:nvGrpSpPr>
      <p:grpSpPr>
        <a:xfrm>
          <a:off x="0" y="0"/>
          <a:ext cx="0" cy="0"/>
          <a:chOff x="0" y="0"/>
          <a:chExt cx="0" cy="0"/>
        </a:xfrm>
      </p:grpSpPr>
      <p:sp>
        <p:nvSpPr>
          <p:cNvPr id="641" name="Rectangle 24"/>
          <p:cNvSpPr/>
          <p:nvPr/>
        </p:nvSpPr>
        <p:spPr>
          <a:xfrm>
            <a:off x="0" y="0"/>
            <a:ext cx="12192000"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642" name="Rectangle 26"/>
          <p:cNvSpPr/>
          <p:nvPr/>
        </p:nvSpPr>
        <p:spPr>
          <a:xfrm>
            <a:off x="-1" y="0"/>
            <a:ext cx="12188954"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643" name="Rectangle 28"/>
          <p:cNvSpPr/>
          <p:nvPr/>
        </p:nvSpPr>
        <p:spPr>
          <a:xfrm flipH="1" rot="5400000">
            <a:off x="-1410084" y="1410081"/>
            <a:ext cx="6858001" cy="4037838"/>
          </a:xfrm>
          <a:prstGeom prst="rect">
            <a:avLst/>
          </a:prstGeom>
          <a:gradFill>
            <a:gsLst>
              <a:gs pos="8000">
                <a:srgbClr val="000000"/>
              </a:gs>
              <a:gs pos="100000">
                <a:srgbClr val="2F5597"/>
              </a:gs>
            </a:gsLst>
            <a:lin ang="3000000"/>
          </a:gradFill>
          <a:ln w="12700">
            <a:miter lim="400000"/>
          </a:ln>
        </p:spPr>
        <p:txBody>
          <a:bodyPr lIns="45719" rIns="45719" anchor="ctr"/>
          <a:lstStyle/>
          <a:p>
            <a:pPr algn="ctr" defTabSz="457200">
              <a:defRPr>
                <a:solidFill>
                  <a:srgbClr val="FFFFFF"/>
                </a:solidFill>
              </a:defRPr>
            </a:pPr>
          </a:p>
        </p:txBody>
      </p:sp>
      <p:sp>
        <p:nvSpPr>
          <p:cNvPr id="644" name="Rectangle 30"/>
          <p:cNvSpPr/>
          <p:nvPr/>
        </p:nvSpPr>
        <p:spPr>
          <a:xfrm flipH="1" rot="5400000">
            <a:off x="-1410085" y="1420219"/>
            <a:ext cx="6858000" cy="4037840"/>
          </a:xfrm>
          <a:prstGeom prst="rect">
            <a:avLst/>
          </a:prstGeom>
          <a:gradFill>
            <a:gsLst>
              <a:gs pos="0">
                <a:srgbClr val="000000">
                  <a:alpha val="0"/>
                </a:srgbClr>
              </a:gs>
              <a:gs pos="99000">
                <a:schemeClr val="accent1">
                  <a:alpha val="46000"/>
                </a:schemeClr>
              </a:gs>
            </a:gsLst>
            <a:lin ang="1800000"/>
          </a:gradFill>
          <a:ln w="12700">
            <a:miter lim="400000"/>
          </a:ln>
        </p:spPr>
        <p:txBody>
          <a:bodyPr lIns="45719" rIns="45719" anchor="ctr"/>
          <a:lstStyle/>
          <a:p>
            <a:pPr algn="ctr" defTabSz="457200">
              <a:defRPr>
                <a:solidFill>
                  <a:srgbClr val="FFFFFF"/>
                </a:solidFill>
              </a:defRPr>
            </a:pPr>
          </a:p>
        </p:txBody>
      </p:sp>
      <p:sp>
        <p:nvSpPr>
          <p:cNvPr id="645" name="Rectangle 32"/>
          <p:cNvSpPr/>
          <p:nvPr/>
        </p:nvSpPr>
        <p:spPr>
          <a:xfrm flipH="1" rot="5400000">
            <a:off x="767923" y="3588084"/>
            <a:ext cx="2501980" cy="4037842"/>
          </a:xfrm>
          <a:prstGeom prst="rect">
            <a:avLst/>
          </a:prstGeom>
          <a:gradFill>
            <a:gsLst>
              <a:gs pos="2000">
                <a:schemeClr val="accent1">
                  <a:alpha val="29000"/>
                </a:schemeClr>
              </a:gs>
              <a:gs pos="100000">
                <a:srgbClr val="000000">
                  <a:alpha val="30000"/>
                </a:srgbClr>
              </a:gs>
            </a:gsLst>
            <a:lin ang="7799999"/>
          </a:gradFill>
          <a:ln w="12700">
            <a:miter lim="400000"/>
          </a:ln>
        </p:spPr>
        <p:txBody>
          <a:bodyPr lIns="45719" rIns="45719" anchor="ctr"/>
          <a:lstStyle/>
          <a:p>
            <a:pPr algn="ctr" defTabSz="457200">
              <a:defRPr>
                <a:solidFill>
                  <a:srgbClr val="FFFFFF"/>
                </a:solidFill>
              </a:defRPr>
            </a:pPr>
          </a:p>
        </p:txBody>
      </p:sp>
      <p:sp>
        <p:nvSpPr>
          <p:cNvPr id="646" name="Freeform: Shape 34"/>
          <p:cNvSpPr/>
          <p:nvPr/>
        </p:nvSpPr>
        <p:spPr>
          <a:xfrm rot="20635413">
            <a:off x="-501737" y="969717"/>
            <a:ext cx="3900357" cy="41789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70" y="486"/>
                </a:moveTo>
                <a:cubicBezTo>
                  <a:pt x="18180" y="1853"/>
                  <a:pt x="21600" y="5954"/>
                  <a:pt x="21600" y="10800"/>
                </a:cubicBezTo>
                <a:cubicBezTo>
                  <a:pt x="21600" y="16765"/>
                  <a:pt x="16419" y="21600"/>
                  <a:pt x="10029" y="21600"/>
                </a:cubicBezTo>
                <a:cubicBezTo>
                  <a:pt x="6034" y="21600"/>
                  <a:pt x="2513" y="19711"/>
                  <a:pt x="433" y="16838"/>
                </a:cubicBezTo>
                <a:lnTo>
                  <a:pt x="0" y="16173"/>
                </a:lnTo>
                <a:lnTo>
                  <a:pt x="4604" y="1263"/>
                </a:lnTo>
                <a:lnTo>
                  <a:pt x="5524" y="849"/>
                </a:lnTo>
                <a:cubicBezTo>
                  <a:pt x="6909" y="302"/>
                  <a:pt x="8431" y="0"/>
                  <a:pt x="10029" y="0"/>
                </a:cubicBezTo>
                <a:cubicBezTo>
                  <a:pt x="11227" y="0"/>
                  <a:pt x="12383" y="170"/>
                  <a:pt x="13470" y="486"/>
                </a:cubicBezTo>
                <a:close/>
              </a:path>
            </a:pathLst>
          </a:custGeom>
          <a:gradFill>
            <a:gsLst>
              <a:gs pos="29000">
                <a:srgbClr val="000000">
                  <a:alpha val="0"/>
                </a:srgbClr>
              </a:gs>
              <a:gs pos="100000">
                <a:schemeClr val="accent1">
                  <a:alpha val="43000"/>
                </a:schemeClr>
              </a:gs>
            </a:gsLst>
            <a:lin ang="1800000"/>
          </a:gradFill>
          <a:ln w="12700">
            <a:miter lim="400000"/>
          </a:ln>
        </p:spPr>
        <p:txBody>
          <a:bodyPr lIns="45719" rIns="45719" anchor="ctr"/>
          <a:lstStyle/>
          <a:p>
            <a:pPr algn="ctr" defTabSz="457200">
              <a:defRPr>
                <a:solidFill>
                  <a:srgbClr val="FFFFFF"/>
                </a:solidFill>
              </a:defRPr>
            </a:pPr>
          </a:p>
        </p:txBody>
      </p:sp>
      <p:sp>
        <p:nvSpPr>
          <p:cNvPr id="647" name="Rectangle 36"/>
          <p:cNvSpPr/>
          <p:nvPr/>
        </p:nvSpPr>
        <p:spPr>
          <a:xfrm flipH="1" rot="5400000">
            <a:off x="-1410093" y="1399943"/>
            <a:ext cx="6858004" cy="4037836"/>
          </a:xfrm>
          <a:prstGeom prst="rect">
            <a:avLst/>
          </a:prstGeom>
          <a:gradFill>
            <a:gsLst>
              <a:gs pos="0">
                <a:srgbClr val="000000">
                  <a:alpha val="0"/>
                </a:srgbClr>
              </a:gs>
              <a:gs pos="99000">
                <a:srgbClr val="8FAADC">
                  <a:alpha val="11000"/>
                </a:srgbClr>
              </a:gs>
            </a:gsLst>
            <a:lin ang="7199999"/>
          </a:gradFill>
          <a:ln w="12700">
            <a:miter lim="400000"/>
          </a:ln>
        </p:spPr>
        <p:txBody>
          <a:bodyPr lIns="45719" rIns="45719" anchor="ctr"/>
          <a:lstStyle/>
          <a:p>
            <a:pPr algn="ctr" defTabSz="457200">
              <a:defRPr>
                <a:solidFill>
                  <a:srgbClr val="FFFFFF"/>
                </a:solidFill>
              </a:defRPr>
            </a:pPr>
          </a:p>
        </p:txBody>
      </p:sp>
      <p:pic>
        <p:nvPicPr>
          <p:cNvPr id="648" name="Picture 2" descr="Picture 2"/>
          <p:cNvPicPr>
            <a:picLocks noChangeAspect="1"/>
          </p:cNvPicPr>
          <p:nvPr/>
        </p:nvPicPr>
        <p:blipFill>
          <a:blip r:embed="rId3">
            <a:extLst/>
          </a:blip>
          <a:stretch>
            <a:fillRect/>
          </a:stretch>
        </p:blipFill>
        <p:spPr>
          <a:xfrm>
            <a:off x="10126419" y="403855"/>
            <a:ext cx="1672344" cy="828089"/>
          </a:xfrm>
          <a:prstGeom prst="rect">
            <a:avLst/>
          </a:prstGeom>
          <a:ln w="12700">
            <a:miter lim="400000"/>
          </a:ln>
        </p:spPr>
      </p:pic>
      <p:sp>
        <p:nvSpPr>
          <p:cNvPr id="649" name="TextBox 1"/>
          <p:cNvSpPr txBox="1"/>
          <p:nvPr/>
        </p:nvSpPr>
        <p:spPr>
          <a:xfrm>
            <a:off x="4437200" y="2746639"/>
            <a:ext cx="6908804" cy="2018418"/>
          </a:xfrm>
          <a:prstGeom prst="rect">
            <a:avLst/>
          </a:prstGeom>
          <a:ln w="63500">
            <a:solidFill>
              <a:srgbClr val="8FAADC"/>
            </a:solidFill>
          </a:ln>
          <a:extLst>
            <a:ext uri="{C572A759-6A51-4108-AA02-DFA0A04FC94B}">
              <ma14:wrappingTextBoxFlag xmlns:ma14="http://schemas.microsoft.com/office/mac/drawingml/2011/main" val="1"/>
            </a:ext>
          </a:extLst>
        </p:spPr>
        <p:txBody>
          <a:bodyPr lIns="45719" rIns="45719">
            <a:spAutoFit/>
          </a:bodyPr>
          <a:lstStyle>
            <a:lvl1pPr defTabSz="457200">
              <a:defRPr sz="4200">
                <a:solidFill>
                  <a:srgbClr val="203864"/>
                </a:solidFill>
              </a:defRPr>
            </a:lvl1pPr>
          </a:lstStyle>
          <a:p>
            <a:pPr/>
            <a:r>
              <a:t>The chiropractic profession as part of the healthcare team in TBI</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3"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654"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655"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656"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657"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658"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Team-based approach</a:t>
            </a:r>
          </a:p>
        </p:txBody>
      </p:sp>
      <p:pic>
        <p:nvPicPr>
          <p:cNvPr id="659"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660"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661"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662" name="Content Placeholder 2"/>
          <p:cNvSpPr txBox="1"/>
          <p:nvPr>
            <p:ph type="body" idx="1"/>
          </p:nvPr>
        </p:nvSpPr>
        <p:spPr>
          <a:xfrm>
            <a:off x="459345" y="1761016"/>
            <a:ext cx="10515601" cy="4351339"/>
          </a:xfrm>
          <a:prstGeom prst="rect">
            <a:avLst/>
          </a:prstGeom>
        </p:spPr>
        <p:txBody>
          <a:bodyPr/>
          <a:lstStyle/>
          <a:p>
            <a:pPr/>
            <a:r>
              <a:t>Practice as part of a team, not in isolation</a:t>
            </a:r>
          </a:p>
          <a:p>
            <a:pPr/>
            <a:r>
              <a:t>Ensure all red flags are ruled out prior to implementation of treatment</a:t>
            </a:r>
          </a:p>
          <a:p>
            <a:pPr/>
            <a:r>
              <a:t>Co-manage</a:t>
            </a:r>
          </a:p>
          <a:p>
            <a:pPr/>
            <a:r>
              <a:t>Practice evidence-based care</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4"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665"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666"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667"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668"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669"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Proper Assessment	</a:t>
            </a:r>
          </a:p>
        </p:txBody>
      </p:sp>
      <p:pic>
        <p:nvPicPr>
          <p:cNvPr id="670"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671" name="TextBox 15"/>
          <p:cNvSpPr txBox="1"/>
          <p:nvPr/>
        </p:nvSpPr>
        <p:spPr>
          <a:xfrm>
            <a:off x="5791537" y="3663901"/>
            <a:ext cx="1134141" cy="8203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4700">
                <a:solidFill>
                  <a:srgbClr val="FDFDFD"/>
                </a:solidFill>
                <a:latin typeface="Montserrat Regular"/>
                <a:ea typeface="Montserrat Regular"/>
                <a:cs typeface="Montserrat Regular"/>
                <a:sym typeface="Montserrat Regular"/>
              </a:defRPr>
            </a:lvl1pPr>
          </a:lstStyle>
          <a:p>
            <a:pPr/>
            <a:r>
              <a:t>2</a:t>
            </a:r>
          </a:p>
        </p:txBody>
      </p:sp>
      <p:sp>
        <p:nvSpPr>
          <p:cNvPr id="672"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673"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674" name="Rectangle 4"/>
          <p:cNvSpPr/>
          <p:nvPr/>
        </p:nvSpPr>
        <p:spPr>
          <a:xfrm>
            <a:off x="323556" y="1798072"/>
            <a:ext cx="7218289" cy="3970319"/>
          </a:xfrm>
          <a:prstGeom prst="rect">
            <a:avLst/>
          </a:prstGeom>
          <a:solidFill>
            <a:srgbClr val="DAE3F3"/>
          </a:solidFill>
          <a:ln w="12700">
            <a:miter lim="400000"/>
          </a:ln>
        </p:spPr>
        <p:txBody>
          <a:bodyPr lIns="45719" rIns="45719" anchor="ctr"/>
          <a:lstStyle/>
          <a:p>
            <a:pPr algn="ctr" defTabSz="457200">
              <a:defRPr>
                <a:solidFill>
                  <a:srgbClr val="FFFFFF"/>
                </a:solidFill>
              </a:defRPr>
            </a:pPr>
          </a:p>
        </p:txBody>
      </p:sp>
      <p:sp>
        <p:nvSpPr>
          <p:cNvPr id="675" name="Content Placeholder 2"/>
          <p:cNvSpPr txBox="1"/>
          <p:nvPr>
            <p:ph type="body" sz="quarter" idx="1"/>
          </p:nvPr>
        </p:nvSpPr>
        <p:spPr>
          <a:xfrm>
            <a:off x="459345" y="5963039"/>
            <a:ext cx="11221248" cy="911457"/>
          </a:xfrm>
          <a:prstGeom prst="rect">
            <a:avLst/>
          </a:prstGeom>
        </p:spPr>
        <p:txBody>
          <a:bodyPr/>
          <a:lstStyle/>
          <a:p>
            <a:pPr lvl="1" marL="0" indent="457200">
              <a:spcBef>
                <a:spcPts val="500"/>
              </a:spcBef>
              <a:buSzTx/>
              <a:buNone/>
              <a:defRPr sz="2000">
                <a:solidFill>
                  <a:srgbClr val="1F4E79"/>
                </a:solidFill>
              </a:defRPr>
            </a:pPr>
            <a:r>
              <a:t>Source: </a:t>
            </a:r>
            <a:r>
              <a:rPr i="1"/>
              <a:t>Topics in Integrative Health Care (</a:t>
            </a:r>
            <a:r>
              <a:t>2012). </a:t>
            </a:r>
            <a:r>
              <a:rPr>
                <a:solidFill>
                  <a:srgbClr val="000000"/>
                </a:solidFill>
              </a:rPr>
              <a:t>Algorithms for the chiropractic management of acute and chronic spine-related pain.</a:t>
            </a:r>
          </a:p>
        </p:txBody>
      </p:sp>
      <p:pic>
        <p:nvPicPr>
          <p:cNvPr id="676" name="Picture 6" descr="Picture 6"/>
          <p:cNvPicPr>
            <a:picLocks noChangeAspect="1"/>
          </p:cNvPicPr>
          <p:nvPr/>
        </p:nvPicPr>
        <p:blipFill>
          <a:blip r:embed="rId3">
            <a:extLst/>
          </a:blip>
          <a:stretch>
            <a:fillRect/>
          </a:stretch>
        </p:blipFill>
        <p:spPr>
          <a:xfrm>
            <a:off x="7727302" y="2293353"/>
            <a:ext cx="4019844" cy="2679895"/>
          </a:xfrm>
          <a:prstGeom prst="rect">
            <a:avLst/>
          </a:prstGeom>
          <a:ln w="12700">
            <a:miter lim="400000"/>
          </a:ln>
        </p:spPr>
      </p:pic>
      <p:sp>
        <p:nvSpPr>
          <p:cNvPr id="677" name="TextBox 2"/>
          <p:cNvSpPr txBox="1"/>
          <p:nvPr/>
        </p:nvSpPr>
        <p:spPr>
          <a:xfrm>
            <a:off x="531094" y="1798072"/>
            <a:ext cx="11129807" cy="38722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400">
                <a:solidFill>
                  <a:srgbClr val="002060"/>
                </a:solidFill>
              </a:defRPr>
            </a:pPr>
            <a:r>
              <a:t>Evaluate patient</a:t>
            </a:r>
          </a:p>
          <a:p>
            <a:pPr lvl="1" marL="800100" indent="-342900" defTabSz="457200">
              <a:buSzPct val="100000"/>
              <a:buFont typeface="Arial"/>
              <a:buChar char="•"/>
              <a:defRPr sz="2000">
                <a:solidFill>
                  <a:srgbClr val="002060"/>
                </a:solidFill>
              </a:defRPr>
            </a:pPr>
            <a:r>
              <a:t>Assess for red flags, refer if appropriate.</a:t>
            </a:r>
          </a:p>
          <a:p>
            <a:pPr lvl="1" marL="800100" indent="-342900" defTabSz="457200">
              <a:buSzPct val="100000"/>
              <a:buFont typeface="Arial"/>
              <a:buChar char="•"/>
              <a:defRPr sz="2000">
                <a:solidFill>
                  <a:srgbClr val="002060"/>
                </a:solidFill>
              </a:defRPr>
            </a:pPr>
            <a:r>
              <a:t>Image only if necessary.</a:t>
            </a:r>
          </a:p>
          <a:p>
            <a:pPr lvl="1" marL="800100" indent="-342900" defTabSz="457200">
              <a:buSzPct val="100000"/>
              <a:buFont typeface="Arial"/>
              <a:buChar char="•"/>
              <a:defRPr sz="2000">
                <a:solidFill>
                  <a:srgbClr val="002060"/>
                </a:solidFill>
              </a:defRPr>
            </a:pPr>
            <a:r>
              <a:t>Use baseline and serial outcome assessment tools (OATs).</a:t>
            </a:r>
          </a:p>
          <a:p>
            <a:pPr lvl="1" marL="800100" indent="-342900" defTabSz="457200">
              <a:buSzPct val="100000"/>
              <a:buFont typeface="Arial"/>
              <a:buChar char="•"/>
              <a:defRPr sz="2000">
                <a:solidFill>
                  <a:srgbClr val="002060"/>
                </a:solidFill>
              </a:defRPr>
            </a:pPr>
            <a:r>
              <a:t>If examination warrants treatment, place on care plan.</a:t>
            </a:r>
          </a:p>
          <a:p>
            <a:pPr defTabSz="457200">
              <a:defRPr sz="2400">
                <a:solidFill>
                  <a:srgbClr val="002060"/>
                </a:solidFill>
              </a:defRPr>
            </a:pPr>
            <a:r>
              <a:t>Begin care trial</a:t>
            </a:r>
          </a:p>
          <a:p>
            <a:pPr lvl="1" marL="800100" indent="-342900" defTabSz="457200">
              <a:buSzPct val="100000"/>
              <a:buFont typeface="Arial"/>
              <a:buChar char="•"/>
              <a:defRPr sz="2000">
                <a:solidFill>
                  <a:srgbClr val="002060"/>
                </a:solidFill>
              </a:defRPr>
            </a:pPr>
            <a:r>
              <a:t>Re-evaluate a minimum of every 12 visits.</a:t>
            </a:r>
          </a:p>
          <a:p>
            <a:pPr lvl="1" marL="800100" indent="-342900" defTabSz="457200">
              <a:buSzPct val="100000"/>
              <a:buFont typeface="Arial"/>
              <a:buChar char="•"/>
              <a:defRPr sz="2000">
                <a:solidFill>
                  <a:srgbClr val="002060"/>
                </a:solidFill>
              </a:defRPr>
            </a:pPr>
            <a:r>
              <a:t>If patient is not progressing:</a:t>
            </a:r>
          </a:p>
          <a:p>
            <a:pPr lvl="2" marL="1257300" indent="-342900" defTabSz="457200">
              <a:buSzPct val="100000"/>
              <a:buFont typeface="Arial"/>
              <a:buChar char="•"/>
              <a:defRPr sz="2000">
                <a:solidFill>
                  <a:srgbClr val="002060"/>
                </a:solidFill>
              </a:defRPr>
            </a:pPr>
            <a:r>
              <a:t>Alter treatment</a:t>
            </a:r>
          </a:p>
          <a:p>
            <a:pPr lvl="2" marL="1257300" indent="-342900" defTabSz="457200">
              <a:buSzPct val="100000"/>
              <a:buFont typeface="Arial"/>
              <a:buChar char="•"/>
              <a:defRPr sz="2000">
                <a:solidFill>
                  <a:srgbClr val="002060"/>
                </a:solidFill>
              </a:defRPr>
            </a:pPr>
            <a:r>
              <a:t>Consider further diagnostic testing</a:t>
            </a:r>
          </a:p>
          <a:p>
            <a:pPr lvl="2" marL="1257300" indent="-342900" defTabSz="457200">
              <a:buSzPct val="100000"/>
              <a:buFont typeface="Arial"/>
              <a:buChar char="•"/>
              <a:defRPr sz="2000">
                <a:solidFill>
                  <a:srgbClr val="002060"/>
                </a:solidFill>
              </a:defRPr>
            </a:pPr>
            <a:r>
              <a:t>Refer to another provider</a:t>
            </a:r>
          </a:p>
          <a:p>
            <a:pPr defTabSz="457200">
              <a:defRPr sz="2400">
                <a:solidFill>
                  <a:srgbClr val="002060"/>
                </a:solidFill>
              </a:defRPr>
            </a:pPr>
            <a:r>
              <a:t>Discharge when appropriate</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9"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680"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681"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682"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683"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684"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Highlights &amp; Recommendations</a:t>
            </a:r>
          </a:p>
        </p:txBody>
      </p:sp>
      <p:pic>
        <p:nvPicPr>
          <p:cNvPr id="685"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686"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687"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688" name="Content Placeholder 2"/>
          <p:cNvSpPr txBox="1"/>
          <p:nvPr>
            <p:ph type="body" idx="1"/>
          </p:nvPr>
        </p:nvSpPr>
        <p:spPr>
          <a:xfrm>
            <a:off x="459345" y="1761016"/>
            <a:ext cx="10515601" cy="4351339"/>
          </a:xfrm>
          <a:prstGeom prst="rect">
            <a:avLst/>
          </a:prstGeom>
        </p:spPr>
        <p:txBody>
          <a:bodyPr/>
          <a:lstStyle/>
          <a:p>
            <a:pPr>
              <a:lnSpc>
                <a:spcPct val="81000"/>
              </a:lnSpc>
            </a:pPr>
            <a:r>
              <a:t>Cervical spine injuries are prevalent after concussions or mild Traumatic Brain Injuries</a:t>
            </a:r>
          </a:p>
          <a:p>
            <a:pPr>
              <a:lnSpc>
                <a:spcPct val="81000"/>
              </a:lnSpc>
            </a:pPr>
            <a:r>
              <a:t>For cervical symptoms beyond 10 days in adults or 4 weeks in children, cervical rehabilitation is recommended</a:t>
            </a:r>
          </a:p>
          <a:p>
            <a:pPr>
              <a:lnSpc>
                <a:spcPct val="81000"/>
              </a:lnSpc>
            </a:pPr>
            <a:r>
              <a:t>Sports chiropractors are one of the recommended healthcare providers</a:t>
            </a:r>
          </a:p>
          <a:p>
            <a:pPr>
              <a:lnSpc>
                <a:spcPct val="81000"/>
              </a:lnSpc>
            </a:pPr>
            <a:r>
              <a:t>Evidence supports chiropractic care as a safe and effective treatment for cervical spine conditions</a:t>
            </a:r>
          </a:p>
          <a:p>
            <a:pPr>
              <a:lnSpc>
                <a:spcPct val="81000"/>
              </a:lnSpc>
            </a:pPr>
            <a:r>
              <a:t>Chiropractors should be included as part of the interprofessional team used to treat concussion and mTBI conditions</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8FAADC"/>
        </a:solidFill>
      </p:bgPr>
    </p:bg>
    <p:spTree>
      <p:nvGrpSpPr>
        <p:cNvPr id="1" name=""/>
        <p:cNvGrpSpPr/>
        <p:nvPr/>
      </p:nvGrpSpPr>
      <p:grpSpPr>
        <a:xfrm>
          <a:off x="0" y="0"/>
          <a:ext cx="0" cy="0"/>
          <a:chOff x="0" y="0"/>
          <a:chExt cx="0" cy="0"/>
        </a:xfrm>
      </p:grpSpPr>
      <p:sp>
        <p:nvSpPr>
          <p:cNvPr id="690" name="Rectangle 24"/>
          <p:cNvSpPr/>
          <p:nvPr/>
        </p:nvSpPr>
        <p:spPr>
          <a:xfrm>
            <a:off x="0" y="0"/>
            <a:ext cx="12192000"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691" name="Rectangle 26"/>
          <p:cNvSpPr/>
          <p:nvPr/>
        </p:nvSpPr>
        <p:spPr>
          <a:xfrm>
            <a:off x="-1" y="0"/>
            <a:ext cx="12188954"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692" name="Rectangle 28"/>
          <p:cNvSpPr/>
          <p:nvPr/>
        </p:nvSpPr>
        <p:spPr>
          <a:xfrm flipH="1" rot="5400000">
            <a:off x="-1410084" y="1410081"/>
            <a:ext cx="6858001" cy="4037838"/>
          </a:xfrm>
          <a:prstGeom prst="rect">
            <a:avLst/>
          </a:prstGeom>
          <a:gradFill>
            <a:gsLst>
              <a:gs pos="8000">
                <a:srgbClr val="000000"/>
              </a:gs>
              <a:gs pos="100000">
                <a:srgbClr val="2F5597"/>
              </a:gs>
            </a:gsLst>
            <a:lin ang="3000000"/>
          </a:gradFill>
          <a:ln w="12700">
            <a:miter lim="400000"/>
          </a:ln>
        </p:spPr>
        <p:txBody>
          <a:bodyPr lIns="45719" rIns="45719" anchor="ctr"/>
          <a:lstStyle/>
          <a:p>
            <a:pPr algn="ctr" defTabSz="457200">
              <a:defRPr>
                <a:solidFill>
                  <a:srgbClr val="FFFFFF"/>
                </a:solidFill>
              </a:defRPr>
            </a:pPr>
          </a:p>
        </p:txBody>
      </p:sp>
      <p:sp>
        <p:nvSpPr>
          <p:cNvPr id="693" name="Rectangle 30"/>
          <p:cNvSpPr/>
          <p:nvPr/>
        </p:nvSpPr>
        <p:spPr>
          <a:xfrm flipH="1" rot="5400000">
            <a:off x="-1410085" y="1420219"/>
            <a:ext cx="6858000" cy="4037840"/>
          </a:xfrm>
          <a:prstGeom prst="rect">
            <a:avLst/>
          </a:prstGeom>
          <a:gradFill>
            <a:gsLst>
              <a:gs pos="0">
                <a:srgbClr val="000000">
                  <a:alpha val="0"/>
                </a:srgbClr>
              </a:gs>
              <a:gs pos="99000">
                <a:schemeClr val="accent1">
                  <a:alpha val="46000"/>
                </a:schemeClr>
              </a:gs>
            </a:gsLst>
            <a:lin ang="1800000"/>
          </a:gradFill>
          <a:ln w="12700">
            <a:miter lim="400000"/>
          </a:ln>
        </p:spPr>
        <p:txBody>
          <a:bodyPr lIns="45719" rIns="45719" anchor="ctr"/>
          <a:lstStyle/>
          <a:p>
            <a:pPr algn="ctr" defTabSz="457200">
              <a:defRPr>
                <a:solidFill>
                  <a:srgbClr val="FFFFFF"/>
                </a:solidFill>
              </a:defRPr>
            </a:pPr>
          </a:p>
        </p:txBody>
      </p:sp>
      <p:sp>
        <p:nvSpPr>
          <p:cNvPr id="694" name="Rectangle 32"/>
          <p:cNvSpPr/>
          <p:nvPr/>
        </p:nvSpPr>
        <p:spPr>
          <a:xfrm flipH="1" rot="5400000">
            <a:off x="767923" y="3588084"/>
            <a:ext cx="2501980" cy="4037842"/>
          </a:xfrm>
          <a:prstGeom prst="rect">
            <a:avLst/>
          </a:prstGeom>
          <a:gradFill>
            <a:gsLst>
              <a:gs pos="2000">
                <a:schemeClr val="accent1">
                  <a:alpha val="29000"/>
                </a:schemeClr>
              </a:gs>
              <a:gs pos="100000">
                <a:srgbClr val="000000">
                  <a:alpha val="30000"/>
                </a:srgbClr>
              </a:gs>
            </a:gsLst>
            <a:lin ang="7799999"/>
          </a:gradFill>
          <a:ln w="12700">
            <a:miter lim="400000"/>
          </a:ln>
        </p:spPr>
        <p:txBody>
          <a:bodyPr lIns="45719" rIns="45719" anchor="ctr"/>
          <a:lstStyle/>
          <a:p>
            <a:pPr algn="ctr" defTabSz="457200">
              <a:defRPr>
                <a:solidFill>
                  <a:srgbClr val="FFFFFF"/>
                </a:solidFill>
              </a:defRPr>
            </a:pPr>
          </a:p>
        </p:txBody>
      </p:sp>
      <p:sp>
        <p:nvSpPr>
          <p:cNvPr id="695" name="Freeform: Shape 34"/>
          <p:cNvSpPr/>
          <p:nvPr/>
        </p:nvSpPr>
        <p:spPr>
          <a:xfrm rot="20635413">
            <a:off x="-501737" y="969717"/>
            <a:ext cx="3900357" cy="41789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70" y="486"/>
                </a:moveTo>
                <a:cubicBezTo>
                  <a:pt x="18180" y="1853"/>
                  <a:pt x="21600" y="5954"/>
                  <a:pt x="21600" y="10800"/>
                </a:cubicBezTo>
                <a:cubicBezTo>
                  <a:pt x="21600" y="16765"/>
                  <a:pt x="16419" y="21600"/>
                  <a:pt x="10029" y="21600"/>
                </a:cubicBezTo>
                <a:cubicBezTo>
                  <a:pt x="6034" y="21600"/>
                  <a:pt x="2513" y="19711"/>
                  <a:pt x="433" y="16838"/>
                </a:cubicBezTo>
                <a:lnTo>
                  <a:pt x="0" y="16173"/>
                </a:lnTo>
                <a:lnTo>
                  <a:pt x="4604" y="1263"/>
                </a:lnTo>
                <a:lnTo>
                  <a:pt x="5524" y="849"/>
                </a:lnTo>
                <a:cubicBezTo>
                  <a:pt x="6909" y="302"/>
                  <a:pt x="8431" y="0"/>
                  <a:pt x="10029" y="0"/>
                </a:cubicBezTo>
                <a:cubicBezTo>
                  <a:pt x="11227" y="0"/>
                  <a:pt x="12383" y="170"/>
                  <a:pt x="13470" y="486"/>
                </a:cubicBezTo>
                <a:close/>
              </a:path>
            </a:pathLst>
          </a:custGeom>
          <a:gradFill>
            <a:gsLst>
              <a:gs pos="29000">
                <a:srgbClr val="000000">
                  <a:alpha val="0"/>
                </a:srgbClr>
              </a:gs>
              <a:gs pos="100000">
                <a:schemeClr val="accent1">
                  <a:alpha val="43000"/>
                </a:schemeClr>
              </a:gs>
            </a:gsLst>
            <a:lin ang="1800000"/>
          </a:gradFill>
          <a:ln w="12700">
            <a:miter lim="400000"/>
          </a:ln>
        </p:spPr>
        <p:txBody>
          <a:bodyPr lIns="45719" rIns="45719" anchor="ctr"/>
          <a:lstStyle/>
          <a:p>
            <a:pPr algn="ctr" defTabSz="457200">
              <a:defRPr>
                <a:solidFill>
                  <a:srgbClr val="FFFFFF"/>
                </a:solidFill>
              </a:defRPr>
            </a:pPr>
          </a:p>
        </p:txBody>
      </p:sp>
      <p:sp>
        <p:nvSpPr>
          <p:cNvPr id="696" name="Rectangle 36"/>
          <p:cNvSpPr/>
          <p:nvPr/>
        </p:nvSpPr>
        <p:spPr>
          <a:xfrm flipH="1" rot="5400000">
            <a:off x="-1410093" y="1399943"/>
            <a:ext cx="6858004" cy="4037836"/>
          </a:xfrm>
          <a:prstGeom prst="rect">
            <a:avLst/>
          </a:prstGeom>
          <a:gradFill>
            <a:gsLst>
              <a:gs pos="0">
                <a:srgbClr val="000000">
                  <a:alpha val="0"/>
                </a:srgbClr>
              </a:gs>
              <a:gs pos="99000">
                <a:srgbClr val="8FAADC">
                  <a:alpha val="11000"/>
                </a:srgbClr>
              </a:gs>
            </a:gsLst>
            <a:lin ang="7199999"/>
          </a:gradFill>
          <a:ln w="12700">
            <a:miter lim="400000"/>
          </a:ln>
        </p:spPr>
        <p:txBody>
          <a:bodyPr lIns="45719" rIns="45719" anchor="ctr"/>
          <a:lstStyle/>
          <a:p>
            <a:pPr algn="ctr" defTabSz="457200">
              <a:defRPr>
                <a:solidFill>
                  <a:srgbClr val="FFFFFF"/>
                </a:solidFill>
              </a:defRPr>
            </a:pPr>
          </a:p>
        </p:txBody>
      </p:sp>
      <p:pic>
        <p:nvPicPr>
          <p:cNvPr id="697" name="Picture 2" descr="Picture 2"/>
          <p:cNvPicPr>
            <a:picLocks noChangeAspect="1"/>
          </p:cNvPicPr>
          <p:nvPr/>
        </p:nvPicPr>
        <p:blipFill>
          <a:blip r:embed="rId3">
            <a:extLst/>
          </a:blip>
          <a:stretch>
            <a:fillRect/>
          </a:stretch>
        </p:blipFill>
        <p:spPr>
          <a:xfrm>
            <a:off x="10126419" y="403855"/>
            <a:ext cx="1672344" cy="828089"/>
          </a:xfrm>
          <a:prstGeom prst="rect">
            <a:avLst/>
          </a:prstGeom>
          <a:ln w="12700">
            <a:miter lim="400000"/>
          </a:ln>
        </p:spPr>
      </p:pic>
      <p:sp>
        <p:nvSpPr>
          <p:cNvPr id="698" name="TextBox 1"/>
          <p:cNvSpPr txBox="1"/>
          <p:nvPr/>
        </p:nvSpPr>
        <p:spPr>
          <a:xfrm>
            <a:off x="4522130" y="3059666"/>
            <a:ext cx="6908804" cy="697618"/>
          </a:xfrm>
          <a:prstGeom prst="rect">
            <a:avLst/>
          </a:prstGeom>
          <a:ln w="63500">
            <a:solidFill>
              <a:srgbClr val="8FAADC"/>
            </a:solidFill>
          </a:ln>
          <a:extLst>
            <a:ext uri="{C572A759-6A51-4108-AA02-DFA0A04FC94B}">
              <ma14:wrappingTextBoxFlag xmlns:ma14="http://schemas.microsoft.com/office/mac/drawingml/2011/main" val="1"/>
            </a:ext>
          </a:extLst>
        </p:spPr>
        <p:txBody>
          <a:bodyPr lIns="45719" rIns="45719">
            <a:spAutoFit/>
          </a:bodyPr>
          <a:lstStyle>
            <a:lvl1pPr defTabSz="457200">
              <a:defRPr sz="4200">
                <a:solidFill>
                  <a:srgbClr val="203864"/>
                </a:solidFill>
              </a:defRPr>
            </a:lvl1pPr>
          </a:lstStyle>
          <a:p>
            <a:pPr/>
            <a:r>
              <a:t>Interprofessional Collaboration</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2"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703"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704"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705"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706"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707"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Interprofessional Collaborative Efforts	</a:t>
            </a:r>
          </a:p>
        </p:txBody>
      </p:sp>
      <p:pic>
        <p:nvPicPr>
          <p:cNvPr id="708"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709"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710"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711" name="Content Placeholder 2"/>
          <p:cNvSpPr txBox="1"/>
          <p:nvPr/>
        </p:nvSpPr>
        <p:spPr>
          <a:xfrm>
            <a:off x="757310" y="2007879"/>
            <a:ext cx="4669199" cy="149169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28600" indent="-228600">
              <a:lnSpc>
                <a:spcPct val="90000"/>
              </a:lnSpc>
              <a:spcBef>
                <a:spcPts val="1000"/>
              </a:spcBef>
              <a:buSzPct val="100000"/>
              <a:buFont typeface="Arial"/>
              <a:buChar char="•"/>
              <a:defRPr sz="2800">
                <a:solidFill>
                  <a:srgbClr val="002060"/>
                </a:solidFill>
              </a:defRPr>
            </a:pPr>
            <a:r>
              <a:t>Nebraska Medical Association</a:t>
            </a:r>
          </a:p>
          <a:p>
            <a:pPr marL="228600" indent="-228600">
              <a:lnSpc>
                <a:spcPct val="90000"/>
              </a:lnSpc>
              <a:spcBef>
                <a:spcPts val="1000"/>
              </a:spcBef>
              <a:buSzPct val="100000"/>
              <a:buFont typeface="Arial"/>
              <a:buChar char="•"/>
              <a:defRPr sz="2800">
                <a:solidFill>
                  <a:srgbClr val="002060"/>
                </a:solidFill>
              </a:defRPr>
            </a:pPr>
            <a:r>
              <a:t>APTA NE</a:t>
            </a:r>
          </a:p>
          <a:p>
            <a:pPr marL="228600" indent="-228600">
              <a:lnSpc>
                <a:spcPct val="90000"/>
              </a:lnSpc>
              <a:spcBef>
                <a:spcPts val="1000"/>
              </a:spcBef>
              <a:buSzPct val="100000"/>
              <a:buFont typeface="Arial"/>
              <a:buChar char="•"/>
              <a:defRPr sz="2800">
                <a:solidFill>
                  <a:srgbClr val="002060"/>
                </a:solidFill>
              </a:defRPr>
            </a:pPr>
            <a:r>
              <a:t>NE Spine + Pain Center</a:t>
            </a:r>
          </a:p>
        </p:txBody>
      </p:sp>
      <p:sp>
        <p:nvSpPr>
          <p:cNvPr id="712" name="Content Placeholder 2"/>
          <p:cNvSpPr txBox="1"/>
          <p:nvPr/>
        </p:nvSpPr>
        <p:spPr>
          <a:xfrm>
            <a:off x="6512273" y="2007879"/>
            <a:ext cx="4669198" cy="201516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28600" indent="-228600">
              <a:lnSpc>
                <a:spcPct val="90000"/>
              </a:lnSpc>
              <a:spcBef>
                <a:spcPts val="1000"/>
              </a:spcBef>
              <a:buSzPct val="100000"/>
              <a:buFont typeface="Arial"/>
              <a:buChar char="•"/>
              <a:defRPr sz="2800">
                <a:solidFill>
                  <a:srgbClr val="002060"/>
                </a:solidFill>
              </a:defRPr>
            </a:pPr>
            <a:r>
              <a:t>Nebraska Hospital Association</a:t>
            </a:r>
          </a:p>
          <a:p>
            <a:pPr marL="228600" indent="-228600">
              <a:lnSpc>
                <a:spcPct val="90000"/>
              </a:lnSpc>
              <a:spcBef>
                <a:spcPts val="1000"/>
              </a:spcBef>
              <a:buSzPct val="100000"/>
              <a:buFont typeface="Arial"/>
              <a:buChar char="•"/>
              <a:defRPr sz="2800">
                <a:solidFill>
                  <a:srgbClr val="002060"/>
                </a:solidFill>
              </a:defRPr>
            </a:pPr>
            <a:r>
              <a:t>UNMC</a:t>
            </a:r>
          </a:p>
          <a:p>
            <a:pPr marL="228600" indent="-228600">
              <a:lnSpc>
                <a:spcPct val="90000"/>
              </a:lnSpc>
              <a:spcBef>
                <a:spcPts val="1000"/>
              </a:spcBef>
              <a:buSzPct val="100000"/>
              <a:buFont typeface="Arial"/>
              <a:buChar char="•"/>
              <a:defRPr sz="2800">
                <a:solidFill>
                  <a:srgbClr val="002060"/>
                </a:solidFill>
              </a:defRPr>
            </a:pPr>
            <a:r>
              <a:t>Creighton University</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4"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715"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716"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717"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718"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719" name="Title 1"/>
          <p:cNvSpPr txBox="1"/>
          <p:nvPr>
            <p:ph type="title"/>
          </p:nvPr>
        </p:nvSpPr>
        <p:spPr>
          <a:xfrm>
            <a:off x="459345" y="323492"/>
            <a:ext cx="9895952" cy="1033670"/>
          </a:xfrm>
          <a:prstGeom prst="rect">
            <a:avLst/>
          </a:prstGeom>
        </p:spPr>
        <p:txBody>
          <a:bodyPr/>
          <a:lstStyle/>
          <a:p>
            <a:pPr>
              <a:defRPr sz="4000">
                <a:solidFill>
                  <a:srgbClr val="B4C7E7"/>
                </a:solidFill>
              </a:defRPr>
            </a:pPr>
            <a:r>
              <a:t>Goals of </a:t>
            </a:r>
            <a:r>
              <a:rPr>
                <a:latin typeface="+mj-lt"/>
                <a:ea typeface="+mj-ea"/>
                <a:cs typeface="+mj-cs"/>
                <a:sym typeface="Calibri"/>
              </a:rPr>
              <a:t>Interprofessional Collaboration</a:t>
            </a:r>
          </a:p>
        </p:txBody>
      </p:sp>
      <p:pic>
        <p:nvPicPr>
          <p:cNvPr id="720"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721"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722"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723" name="Content Placeholder 2"/>
          <p:cNvSpPr txBox="1"/>
          <p:nvPr>
            <p:ph type="body" idx="1"/>
          </p:nvPr>
        </p:nvSpPr>
        <p:spPr>
          <a:prstGeom prst="rect">
            <a:avLst/>
          </a:prstGeom>
        </p:spPr>
        <p:txBody>
          <a:bodyPr/>
          <a:lstStyle/>
          <a:p>
            <a:pPr/>
            <a:r>
              <a:t>Focus on common goals</a:t>
            </a:r>
          </a:p>
          <a:p>
            <a:pPr/>
            <a:r>
              <a:t>Work together for the betterment of patients</a:t>
            </a:r>
          </a:p>
          <a:p>
            <a:pPr/>
            <a:r>
              <a:t>Develop referral relationships</a:t>
            </a:r>
          </a:p>
          <a:p>
            <a:pPr/>
            <a:r>
              <a:t>Ensure patients are in the best setting for care</a:t>
            </a:r>
          </a:p>
          <a:p>
            <a:pPr/>
            <a:r>
              <a:t>Education related to best evidence </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5"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726"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727"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728"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729"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730"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Bibliography</a:t>
            </a:r>
          </a:p>
        </p:txBody>
      </p:sp>
      <p:pic>
        <p:nvPicPr>
          <p:cNvPr id="731"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732"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733"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734" name="Content Placeholder 2"/>
          <p:cNvSpPr txBox="1"/>
          <p:nvPr>
            <p:ph type="body" idx="1"/>
          </p:nvPr>
        </p:nvSpPr>
        <p:spPr>
          <a:prstGeom prst="rect">
            <a:avLst/>
          </a:prstGeom>
        </p:spPr>
        <p:txBody>
          <a:bodyPr/>
          <a:lstStyle/>
          <a:p>
            <a:pPr indent="-457200">
              <a:lnSpc>
                <a:spcPct val="72000"/>
              </a:lnSpc>
              <a:buSzTx/>
              <a:buNone/>
              <a:defRPr sz="1400"/>
            </a:pPr>
            <a:r>
              <a:t>Baker GA. Algorithms for the chiropractic management of acute and chronic spine-related pain. Ronald J. Farabaugh. 2012 December; 3(4). </a:t>
            </a:r>
            <a:endParaRPr sz="2300"/>
          </a:p>
          <a:p>
            <a:pPr indent="-457200">
              <a:lnSpc>
                <a:spcPct val="72000"/>
              </a:lnSpc>
              <a:buSzTx/>
              <a:buNone/>
              <a:defRPr sz="1400"/>
            </a:pPr>
            <a:r>
              <a:t>Cade AE, Turnbull PRK. </a:t>
            </a:r>
            <a:r>
              <a:rPr u="sng">
                <a:solidFill>
                  <a:srgbClr val="0563C1"/>
                </a:solidFill>
                <a:uFill>
                  <a:solidFill>
                    <a:srgbClr val="0563C1"/>
                  </a:solidFill>
                </a:uFill>
                <a:hlinkClick r:id="rId3" invalidUrl="" action="" tgtFrame="" tooltip="" history="1" highlightClick="0" endSnd="0"/>
              </a:rPr>
              <a:t>Effect of Chiropractic Intervention on Oculomotor and Attentional Visual Outcomes in Young Adults With Long-Term Mild Traumatic Brain Injury: A Randomized Controlled Trial. </a:t>
            </a:r>
            <a:r>
              <a:t>J Manipulative Physiol Ther. 2024 Jan-Jun;47(1-4):1-11. doi: 10.1016/j.jmpt.2024.08.003. Epub 2024 Nov 4. PubMed PMID: 39503641. </a:t>
            </a:r>
            <a:endParaRPr sz="2300"/>
          </a:p>
          <a:p>
            <a:pPr indent="-457200">
              <a:lnSpc>
                <a:spcPct val="72000"/>
              </a:lnSpc>
              <a:buSzTx/>
              <a:buNone/>
              <a:defRPr sz="1400"/>
            </a:pPr>
            <a:r>
              <a:t>Carmichael JP, Staton EW, Blatchford PJ, Stevens-Lapsley J. </a:t>
            </a:r>
            <a:r>
              <a:rPr u="sng">
                <a:solidFill>
                  <a:srgbClr val="0563C1"/>
                </a:solidFill>
                <a:uFill>
                  <a:solidFill>
                    <a:srgbClr val="0563C1"/>
                  </a:solidFill>
                </a:uFill>
                <a:hlinkClick r:id="rId4" invalidUrl="" action="" tgtFrame="" tooltip="" history="1" highlightClick="0" endSnd="0"/>
              </a:rPr>
              <a:t>EPIDEMIOLOGY of NECK INJURIES ACCOMPANYING SPORT CONCUSSIONS in YOUTH OVER a 13-YEAR PERIOD IN a COMMUNITY-BASED HEALTHCARE SYSTEM. </a:t>
            </a:r>
            <a:r>
              <a:t>Int J Sports Phys Ther. 2019 Jun;14(3):334-344. doi: 10.26603/ijspt20190334. PubMed PMID: 31681492; PubMed Central PMCID: PMC6816290. </a:t>
            </a:r>
            <a:endParaRPr sz="2300"/>
          </a:p>
          <a:p>
            <a:pPr indent="-457200">
              <a:lnSpc>
                <a:spcPct val="72000"/>
              </a:lnSpc>
              <a:buSzTx/>
              <a:buNone/>
              <a:defRPr sz="1400"/>
            </a:pPr>
            <a:r>
              <a:t>Cassidy JD, Boyle E, Côté P, Hogg-Johnson S, Bondy SJ, Haldeman S. </a:t>
            </a:r>
            <a:r>
              <a:rPr u="sng">
                <a:solidFill>
                  <a:srgbClr val="0563C1"/>
                </a:solidFill>
                <a:uFill>
                  <a:solidFill>
                    <a:srgbClr val="0563C1"/>
                  </a:solidFill>
                </a:uFill>
                <a:hlinkClick r:id="rId5" invalidUrl="" action="" tgtFrame="" tooltip="" history="1" highlightClick="0" endSnd="0"/>
              </a:rPr>
              <a:t>Risk of Carotid Stroke after Chiropractic Care: A Population-Based Case-Crossover Study. </a:t>
            </a:r>
            <a:r>
              <a:t>J Stroke Cerebrovasc Dis. 2017 Apr;26(4):842-850. doi: 10.1016/j.jstrokecerebrovasdis.2016.10.031. Epub 2016 Nov 21. PubMed PMID: 27884458.</a:t>
            </a:r>
            <a:endParaRPr sz="2300"/>
          </a:p>
          <a:p>
            <a:pPr indent="-457200">
              <a:lnSpc>
                <a:spcPct val="72000"/>
              </a:lnSpc>
              <a:buSzTx/>
              <a:buNone/>
              <a:defRPr sz="1400"/>
            </a:pPr>
            <a:r>
              <a:t>Chaibi A, Stavem K, Russell MB. </a:t>
            </a:r>
            <a:r>
              <a:rPr u="sng">
                <a:solidFill>
                  <a:srgbClr val="0563C1"/>
                </a:solidFill>
                <a:uFill>
                  <a:solidFill>
                    <a:srgbClr val="0563C1"/>
                  </a:solidFill>
                </a:uFill>
                <a:hlinkClick r:id="rId6" invalidUrl="" action="" tgtFrame="" tooltip="" history="1" highlightClick="0" endSnd="0"/>
              </a:rPr>
              <a:t>Spinal Manipulative Therapy for Acute Neck Pain: A Systematic Review and Meta-Analysis of </a:t>
            </a:r>
            <a:r>
              <a:rPr u="sng">
                <a:solidFill>
                  <a:srgbClr val="0563C1"/>
                </a:solidFill>
                <a:uFill>
                  <a:solidFill>
                    <a:srgbClr val="0563C1"/>
                  </a:solidFill>
                </a:uFill>
                <a:hlinkClick r:id="rId6" invalidUrl="" action="" tgtFrame="" tooltip="" history="1" highlightClick="0" endSnd="0"/>
              </a:rPr>
              <a:t>Randomised</a:t>
            </a:r>
            <a:r>
              <a:rPr u="sng">
                <a:solidFill>
                  <a:srgbClr val="0563C1"/>
                </a:solidFill>
                <a:uFill>
                  <a:solidFill>
                    <a:srgbClr val="0563C1"/>
                  </a:solidFill>
                </a:uFill>
                <a:hlinkClick r:id="rId6" invalidUrl="" action="" tgtFrame="" tooltip="" history="1" highlightClick="0" endSnd="0"/>
              </a:rPr>
              <a:t> Controlled Trials. </a:t>
            </a:r>
            <a:r>
              <a:t>J Clin Med. 2021 Oct 28;10(21). doi: 10.3390/jcm10215011. Review. PubMed PMID: 34768531; PubMed Central PMCID: PMC8584283.</a:t>
            </a:r>
            <a:endParaRPr sz="2300"/>
          </a:p>
          <a:p>
            <a:pPr indent="-457200">
              <a:lnSpc>
                <a:spcPct val="72000"/>
              </a:lnSpc>
              <a:buSzTx/>
              <a:buNone/>
              <a:defRPr sz="1400"/>
            </a:pPr>
            <a:r>
              <a:t>Cheever K, McDevitt J, Phillips J, Kawata K. </a:t>
            </a:r>
            <a:r>
              <a:rPr u="sng">
                <a:solidFill>
                  <a:srgbClr val="0563C1"/>
                </a:solidFill>
                <a:uFill>
                  <a:solidFill>
                    <a:srgbClr val="0563C1"/>
                  </a:solidFill>
                </a:uFill>
                <a:hlinkClick r:id="rId7" invalidUrl="" action="" tgtFrame="" tooltip="" history="1" highlightClick="0" endSnd="0"/>
              </a:rPr>
              <a:t>The Role of Cervical Symptoms in Post-concussion Management: A Systematic Review. </a:t>
            </a:r>
            <a:r>
              <a:t>Sports Med. 2021 Sep;51(9):1875-1891. doi: 10.1007/s40279-021-01469-y. Epub 2021 Apr 23. PubMed PMID: 33891292.</a:t>
            </a:r>
            <a:endParaRPr sz="2300"/>
          </a:p>
          <a:p>
            <a:pPr indent="-457200">
              <a:lnSpc>
                <a:spcPct val="72000"/>
              </a:lnSpc>
              <a:buSzTx/>
              <a:buNone/>
              <a:defRPr sz="1500"/>
            </a:pPr>
            <a:r>
              <a:t>Cheever K, King J, Swan AA, Kawata K. </a:t>
            </a:r>
            <a:r>
              <a:rPr u="sng">
                <a:solidFill>
                  <a:srgbClr val="0563C1"/>
                </a:solidFill>
                <a:uFill>
                  <a:solidFill>
                    <a:srgbClr val="0563C1"/>
                  </a:solidFill>
                </a:uFill>
                <a:hlinkClick r:id="rId8" invalidUrl="" action="" tgtFrame="" tooltip="" history="1" highlightClick="0" endSnd="0"/>
              </a:rPr>
              <a:t>Prevalence of Acute Neck Pain Following Sports-Related Concussion in High School Athletes. </a:t>
            </a:r>
            <a:r>
              <a:t>Clin J Sport Med. 2022 Nov 1;32(6):e556-e561. doi: 10.1097/JSM.0000000000001047. Epub 2022 May 20. PubMed PMID: 36315823.</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6"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737"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738"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739"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740"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741"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Bibliography</a:t>
            </a:r>
          </a:p>
        </p:txBody>
      </p:sp>
      <p:pic>
        <p:nvPicPr>
          <p:cNvPr id="742"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743"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744"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745" name="Content Placeholder 2"/>
          <p:cNvSpPr txBox="1"/>
          <p:nvPr>
            <p:ph type="body" idx="1"/>
          </p:nvPr>
        </p:nvSpPr>
        <p:spPr>
          <a:prstGeom prst="rect">
            <a:avLst/>
          </a:prstGeom>
        </p:spPr>
        <p:txBody>
          <a:bodyPr/>
          <a:lstStyle/>
          <a:p>
            <a:pPr indent="-457200">
              <a:lnSpc>
                <a:spcPct val="81000"/>
              </a:lnSpc>
              <a:buSzTx/>
              <a:buNone/>
              <a:defRPr sz="1400"/>
            </a:pPr>
            <a:r>
              <a:t>Cheever KM, King J, Guan J, Gliedit J, Broglio S, Pasquina PF, Hazzard JB Jr, Clugston JR, Feigenbaum LA, Miles CM, Buckley TA, Benjamin HJ, Master C, Kontos AP, Port N, Cameron K, Mihalik JP. </a:t>
            </a:r>
            <a:r>
              <a:rPr u="sng">
                <a:solidFill>
                  <a:srgbClr val="0563C1"/>
                </a:solidFill>
                <a:uFill>
                  <a:solidFill>
                    <a:srgbClr val="0563C1"/>
                  </a:solidFill>
                </a:uFill>
                <a:hlinkClick r:id="rId3" invalidUrl="" action="" tgtFrame="" tooltip="" history="1" highlightClick="0" endSnd="0"/>
              </a:rPr>
              <a:t>The interaction between neck pain and known determinates of delayed return to play among NCAA student-athletes: a CARE consortium study. </a:t>
            </a:r>
            <a:r>
              <a:t>Brain Inj. 2025 Dec;39(14):1262-1267. doi: 10.1080/02699052.2025.2551163. Epub 2025 Aug 27. PubMed PMID: 40873050.</a:t>
            </a:r>
          </a:p>
          <a:p>
            <a:pPr indent="-457200">
              <a:lnSpc>
                <a:spcPct val="81000"/>
              </a:lnSpc>
              <a:buSzTx/>
              <a:buNone/>
              <a:defRPr sz="1400"/>
            </a:pPr>
            <a:r>
              <a:t>Church EW, Sieg EP, Zalatimo O, Hussain NS, Glantz M, Harbaugh RE. </a:t>
            </a:r>
            <a:r>
              <a:rPr u="sng">
                <a:solidFill>
                  <a:srgbClr val="0563C1"/>
                </a:solidFill>
                <a:uFill>
                  <a:solidFill>
                    <a:srgbClr val="0563C1"/>
                  </a:solidFill>
                </a:uFill>
                <a:hlinkClick r:id="rId4" invalidUrl="" action="" tgtFrame="" tooltip="" history="1" highlightClick="0" endSnd="0"/>
              </a:rPr>
              <a:t>Systematic Review and Meta-analysis of Chiropractic Care and Cervical Artery Dissection: No Evidence for Causation. </a:t>
            </a:r>
            <a:r>
              <a:t>Cureus. 2016 Feb 16;8(2):e498. doi: 10.7759/cureus.498. PubMed PMID: 27014532; PubMed Central PMCID: PMC4794386. </a:t>
            </a:r>
          </a:p>
          <a:p>
            <a:pPr indent="-457200">
              <a:lnSpc>
                <a:spcPct val="81000"/>
              </a:lnSpc>
              <a:buSzTx/>
              <a:buNone/>
              <a:defRPr sz="1400"/>
            </a:pPr>
            <a:r>
              <a:t>Diao Y, Liu Y, Pan J, Chen J, Pan J, Liao M, Liu H, Liao L. </a:t>
            </a:r>
            <a:r>
              <a:rPr u="sng">
                <a:solidFill>
                  <a:srgbClr val="0563C1"/>
                </a:solidFill>
                <a:uFill>
                  <a:solidFill>
                    <a:srgbClr val="0563C1"/>
                  </a:solidFill>
                </a:uFill>
                <a:hlinkClick r:id="rId5" invalidUrl="" action="" tgtFrame="" tooltip="" history="1" highlightClick="0" endSnd="0"/>
              </a:rPr>
              <a:t>Efficacy and safety of spinal manipulative therapy in the management of acute neck pain: a systematic review and meta-analysis. </a:t>
            </a:r>
            <a:r>
              <a:t>Syst Rev. 2025 May 1;14(1):97. doi: 10.1186/s13643-025-02855-7. PubMed PMID: 40312450; PubMed Central PMCID: PMC12044948. </a:t>
            </a:r>
          </a:p>
          <a:p>
            <a:pPr indent="-457200">
              <a:lnSpc>
                <a:spcPct val="81000"/>
              </a:lnSpc>
              <a:buSzTx/>
              <a:buNone/>
              <a:defRPr sz="1400"/>
            </a:pPr>
            <a:r>
              <a:t>Ellis MJ, McDonald PJ, Olson A, Koenig J, Russell K. </a:t>
            </a:r>
            <a:r>
              <a:rPr u="sng">
                <a:solidFill>
                  <a:srgbClr val="0563C1"/>
                </a:solidFill>
                <a:uFill>
                  <a:solidFill>
                    <a:srgbClr val="0563C1"/>
                  </a:solidFill>
                </a:uFill>
                <a:hlinkClick r:id="rId6" invalidUrl="" action="" tgtFrame="" tooltip="" history="1" highlightClick="0" endSnd="0"/>
              </a:rPr>
              <a:t>Cervical Spine Dysfunction Following Pediatric Sports-Related Head Trauma. </a:t>
            </a:r>
            <a:r>
              <a:t>J Head Trauma Rehabil. 2019 Mar/Apr;34(2):103-110. doi: 10.1097/HTR.0000000000000411. PubMed PMID: 30045221.</a:t>
            </a:r>
          </a:p>
          <a:p>
            <a:pPr indent="-457200">
              <a:lnSpc>
                <a:spcPct val="81000"/>
              </a:lnSpc>
              <a:buSzTx/>
              <a:buNone/>
              <a:defRPr sz="1400"/>
            </a:pPr>
            <a:r>
              <a:t>Kennedy E, Quinn D, Chapple C, Tumilty S. </a:t>
            </a:r>
            <a:r>
              <a:rPr u="sng">
                <a:solidFill>
                  <a:srgbClr val="0563C1"/>
                </a:solidFill>
                <a:uFill>
                  <a:solidFill>
                    <a:srgbClr val="0563C1"/>
                  </a:solidFill>
                </a:uFill>
                <a:hlinkClick r:id="rId7" invalidUrl="" action="" tgtFrame="" tooltip="" history="1" highlightClick="0" endSnd="0"/>
              </a:rPr>
              <a:t>Can the Neck Contribute to Persistent Symptoms Post Concussion? A Prospective Descriptive Case Series. </a:t>
            </a:r>
            <a:r>
              <a:t>J Orthop Sports Phys Ther. 2019 Nov;49(11):845-854. doi: 10.2519/jospt.2019.8547. Epub 2019 Jun 1. PubMed PMID: 31154952. </a:t>
            </a:r>
          </a:p>
          <a:p>
            <a:pPr indent="-457200">
              <a:lnSpc>
                <a:spcPct val="81000"/>
              </a:lnSpc>
              <a:buSzTx/>
              <a:buNone/>
              <a:defRPr sz="1400"/>
            </a:pPr>
            <a:r>
              <a:t>Kennedy E, Quinn D, Tumilty S, Chapple CM. </a:t>
            </a:r>
            <a:r>
              <a:rPr u="sng">
                <a:solidFill>
                  <a:srgbClr val="0563C1"/>
                </a:solidFill>
                <a:uFill>
                  <a:solidFill>
                    <a:srgbClr val="0563C1"/>
                  </a:solidFill>
                </a:uFill>
                <a:hlinkClick r:id="rId8" invalidUrl="" action="" tgtFrame="" tooltip="" history="1" highlightClick="0" endSnd="0"/>
              </a:rPr>
              <a:t>Clinical characteristics and outcomes of treatment of the cervical spine in patients with persistent post-concussion symptoms: A retrospective analysis. </a:t>
            </a:r>
            <a:r>
              <a:t>Musculoskelet Sci Pract. 2017 Jun;29:91-98. doi: 10.1016/j.msksp.2017.03.002. Epub 2017 Mar 14. PubMed PMID: 28347935.</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7"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748"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749"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750"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751"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752"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Bibliography</a:t>
            </a:r>
          </a:p>
        </p:txBody>
      </p:sp>
      <p:pic>
        <p:nvPicPr>
          <p:cNvPr id="753"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754"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755"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756" name="Content Placeholder 2"/>
          <p:cNvSpPr txBox="1"/>
          <p:nvPr>
            <p:ph type="body" idx="1"/>
          </p:nvPr>
        </p:nvSpPr>
        <p:spPr>
          <a:prstGeom prst="rect">
            <a:avLst/>
          </a:prstGeom>
        </p:spPr>
        <p:txBody>
          <a:bodyPr/>
          <a:lstStyle/>
          <a:p>
            <a:pPr indent="-457200">
              <a:lnSpc>
                <a:spcPct val="72000"/>
              </a:lnSpc>
              <a:buSzTx/>
              <a:buNone/>
              <a:defRPr sz="1500"/>
            </a:pPr>
            <a:r>
              <a:t>King JA, Nelson LD, Cheever K, Brett B, Gliedt J, Szabo A, Dong H, Huber DL, Broglio SP, McAllister TW, McCrea M, Pasquina P, Feigenbaum LA, Hoy A, Mihalik JP, Duma SM, Buckley T, Kelly LA, Miles C, Goldman JT, Benjamin HJ, Master CL, Ortega J, Kontos A, Clugston JR, Cameron KL, Kaminski TW, Chrisman SP, Eckner JT, Port N, McGinty G. </a:t>
            </a:r>
            <a:r>
              <a:rPr u="sng">
                <a:solidFill>
                  <a:srgbClr val="0563C1"/>
                </a:solidFill>
                <a:uFill>
                  <a:solidFill>
                    <a:srgbClr val="0563C1"/>
                  </a:solidFill>
                </a:uFill>
                <a:hlinkClick r:id="rId3" invalidUrl="" action="" tgtFrame="" tooltip="" history="1" highlightClick="0" endSnd="0"/>
              </a:rPr>
              <a:t>The Prevalence and Influence of New or Worsened Neck Pain After a Sport-Related Concussion in Collegiate Athletes: A Study From the CARE Consortium. </a:t>
            </a:r>
            <a:r>
              <a:t>Am J Sports Med. 2024 Jun;52(7):1845-1854. doi: 10.1177/03635465241247212. Epub 2024 May 14. PubMed PMID: 38742422. </a:t>
            </a:r>
            <a:endParaRPr sz="1900"/>
          </a:p>
          <a:p>
            <a:pPr indent="-457200">
              <a:lnSpc>
                <a:spcPct val="72000"/>
              </a:lnSpc>
              <a:buSzTx/>
              <a:buNone/>
              <a:defRPr sz="1500"/>
            </a:pPr>
            <a:r>
              <a:t>King JA, McCrea MA, Nelson LD. </a:t>
            </a:r>
            <a:r>
              <a:rPr u="sng">
                <a:solidFill>
                  <a:srgbClr val="0563C1"/>
                </a:solidFill>
                <a:uFill>
                  <a:solidFill>
                    <a:srgbClr val="0563C1"/>
                  </a:solidFill>
                </a:uFill>
                <a:hlinkClick r:id="rId4" invalidUrl="" action="" tgtFrame="" tooltip="" history="1" highlightClick="0" endSnd="0"/>
              </a:rPr>
              <a:t>Frequency of Primary Neck Pain in Mild Traumatic Brain Injury/Concussion Patients. </a:t>
            </a:r>
            <a:r>
              <a:t>Arch Phys Med Rehabil. 2020 Jan;101(1):89-94. doi: 10.1016/j.apmr.2019.08.471. Epub 2019 Sep 4. PubMed PMID: 31493383; PubMed Central PMCID: PMC6930963.</a:t>
            </a:r>
            <a:endParaRPr sz="1900"/>
          </a:p>
          <a:p>
            <a:pPr indent="-457200">
              <a:lnSpc>
                <a:spcPct val="72000"/>
              </a:lnSpc>
              <a:buSzTx/>
              <a:buNone/>
              <a:defRPr sz="1500"/>
            </a:pPr>
            <a:r>
              <a:t>Kosloff TM, Elton D, Tao J, Bannister WM. </a:t>
            </a:r>
            <a:r>
              <a:rPr u="sng">
                <a:solidFill>
                  <a:srgbClr val="0563C1"/>
                </a:solidFill>
                <a:uFill>
                  <a:solidFill>
                    <a:srgbClr val="0563C1"/>
                  </a:solidFill>
                </a:uFill>
                <a:hlinkClick r:id="rId5" invalidUrl="" action="" tgtFrame="" tooltip="" history="1" highlightClick="0" endSnd="0"/>
              </a:rPr>
              <a:t>Chiropractic care and the risk of vertebrobasilar stroke: results of a case-control study in U.S. commercial and Medicare Advantage populations. </a:t>
            </a:r>
            <a:r>
              <a:t>Chiropr Man Therap. 2015;23:19. doi: 10.1186/s12998-015-0063-x. eCollection 2015. PubMed PMID: 26085925; PubMed Central PMCID: PMC4470078.</a:t>
            </a:r>
            <a:endParaRPr sz="1900"/>
          </a:p>
          <a:p>
            <a:pPr indent="-457200">
              <a:lnSpc>
                <a:spcPct val="72000"/>
              </a:lnSpc>
              <a:buSzTx/>
              <a:buNone/>
              <a:defRPr sz="1500"/>
            </a:pPr>
            <a:r>
              <a:t>McCrory P, Meeuwisse W, Dvořák J, Aubry M, Bailes J, Broglio S, Cantu RC, Cassidy D, Echemendia RJ, Castellani RJ, Davis GA, Ellenbogen R, Emery C, Engebretsen L, Feddermann-Demont N, Giza CC, Guskiewicz KM, Herring S, Iverson GL, Johnston KM, Kissick J, Kutcher J, Leddy JJ, Maddocks D, Makdissi M, Manley GT, McCrea M, Meehan WP, Nagahiro S, Patricios J, Putukian M, Schneider KJ, Sills A, Tator CH, Turner M, Vos PE. </a:t>
            </a:r>
            <a:r>
              <a:rPr u="sng">
                <a:solidFill>
                  <a:srgbClr val="0563C1"/>
                </a:solidFill>
                <a:uFill>
                  <a:solidFill>
                    <a:srgbClr val="0563C1"/>
                  </a:solidFill>
                </a:uFill>
                <a:hlinkClick r:id="rId6" invalidUrl="" action="" tgtFrame="" tooltip="" history="1" highlightClick="0" endSnd="0"/>
              </a:rPr>
              <a:t>Consensus statement on concussion in sport-the 5(</a:t>
            </a:r>
            <a:r>
              <a:rPr u="sng">
                <a:solidFill>
                  <a:srgbClr val="0563C1"/>
                </a:solidFill>
                <a:uFill>
                  <a:solidFill>
                    <a:srgbClr val="0563C1"/>
                  </a:solidFill>
                </a:uFill>
                <a:hlinkClick r:id="rId6" invalidUrl="" action="" tgtFrame="" tooltip="" history="1" highlightClick="0" endSnd="0"/>
              </a:rPr>
              <a:t>th</a:t>
            </a:r>
            <a:r>
              <a:rPr u="sng">
                <a:solidFill>
                  <a:srgbClr val="0563C1"/>
                </a:solidFill>
                <a:uFill>
                  <a:solidFill>
                    <a:srgbClr val="0563C1"/>
                  </a:solidFill>
                </a:uFill>
                <a:hlinkClick r:id="rId6" invalidUrl="" action="" tgtFrame="" tooltip="" history="1" highlightClick="0" endSnd="0"/>
              </a:rPr>
              <a:t>) international conference on concussion in sport held in Berlin, October 2016. </a:t>
            </a:r>
            <a:r>
              <a:t>Br J Sports Med. 2017 Jun;51(11):838-847. doi: 10.1136/bjsports-2017-097699. Epub 2017 Apr 26. PubMed PMID: 28446457. </a:t>
            </a:r>
            <a:endParaRPr sz="1900"/>
          </a:p>
          <a:p>
            <a:pPr indent="-457200">
              <a:lnSpc>
                <a:spcPct val="72000"/>
              </a:lnSpc>
              <a:buSzTx/>
              <a:buNone/>
              <a:defRPr sz="1500"/>
            </a:pPr>
            <a:r>
              <a:t>Moore J. Chiropractic management of the craniocervical junction in post-concussion syndrome: A case series. Journal of Contemporary Chiropractic. 2019 February; 2(1).</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8"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759"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760"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761"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762"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763"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Bibliography</a:t>
            </a:r>
          </a:p>
        </p:txBody>
      </p:sp>
      <p:pic>
        <p:nvPicPr>
          <p:cNvPr id="764"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765"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766"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767" name="Content Placeholder 2"/>
          <p:cNvSpPr txBox="1"/>
          <p:nvPr>
            <p:ph type="body" idx="1"/>
          </p:nvPr>
        </p:nvSpPr>
        <p:spPr>
          <a:prstGeom prst="rect">
            <a:avLst/>
          </a:prstGeom>
        </p:spPr>
        <p:txBody>
          <a:bodyPr/>
          <a:lstStyle/>
          <a:p>
            <a:pPr indent="-457200">
              <a:lnSpc>
                <a:spcPct val="81000"/>
              </a:lnSpc>
              <a:buSzTx/>
              <a:buNone/>
              <a:defRPr sz="1500"/>
            </a:pPr>
            <a:r>
              <a:t>Patricios JS, Schneider KJ, Dvorak J, Ahmed OH, Blauwet C, Cantu RC, Davis GA, Echemendia RJ, Makdissi M, McNamee M, Broglio S, Emery CA, Feddermann-Demont N, Fuller GW, Giza CC, Guskiewicz KM, Hainline B, Iverson GL, Kutcher JS, Leddy JJ, Maddocks D, Manley G, McCrea M, Purcell LK, Putukian M, Sato H, Tuominen MP, Turner M, Yeates KO, Herring SA, Meeuwisse W. </a:t>
            </a:r>
            <a:r>
              <a:rPr u="sng">
                <a:solidFill>
                  <a:srgbClr val="0563C1"/>
                </a:solidFill>
                <a:uFill>
                  <a:solidFill>
                    <a:srgbClr val="0563C1"/>
                  </a:solidFill>
                </a:uFill>
                <a:hlinkClick r:id="rId3" invalidUrl="" action="" tgtFrame="" tooltip="" history="1" highlightClick="0" endSnd="0"/>
              </a:rPr>
              <a:t>Consensus statement on concussion in sport: the 6th International Conference on Concussion in Sport-Amsterdam, October 2022. </a:t>
            </a:r>
            <a:r>
              <a:t>Br J Sports Med. 2023 Jun;57(11):695-711. doi: 10.1136/bjsports-2023-106898. PubMed PMID: 37316210. </a:t>
            </a:r>
            <a:endParaRPr sz="2300"/>
          </a:p>
          <a:p>
            <a:pPr indent="-457200">
              <a:lnSpc>
                <a:spcPct val="81000"/>
              </a:lnSpc>
              <a:buSzTx/>
              <a:buNone/>
              <a:defRPr sz="1500"/>
            </a:pPr>
            <a:r>
              <a:t>Provance AJ, Howell DR, Potter MN, Wilson PE, D'Lauro AM, Wilson JC. </a:t>
            </a:r>
            <a:r>
              <a:rPr u="sng">
                <a:solidFill>
                  <a:srgbClr val="0563C1"/>
                </a:solidFill>
                <a:uFill>
                  <a:solidFill>
                    <a:srgbClr val="0563C1"/>
                  </a:solidFill>
                </a:uFill>
                <a:hlinkClick r:id="rId4" invalidUrl="" action="" tgtFrame="" tooltip="" history="1" highlightClick="0" endSnd="0"/>
              </a:rPr>
              <a:t>Presence of Neck or Shoulder Pain Following Sport-Related Concussion Negatively Influences Recovery. </a:t>
            </a:r>
            <a:r>
              <a:t>J Child Neurol. 2020 Jun;35(7):456-462. doi: 10.1177/0883073820909046. Epub 2020 Mar 19. PubMed PMID: 32192408. </a:t>
            </a:r>
            <a:endParaRPr sz="2300"/>
          </a:p>
          <a:p>
            <a:pPr indent="-457200">
              <a:lnSpc>
                <a:spcPct val="81000"/>
              </a:lnSpc>
              <a:buSzTx/>
              <a:buNone/>
              <a:defRPr sz="1500"/>
            </a:pPr>
            <a:r>
              <a:t>Pusateri ME, Hockenberry BJ, McGrew CA. </a:t>
            </a:r>
            <a:r>
              <a:rPr u="sng">
                <a:solidFill>
                  <a:srgbClr val="0563C1"/>
                </a:solidFill>
                <a:uFill>
                  <a:solidFill>
                    <a:srgbClr val="0563C1"/>
                  </a:solidFill>
                </a:uFill>
                <a:hlinkClick r:id="rId5" invalidUrl="" action="" tgtFrame="" tooltip="" history="1" highlightClick="0" endSnd="0"/>
              </a:rPr>
              <a:t>Zurich to Berlin-"Where" Are We Now with the Concussion in Sport Group?. </a:t>
            </a:r>
            <a:r>
              <a:t>Curr Sports Med Rep. 2018 Jan;17(1):26-30. doi: 10.1249/JSR.0000000000000444. PubMed PMID: 29315106.</a:t>
            </a:r>
            <a:endParaRPr sz="2300"/>
          </a:p>
          <a:p>
            <a:pPr indent="-457200">
              <a:lnSpc>
                <a:spcPct val="81000"/>
              </a:lnSpc>
              <a:buSzTx/>
              <a:buNone/>
              <a:defRPr sz="1500"/>
            </a:pPr>
            <a:r>
              <a:t>Schneider KJ, Meeuwisse WH, Kang J, Schneider GM, Emery CA. </a:t>
            </a:r>
            <a:r>
              <a:rPr u="sng">
                <a:solidFill>
                  <a:srgbClr val="0563C1"/>
                </a:solidFill>
                <a:uFill>
                  <a:solidFill>
                    <a:srgbClr val="0563C1"/>
                  </a:solidFill>
                </a:uFill>
                <a:hlinkClick r:id="rId6" invalidUrl="" action="" tgtFrame="" tooltip="" history="1" highlightClick="0" endSnd="0"/>
              </a:rPr>
              <a:t>Preseason reports of neck pain, dizziness, and headache as risk factors for concussion in male youth ice hockey players. </a:t>
            </a:r>
            <a:r>
              <a:t>Clin J Sport Med. 2013 Jul;23(4):267-72. doi: 10.1097/JSM.0b013e318281f09f. PubMed PMID: 23391986. </a:t>
            </a:r>
            <a:endParaRPr sz="2300"/>
          </a:p>
          <a:p>
            <a:pPr indent="-457200">
              <a:lnSpc>
                <a:spcPct val="81000"/>
              </a:lnSpc>
              <a:buSzTx/>
              <a:buNone/>
              <a:defRPr sz="1500"/>
            </a:pPr>
            <a:r>
              <a:t>Sutton M, Chan V, Escobar M, Mollayeva T, Hu Z, Colantonio A. </a:t>
            </a:r>
            <a:r>
              <a:rPr u="sng">
                <a:solidFill>
                  <a:srgbClr val="0563C1"/>
                </a:solidFill>
                <a:uFill>
                  <a:solidFill>
                    <a:srgbClr val="0563C1"/>
                  </a:solidFill>
                </a:uFill>
                <a:hlinkClick r:id="rId7" invalidUrl="" action="" tgtFrame="" tooltip="" history="1" highlightClick="0" endSnd="0"/>
              </a:rPr>
              <a:t>Neck Injury Comorbidity in Concussion-Related Emergency Department Visits: A Population-Based Study of Sex Differences Across the Life Span. </a:t>
            </a:r>
            <a:r>
              <a:t>J Womens Health (Larchmt). 2019 Apr;28(4):473-482. doi: 10.1089/jwh.2018.7282. Epub 2018 Dec 28. PubMed PMID: 30592685; PubMed Central PMCID: PMC6482894.</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9" name="Rectangle 20"/>
          <p:cNvSpPr/>
          <p:nvPr/>
        </p:nvSpPr>
        <p:spPr>
          <a:xfrm>
            <a:off x="0" y="0"/>
            <a:ext cx="12192000" cy="6858000"/>
          </a:xfrm>
          <a:prstGeom prst="rect">
            <a:avLst/>
          </a:prstGeom>
          <a:solidFill>
            <a:srgbClr val="FFFFFF"/>
          </a:solidFill>
          <a:ln w="12700">
            <a:miter lim="400000"/>
          </a:ln>
        </p:spPr>
        <p:txBody>
          <a:bodyPr lIns="45719" rIns="45719" anchor="ctr"/>
          <a:lstStyle/>
          <a:p>
            <a:pPr algn="ctr" defTabSz="457200">
              <a:defRPr>
                <a:solidFill>
                  <a:srgbClr val="FFFFFF"/>
                </a:solidFill>
              </a:defRPr>
            </a:pPr>
          </a:p>
        </p:txBody>
      </p:sp>
      <p:sp>
        <p:nvSpPr>
          <p:cNvPr id="770" name="Rectangle 22"/>
          <p:cNvSpPr/>
          <p:nvPr/>
        </p:nvSpPr>
        <p:spPr>
          <a:xfrm flipH="1">
            <a:off x="-2" y="-2"/>
            <a:ext cx="12191999" cy="1590744"/>
          </a:xfrm>
          <a:prstGeom prst="rect">
            <a:avLst/>
          </a:prstGeom>
          <a:gradFill>
            <a:gsLst>
              <a:gs pos="0">
                <a:srgbClr val="000000"/>
              </a:gs>
              <a:gs pos="100000">
                <a:srgbClr val="2F5597"/>
              </a:gs>
            </a:gsLst>
            <a:lin ang="8400000"/>
          </a:gradFill>
          <a:ln w="12700">
            <a:miter lim="400000"/>
          </a:ln>
        </p:spPr>
        <p:txBody>
          <a:bodyPr lIns="45719" rIns="45719" anchor="ctr"/>
          <a:lstStyle/>
          <a:p>
            <a:pPr algn="ctr" defTabSz="457200">
              <a:defRPr>
                <a:solidFill>
                  <a:srgbClr val="FFFFFF"/>
                </a:solidFill>
              </a:defRPr>
            </a:pPr>
          </a:p>
        </p:txBody>
      </p:sp>
      <p:sp>
        <p:nvSpPr>
          <p:cNvPr id="771" name="Rectangle 24"/>
          <p:cNvSpPr/>
          <p:nvPr/>
        </p:nvSpPr>
        <p:spPr>
          <a:xfrm flipH="1" rot="10800000">
            <a:off x="-4" y="-1"/>
            <a:ext cx="8115308" cy="1590743"/>
          </a:xfrm>
          <a:prstGeom prst="rect">
            <a:avLst/>
          </a:prstGeom>
          <a:gradFill>
            <a:gsLst>
              <a:gs pos="20000">
                <a:schemeClr val="accent1">
                  <a:alpha val="0"/>
                </a:schemeClr>
              </a:gs>
              <a:gs pos="100000">
                <a:srgbClr val="203864">
                  <a:alpha val="55000"/>
                </a:srgbClr>
              </a:gs>
            </a:gsLst>
            <a:lin ang="13800000"/>
          </a:gradFill>
          <a:ln w="12700">
            <a:miter lim="400000"/>
          </a:ln>
        </p:spPr>
        <p:txBody>
          <a:bodyPr lIns="45719" rIns="45719" anchor="ctr"/>
          <a:lstStyle/>
          <a:p>
            <a:pPr algn="ctr" defTabSz="457200">
              <a:defRPr>
                <a:solidFill>
                  <a:srgbClr val="FFFFFF"/>
                </a:solidFill>
              </a:defRPr>
            </a:pPr>
          </a:p>
        </p:txBody>
      </p:sp>
      <p:sp>
        <p:nvSpPr>
          <p:cNvPr id="772" name="Rectangle 26"/>
          <p:cNvSpPr/>
          <p:nvPr/>
        </p:nvSpPr>
        <p:spPr>
          <a:xfrm flipH="1">
            <a:off x="8115299" y="-2"/>
            <a:ext cx="4076699" cy="1590744"/>
          </a:xfrm>
          <a:prstGeom prst="rect">
            <a:avLst/>
          </a:prstGeom>
          <a:gradFill>
            <a:gsLst>
              <a:gs pos="0">
                <a:schemeClr val="accent1">
                  <a:alpha val="66000"/>
                </a:schemeClr>
              </a:gs>
              <a:gs pos="100000">
                <a:srgbClr val="000000">
                  <a:alpha val="30000"/>
                </a:srgbClr>
              </a:gs>
            </a:gsLst>
            <a:lin ang="13200000"/>
          </a:gradFill>
          <a:ln w="12700">
            <a:miter lim="400000"/>
          </a:ln>
        </p:spPr>
        <p:txBody>
          <a:bodyPr lIns="45719" rIns="45719" anchor="ctr"/>
          <a:lstStyle/>
          <a:p>
            <a:pPr algn="ctr" defTabSz="457200">
              <a:defRPr>
                <a:solidFill>
                  <a:srgbClr val="FFFFFF"/>
                </a:solidFill>
              </a:defRPr>
            </a:pPr>
          </a:p>
        </p:txBody>
      </p:sp>
      <p:sp>
        <p:nvSpPr>
          <p:cNvPr id="773" name="Rectangle 28"/>
          <p:cNvSpPr/>
          <p:nvPr/>
        </p:nvSpPr>
        <p:spPr>
          <a:xfrm>
            <a:off x="459350" y="-2"/>
            <a:ext cx="11732646" cy="1597435"/>
          </a:xfrm>
          <a:prstGeom prst="rect">
            <a:avLst/>
          </a:prstGeom>
          <a:gradFill>
            <a:gsLst>
              <a:gs pos="50000">
                <a:srgbClr val="000000">
                  <a:alpha val="0"/>
                </a:srgbClr>
              </a:gs>
              <a:gs pos="99000">
                <a:srgbClr val="203864">
                  <a:alpha val="52000"/>
                </a:srgbClr>
              </a:gs>
            </a:gsLst>
            <a:lin ang="16800000"/>
          </a:gradFill>
          <a:ln w="12700">
            <a:miter lim="400000"/>
          </a:ln>
        </p:spPr>
        <p:txBody>
          <a:bodyPr lIns="45719" rIns="45719" anchor="ctr"/>
          <a:lstStyle/>
          <a:p>
            <a:pPr algn="ctr" defTabSz="457200">
              <a:defRPr>
                <a:solidFill>
                  <a:srgbClr val="FFFFFF"/>
                </a:solidFill>
              </a:defRPr>
            </a:pPr>
          </a:p>
        </p:txBody>
      </p:sp>
      <p:sp>
        <p:nvSpPr>
          <p:cNvPr id="774" name="Title 1"/>
          <p:cNvSpPr txBox="1"/>
          <p:nvPr>
            <p:ph type="title"/>
          </p:nvPr>
        </p:nvSpPr>
        <p:spPr>
          <a:xfrm>
            <a:off x="459345" y="323492"/>
            <a:ext cx="9895952" cy="1033670"/>
          </a:xfrm>
          <a:prstGeom prst="rect">
            <a:avLst/>
          </a:prstGeom>
        </p:spPr>
        <p:txBody>
          <a:bodyPr/>
          <a:lstStyle>
            <a:lvl1pPr>
              <a:defRPr sz="4000">
                <a:solidFill>
                  <a:srgbClr val="B4C7E7"/>
                </a:solidFill>
                <a:latin typeface="+mj-lt"/>
                <a:ea typeface="+mj-ea"/>
                <a:cs typeface="+mj-cs"/>
                <a:sym typeface="Calibri"/>
              </a:defRPr>
            </a:lvl1pPr>
          </a:lstStyle>
          <a:p>
            <a:pPr/>
            <a:r>
              <a:t>Bibliography</a:t>
            </a:r>
          </a:p>
        </p:txBody>
      </p:sp>
      <p:pic>
        <p:nvPicPr>
          <p:cNvPr id="775" name="Picture 8" descr="Picture 8"/>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776" name="TextBox 12"/>
          <p:cNvSpPr txBox="1"/>
          <p:nvPr/>
        </p:nvSpPr>
        <p:spPr>
          <a:xfrm>
            <a:off x="6593162" y="3875413"/>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2</a:t>
            </a:r>
          </a:p>
        </p:txBody>
      </p:sp>
      <p:sp>
        <p:nvSpPr>
          <p:cNvPr id="777" name="TextBox 12"/>
          <p:cNvSpPr txBox="1"/>
          <p:nvPr/>
        </p:nvSpPr>
        <p:spPr>
          <a:xfrm>
            <a:off x="7073461" y="4827766"/>
            <a:ext cx="948682" cy="7658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lnSpc>
                <a:spcPts val="6600"/>
              </a:lnSpc>
              <a:defRPr sz="3000">
                <a:solidFill>
                  <a:srgbClr val="FDFDFD"/>
                </a:solidFill>
              </a:defRPr>
            </a:lvl1pPr>
          </a:lstStyle>
          <a:p>
            <a:pPr/>
            <a:r>
              <a:t>3</a:t>
            </a:r>
          </a:p>
        </p:txBody>
      </p:sp>
      <p:sp>
        <p:nvSpPr>
          <p:cNvPr id="778" name="Content Placeholder 2"/>
          <p:cNvSpPr txBox="1"/>
          <p:nvPr>
            <p:ph type="body" idx="1"/>
          </p:nvPr>
        </p:nvSpPr>
        <p:spPr>
          <a:prstGeom prst="rect">
            <a:avLst/>
          </a:prstGeom>
        </p:spPr>
        <p:txBody>
          <a:bodyPr/>
          <a:lstStyle/>
          <a:p>
            <a:pPr indent="-457200">
              <a:buSzTx/>
              <a:buNone/>
              <a:defRPr sz="1400"/>
            </a:pPr>
            <a:r>
              <a:t>Tiwari D, Goldberg A, Yorke A, Marchetti GF, Alsalaheen B. </a:t>
            </a:r>
            <a:r>
              <a:rPr u="sng">
                <a:solidFill>
                  <a:srgbClr val="0563C1"/>
                </a:solidFill>
                <a:uFill>
                  <a:solidFill>
                    <a:srgbClr val="0563C1"/>
                  </a:solidFill>
                </a:uFill>
                <a:hlinkClick r:id="rId3" invalidUrl="" action="" tgtFrame="" tooltip="" history="1" highlightClick="0" endSnd="0"/>
              </a:rPr>
              <a:t>CHARACTERIZATION OF CERVICAL SPINE IMPAIRMENTS IN CHILDREN AND ADOLESCENTS POST-CONCUSSION. </a:t>
            </a:r>
            <a:r>
              <a:t>Int J Sports Phys Ther. 2019 Apr;14(2):282-295. PubMed PMID: 30997280; PubMed Central PMCID: PMC6449018.</a:t>
            </a:r>
          </a:p>
          <a:p>
            <a:pPr indent="-457200">
              <a:buSzTx/>
              <a:buNone/>
              <a:defRPr sz="1400"/>
            </a:pPr>
            <a:r>
              <a:t>Whalen W, Farabaugh RJ, Hawk C, Minkalis AL, Lauretti W, Crivelli LS, Wyatt L, Sheppard M, Walters SA. </a:t>
            </a:r>
            <a:r>
              <a:rPr u="sng">
                <a:solidFill>
                  <a:srgbClr val="0563C1"/>
                </a:solidFill>
                <a:uFill>
                  <a:solidFill>
                    <a:srgbClr val="0563C1"/>
                  </a:solidFill>
                </a:uFill>
                <a:hlinkClick r:id="rId4" invalidUrl="" action="" tgtFrame="" tooltip="" history="1" highlightClick="0" endSnd="0"/>
              </a:rPr>
              <a:t>Best-Practice Recommendations for Chiropractic Management of Patients With Neck Pain. </a:t>
            </a:r>
            <a:r>
              <a:t>J Manipulative Physiol Ther. 2019 Nov;42(9):635-650. doi: 10.1016/j.jmpt.2019.08.001. Epub 2019 Dec 20. PubMed PMID: 31870638.</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8FAADC"/>
        </a:solidFill>
      </p:bgPr>
    </p:bg>
    <p:spTree>
      <p:nvGrpSpPr>
        <p:cNvPr id="1" name=""/>
        <p:cNvGrpSpPr/>
        <p:nvPr/>
      </p:nvGrpSpPr>
      <p:grpSpPr>
        <a:xfrm>
          <a:off x="0" y="0"/>
          <a:ext cx="0" cy="0"/>
          <a:chOff x="0" y="0"/>
          <a:chExt cx="0" cy="0"/>
        </a:xfrm>
      </p:grpSpPr>
      <p:sp>
        <p:nvSpPr>
          <p:cNvPr id="780" name="Rectangle 24"/>
          <p:cNvSpPr/>
          <p:nvPr/>
        </p:nvSpPr>
        <p:spPr>
          <a:xfrm>
            <a:off x="0" y="0"/>
            <a:ext cx="12192000"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781" name="Rectangle 26"/>
          <p:cNvSpPr/>
          <p:nvPr/>
        </p:nvSpPr>
        <p:spPr>
          <a:xfrm>
            <a:off x="-1" y="0"/>
            <a:ext cx="12188954" cy="6858000"/>
          </a:xfrm>
          <a:prstGeom prst="rect">
            <a:avLst/>
          </a:prstGeom>
          <a:solidFill>
            <a:srgbClr val="8FAADC"/>
          </a:solidFill>
          <a:ln w="12700">
            <a:miter lim="400000"/>
          </a:ln>
        </p:spPr>
        <p:txBody>
          <a:bodyPr lIns="45719" rIns="45719" anchor="ctr"/>
          <a:lstStyle/>
          <a:p>
            <a:pPr algn="ctr" defTabSz="457200">
              <a:defRPr>
                <a:solidFill>
                  <a:srgbClr val="FFFFFF"/>
                </a:solidFill>
              </a:defRPr>
            </a:pPr>
          </a:p>
        </p:txBody>
      </p:sp>
      <p:sp>
        <p:nvSpPr>
          <p:cNvPr id="782" name="Rectangle 28"/>
          <p:cNvSpPr/>
          <p:nvPr/>
        </p:nvSpPr>
        <p:spPr>
          <a:xfrm flipH="1" rot="5400000">
            <a:off x="-1410084" y="1410081"/>
            <a:ext cx="6858001" cy="4037838"/>
          </a:xfrm>
          <a:prstGeom prst="rect">
            <a:avLst/>
          </a:prstGeom>
          <a:gradFill>
            <a:gsLst>
              <a:gs pos="8000">
                <a:srgbClr val="000000"/>
              </a:gs>
              <a:gs pos="100000">
                <a:srgbClr val="2F5597"/>
              </a:gs>
            </a:gsLst>
            <a:lin ang="3000000"/>
          </a:gradFill>
          <a:ln w="12700">
            <a:miter lim="400000"/>
          </a:ln>
        </p:spPr>
        <p:txBody>
          <a:bodyPr lIns="45719" rIns="45719" anchor="ctr"/>
          <a:lstStyle/>
          <a:p>
            <a:pPr algn="ctr" defTabSz="457200">
              <a:defRPr>
                <a:solidFill>
                  <a:srgbClr val="FFFFFF"/>
                </a:solidFill>
              </a:defRPr>
            </a:pPr>
          </a:p>
        </p:txBody>
      </p:sp>
      <p:sp>
        <p:nvSpPr>
          <p:cNvPr id="783" name="Rectangle 30"/>
          <p:cNvSpPr/>
          <p:nvPr/>
        </p:nvSpPr>
        <p:spPr>
          <a:xfrm flipH="1" rot="5400000">
            <a:off x="-1410085" y="1420219"/>
            <a:ext cx="6858000" cy="4037840"/>
          </a:xfrm>
          <a:prstGeom prst="rect">
            <a:avLst/>
          </a:prstGeom>
          <a:gradFill>
            <a:gsLst>
              <a:gs pos="0">
                <a:srgbClr val="000000">
                  <a:alpha val="0"/>
                </a:srgbClr>
              </a:gs>
              <a:gs pos="99000">
                <a:schemeClr val="accent1">
                  <a:alpha val="46000"/>
                </a:schemeClr>
              </a:gs>
            </a:gsLst>
            <a:lin ang="1800000"/>
          </a:gradFill>
          <a:ln w="12700">
            <a:miter lim="400000"/>
          </a:ln>
        </p:spPr>
        <p:txBody>
          <a:bodyPr lIns="45719" rIns="45719" anchor="ctr"/>
          <a:lstStyle/>
          <a:p>
            <a:pPr algn="ctr" defTabSz="457200">
              <a:defRPr>
                <a:solidFill>
                  <a:srgbClr val="FFFFFF"/>
                </a:solidFill>
              </a:defRPr>
            </a:pPr>
          </a:p>
        </p:txBody>
      </p:sp>
      <p:sp>
        <p:nvSpPr>
          <p:cNvPr id="784" name="Rectangle 32"/>
          <p:cNvSpPr/>
          <p:nvPr/>
        </p:nvSpPr>
        <p:spPr>
          <a:xfrm flipH="1" rot="5400000">
            <a:off x="767923" y="3588084"/>
            <a:ext cx="2501980" cy="4037842"/>
          </a:xfrm>
          <a:prstGeom prst="rect">
            <a:avLst/>
          </a:prstGeom>
          <a:gradFill>
            <a:gsLst>
              <a:gs pos="2000">
                <a:schemeClr val="accent1">
                  <a:alpha val="29000"/>
                </a:schemeClr>
              </a:gs>
              <a:gs pos="100000">
                <a:srgbClr val="000000">
                  <a:alpha val="30000"/>
                </a:srgbClr>
              </a:gs>
            </a:gsLst>
            <a:lin ang="7799999"/>
          </a:gradFill>
          <a:ln w="12700">
            <a:miter lim="400000"/>
          </a:ln>
        </p:spPr>
        <p:txBody>
          <a:bodyPr lIns="45719" rIns="45719" anchor="ctr"/>
          <a:lstStyle/>
          <a:p>
            <a:pPr algn="ctr" defTabSz="457200">
              <a:defRPr>
                <a:solidFill>
                  <a:srgbClr val="FFFFFF"/>
                </a:solidFill>
              </a:defRPr>
            </a:pPr>
          </a:p>
        </p:txBody>
      </p:sp>
      <p:sp>
        <p:nvSpPr>
          <p:cNvPr id="785" name="Freeform: Shape 34"/>
          <p:cNvSpPr/>
          <p:nvPr/>
        </p:nvSpPr>
        <p:spPr>
          <a:xfrm rot="20635413">
            <a:off x="-501737" y="969717"/>
            <a:ext cx="3900357" cy="41789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70" y="486"/>
                </a:moveTo>
                <a:cubicBezTo>
                  <a:pt x="18180" y="1853"/>
                  <a:pt x="21600" y="5954"/>
                  <a:pt x="21600" y="10800"/>
                </a:cubicBezTo>
                <a:cubicBezTo>
                  <a:pt x="21600" y="16765"/>
                  <a:pt x="16419" y="21600"/>
                  <a:pt x="10029" y="21600"/>
                </a:cubicBezTo>
                <a:cubicBezTo>
                  <a:pt x="6034" y="21600"/>
                  <a:pt x="2513" y="19711"/>
                  <a:pt x="433" y="16838"/>
                </a:cubicBezTo>
                <a:lnTo>
                  <a:pt x="0" y="16173"/>
                </a:lnTo>
                <a:lnTo>
                  <a:pt x="4604" y="1263"/>
                </a:lnTo>
                <a:lnTo>
                  <a:pt x="5524" y="849"/>
                </a:lnTo>
                <a:cubicBezTo>
                  <a:pt x="6909" y="302"/>
                  <a:pt x="8431" y="0"/>
                  <a:pt x="10029" y="0"/>
                </a:cubicBezTo>
                <a:cubicBezTo>
                  <a:pt x="11227" y="0"/>
                  <a:pt x="12383" y="170"/>
                  <a:pt x="13470" y="486"/>
                </a:cubicBezTo>
                <a:close/>
              </a:path>
            </a:pathLst>
          </a:custGeom>
          <a:gradFill>
            <a:gsLst>
              <a:gs pos="29000">
                <a:srgbClr val="000000">
                  <a:alpha val="0"/>
                </a:srgbClr>
              </a:gs>
              <a:gs pos="100000">
                <a:schemeClr val="accent1">
                  <a:alpha val="43000"/>
                </a:schemeClr>
              </a:gs>
            </a:gsLst>
            <a:lin ang="1800000"/>
          </a:gradFill>
          <a:ln w="12700">
            <a:miter lim="400000"/>
          </a:ln>
        </p:spPr>
        <p:txBody>
          <a:bodyPr lIns="45719" rIns="45719" anchor="ctr"/>
          <a:lstStyle/>
          <a:p>
            <a:pPr algn="ctr" defTabSz="457200">
              <a:defRPr>
                <a:solidFill>
                  <a:srgbClr val="FFFFFF"/>
                </a:solidFill>
              </a:defRPr>
            </a:pPr>
          </a:p>
        </p:txBody>
      </p:sp>
      <p:sp>
        <p:nvSpPr>
          <p:cNvPr id="786" name="Rectangle 36"/>
          <p:cNvSpPr/>
          <p:nvPr/>
        </p:nvSpPr>
        <p:spPr>
          <a:xfrm flipH="1" rot="5400000">
            <a:off x="-1410093" y="1399943"/>
            <a:ext cx="6858004" cy="4037836"/>
          </a:xfrm>
          <a:prstGeom prst="rect">
            <a:avLst/>
          </a:prstGeom>
          <a:gradFill>
            <a:gsLst>
              <a:gs pos="0">
                <a:srgbClr val="000000">
                  <a:alpha val="0"/>
                </a:srgbClr>
              </a:gs>
              <a:gs pos="99000">
                <a:srgbClr val="8FAADC">
                  <a:alpha val="11000"/>
                </a:srgbClr>
              </a:gs>
            </a:gsLst>
            <a:lin ang="7199999"/>
          </a:gradFill>
          <a:ln w="12700">
            <a:miter lim="400000"/>
          </a:ln>
        </p:spPr>
        <p:txBody>
          <a:bodyPr lIns="45719" rIns="45719" anchor="ctr"/>
          <a:lstStyle/>
          <a:p>
            <a:pPr algn="ctr" defTabSz="457200">
              <a:defRPr>
                <a:solidFill>
                  <a:srgbClr val="FFFFFF"/>
                </a:solidFill>
              </a:defRPr>
            </a:pPr>
          </a:p>
        </p:txBody>
      </p:sp>
      <p:pic>
        <p:nvPicPr>
          <p:cNvPr id="787" name="Picture 2" descr="Picture 2"/>
          <p:cNvPicPr>
            <a:picLocks noChangeAspect="1"/>
          </p:cNvPicPr>
          <p:nvPr/>
        </p:nvPicPr>
        <p:blipFill>
          <a:blip r:embed="rId2">
            <a:extLst/>
          </a:blip>
          <a:stretch>
            <a:fillRect/>
          </a:stretch>
        </p:blipFill>
        <p:spPr>
          <a:xfrm>
            <a:off x="10126419" y="403855"/>
            <a:ext cx="1672344" cy="828089"/>
          </a:xfrm>
          <a:prstGeom prst="rect">
            <a:avLst/>
          </a:prstGeom>
          <a:ln w="12700">
            <a:miter lim="400000"/>
          </a:ln>
        </p:spPr>
      </p:pic>
      <p:sp>
        <p:nvSpPr>
          <p:cNvPr id="788" name="TextBox 1"/>
          <p:cNvSpPr txBox="1"/>
          <p:nvPr/>
        </p:nvSpPr>
        <p:spPr>
          <a:xfrm>
            <a:off x="4320320" y="3054417"/>
            <a:ext cx="3656213" cy="806312"/>
          </a:xfrm>
          <a:prstGeom prst="rect">
            <a:avLst/>
          </a:prstGeom>
          <a:ln w="152400">
            <a:solidFill>
              <a:srgbClr val="8FAADC"/>
            </a:solidFill>
          </a:ln>
          <a:extLst>
            <a:ext uri="{C572A759-6A51-4108-AA02-DFA0A04FC94B}">
              <ma14:wrappingTextBoxFlag xmlns:ma14="http://schemas.microsoft.com/office/mac/drawingml/2011/main" val="1"/>
            </a:ext>
          </a:extLst>
        </p:spPr>
        <p:txBody>
          <a:bodyPr lIns="45719" rIns="45719">
            <a:spAutoFit/>
          </a:bodyPr>
          <a:lstStyle>
            <a:lvl1pPr defTabSz="457200">
              <a:defRPr sz="4400">
                <a:solidFill>
                  <a:srgbClr val="203864"/>
                </a:solidFill>
              </a:defRPr>
            </a:lvl1pPr>
          </a:lstStyle>
          <a:p>
            <a:pPr/>
            <a:r>
              <a:t>Questions?</a:t>
            </a:r>
          </a:p>
        </p:txBody>
      </p:sp>
      <p:sp>
        <p:nvSpPr>
          <p:cNvPr id="789" name="TextBox 3"/>
          <p:cNvSpPr txBox="1"/>
          <p:nvPr/>
        </p:nvSpPr>
        <p:spPr>
          <a:xfrm>
            <a:off x="4320320" y="4121658"/>
            <a:ext cx="7478442" cy="1375977"/>
          </a:xfrm>
          <a:prstGeom prst="rect">
            <a:avLst/>
          </a:prstGeom>
          <a:solidFill>
            <a:srgbClr val="FFFFFF"/>
          </a:solidFill>
          <a:ln w="12700">
            <a:solidFill>
              <a:srgbClr val="203864"/>
            </a:solidFill>
          </a:ln>
          <a:extLst>
            <a:ext uri="{C572A759-6A51-4108-AA02-DFA0A04FC94B}">
              <ma14:wrappingTextBoxFlag xmlns:ma14="http://schemas.microsoft.com/office/mac/drawingml/2011/main" val="1"/>
            </a:ext>
          </a:extLst>
        </p:spPr>
        <p:txBody>
          <a:bodyPr lIns="45719" rIns="45719">
            <a:spAutoFit/>
          </a:bodyPr>
          <a:lstStyle/>
          <a:p>
            <a:pPr defTabSz="457200">
              <a:defRPr sz="3600">
                <a:solidFill>
                  <a:srgbClr val="203864"/>
                </a:solidFill>
              </a:defRPr>
            </a:pPr>
            <a:r>
              <a:t>Mark Knoll, DC</a:t>
            </a:r>
          </a:p>
          <a:p>
            <a:pPr defTabSz="457200">
              <a:defRPr sz="2600">
                <a:solidFill>
                  <a:srgbClr val="203864"/>
                </a:solidFill>
              </a:defRPr>
            </a:pPr>
            <a:r>
              <a:t>Director of Educational Outreach &amp; Public Advocacy</a:t>
            </a:r>
          </a:p>
          <a:p>
            <a:pPr defTabSz="457200">
              <a:defRPr sz="2200">
                <a:solidFill>
                  <a:srgbClr val="203864"/>
                </a:solidFill>
              </a:defRPr>
            </a:pPr>
            <a:r>
              <a:rPr u="sng">
                <a:solidFill>
                  <a:srgbClr val="0563C1"/>
                </a:solidFill>
                <a:uFill>
                  <a:solidFill>
                    <a:srgbClr val="0563C1"/>
                  </a:solidFill>
                </a:uFill>
                <a:hlinkClick r:id="rId3" invalidUrl="" action="" tgtFrame="" tooltip="" history="1" highlightClick="0" endSnd="0"/>
              </a:rPr>
              <a:t>mknoll@nebraskachiropractic.org</a:t>
            </a:r>
            <a:r>
              <a:t> | 402-677-6081</a:t>
            </a:r>
          </a:p>
        </p:txBody>
      </p:sp>
      <p:sp>
        <p:nvSpPr>
          <p:cNvPr id="790" name="TextBox 4"/>
          <p:cNvSpPr txBox="1"/>
          <p:nvPr/>
        </p:nvSpPr>
        <p:spPr>
          <a:xfrm>
            <a:off x="4322241" y="5908557"/>
            <a:ext cx="7474597" cy="48995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defRPr sz="3000">
                <a:solidFill>
                  <a:srgbClr val="002060"/>
                </a:solidFill>
              </a:defRPr>
            </a:lvl1pPr>
          </a:lstStyle>
          <a:p>
            <a:pPr/>
            <a:r>
              <a:t>Learn more at: www.NebraskaChiropractic.org</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2013 - 2022 Theme">
  <a:themeElements>
    <a:clrScheme name="Office 2013 - 2022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2013 - 2022 Theme">
      <a:majorFont>
        <a:latin typeface="Calibri"/>
        <a:ea typeface="Calibri"/>
        <a:cs typeface="Calibri"/>
      </a:majorFont>
      <a:minorFont>
        <a:latin typeface="Helvetica"/>
        <a:ea typeface="Helvetica"/>
        <a:cs typeface="Helvetica"/>
      </a:minorFont>
    </a:fontScheme>
    <a:fmtScheme name="Office 2013 - 2022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2013 - 2022 Theme">
  <a:themeElements>
    <a:clrScheme name="Office 2013 - 2022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2013 - 2022 Theme">
      <a:majorFont>
        <a:latin typeface="Calibri"/>
        <a:ea typeface="Calibri"/>
        <a:cs typeface="Calibri"/>
      </a:majorFont>
      <a:minorFont>
        <a:latin typeface="Helvetica"/>
        <a:ea typeface="Helvetica"/>
        <a:cs typeface="Helvetica"/>
      </a:minorFont>
    </a:fontScheme>
    <a:fmtScheme name="Office 2013 - 2022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