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Lst>
  <p:sldSz cy="6858000" cx="12192000"/>
  <p:notesSz cx="6858000" cy="9144000"/>
  <p:embeddedFontLst>
    <p:embeddedFont>
      <p:font typeface="Belleza"/>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iRLpmcIXmIiboi9a8S9s1LExdi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Belleza-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vr.nebraska.gov/resources/pdfs/About_Nebraska_VR_Pathway_to_Employment.pdf" TargetMode="External"/><Relationship Id="rId3" Type="http://schemas.openxmlformats.org/officeDocument/2006/relationships/hyperlink" Target="http://www.vr.nebraska.gov/resources/pdfs/Spanish_About_NebraskaVRPathwayEmployment.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vr.nebraska.gov/resources/pdfs/About_Nebraska_VR_Pathway_to_Employment.pdf" TargetMode="External"/><Relationship Id="rId3" Type="http://schemas.openxmlformats.org/officeDocument/2006/relationships/hyperlink" Target="http://www.vr.nebraska.gov/resources/pdfs/Spanish_About_NebraskaVRPathwayEmployment.pdf"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cfdab8df61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7" name="Google Shape;87;g3cfdab8df61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g3cfdab8df61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94" name="Google Shape;9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 start:</a:t>
            </a:r>
            <a:endParaRPr/>
          </a:p>
          <a:p>
            <a:pPr indent="0" lvl="0" marL="0" rtl="0" algn="l">
              <a:spcBef>
                <a:spcPts val="0"/>
              </a:spcBef>
              <a:spcAft>
                <a:spcPts val="0"/>
              </a:spcAft>
              <a:buNone/>
            </a:pPr>
            <a:r>
              <a:rPr lang="en-US"/>
              <a:t>We we are and territory</a:t>
            </a:r>
            <a:endParaRPr/>
          </a:p>
        </p:txBody>
      </p:sp>
      <p:sp>
        <p:nvSpPr>
          <p:cNvPr id="100" name="Google Shape;10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a:p>
            <a:pPr indent="0" lvl="0" marL="0" rtl="0" algn="l">
              <a:spcBef>
                <a:spcPts val="0"/>
              </a:spcBef>
              <a:spcAft>
                <a:spcPts val="0"/>
              </a:spcAft>
              <a:buNone/>
            </a:pPr>
            <a:r>
              <a:rPr lang="en-US"/>
              <a:t>Some individuals come to us with a disability they acquired at birth, </a:t>
            </a:r>
            <a:endParaRPr/>
          </a:p>
          <a:p>
            <a:pPr indent="0" lvl="0" marL="0" rtl="0" algn="l">
              <a:spcBef>
                <a:spcPts val="0"/>
              </a:spcBef>
              <a:spcAft>
                <a:spcPts val="0"/>
              </a:spcAft>
              <a:buNone/>
            </a:pPr>
            <a:r>
              <a:rPr lang="en-US"/>
              <a:t>some come to us with a disability that came to them later in life.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example, we could be working with:</a:t>
            </a:r>
            <a:endParaRPr/>
          </a:p>
          <a:p>
            <a:pPr indent="0" lvl="0" marL="0" rtl="0" algn="l">
              <a:spcBef>
                <a:spcPts val="0"/>
              </a:spcBef>
              <a:spcAft>
                <a:spcPts val="0"/>
              </a:spcAft>
              <a:buNone/>
            </a:pPr>
            <a:r>
              <a:rPr lang="en-US"/>
              <a:t>a student who has an intellectual learning disability, </a:t>
            </a:r>
            <a:endParaRPr/>
          </a:p>
          <a:p>
            <a:pPr indent="0" lvl="0" marL="0" rtl="0" algn="l">
              <a:spcBef>
                <a:spcPts val="0"/>
              </a:spcBef>
              <a:spcAft>
                <a:spcPts val="0"/>
              </a:spcAft>
              <a:buNone/>
            </a:pPr>
            <a:r>
              <a:rPr lang="en-US"/>
              <a:t>a veteran who has anxiety and PTSD, </a:t>
            </a:r>
            <a:endParaRPr/>
          </a:p>
          <a:p>
            <a:pPr indent="0" lvl="0" marL="0" rtl="0" algn="l">
              <a:spcBef>
                <a:spcPts val="0"/>
              </a:spcBef>
              <a:spcAft>
                <a:spcPts val="0"/>
              </a:spcAft>
              <a:buNone/>
            </a:pPr>
            <a:r>
              <a:rPr lang="en-US"/>
              <a:t>or even an adult who acquired a traumatic brain injury or physical injury during a car accident.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People come to us with all levels of skill, experience, and intellect, so it is not a one-size-fits-all program.</a:t>
            </a:r>
            <a:endParaRPr/>
          </a:p>
        </p:txBody>
      </p:sp>
      <p:sp>
        <p:nvSpPr>
          <p:cNvPr id="109" name="Google Shape;10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p:txBody>
      </p:sp>
      <p:sp>
        <p:nvSpPr>
          <p:cNvPr id="118" name="Google Shape;11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Cassy:</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Cassy:</a:t>
            </a:r>
            <a:endParaRPr/>
          </a:p>
          <a:p>
            <a:pPr indent="0" lvl="0" marL="0" rtl="0" algn="l">
              <a:spcBef>
                <a:spcPts val="0"/>
              </a:spcBef>
              <a:spcAft>
                <a:spcPts val="0"/>
              </a:spcAft>
              <a:buNone/>
            </a:pPr>
            <a:r>
              <a:rPr b="1" lang="en-US"/>
              <a:t>Protection from Discrimination and Retaliation</a:t>
            </a:r>
            <a:endParaRPr/>
          </a:p>
          <a:p>
            <a:pPr indent="0" lvl="0" marL="0" rtl="0" algn="l">
              <a:spcBef>
                <a:spcPts val="0"/>
              </a:spcBef>
              <a:spcAft>
                <a:spcPts val="0"/>
              </a:spcAft>
              <a:buNone/>
            </a:pPr>
            <a:r>
              <a:rPr lang="en-US"/>
              <a:t>Employers cannot:</a:t>
            </a:r>
            <a:endParaRPr/>
          </a:p>
          <a:p>
            <a:pPr indent="-285750" lvl="1" marL="285750" rtl="0" algn="l">
              <a:spcBef>
                <a:spcPts val="0"/>
              </a:spcBef>
              <a:spcAft>
                <a:spcPts val="0"/>
              </a:spcAft>
              <a:buClr>
                <a:schemeClr val="dk1"/>
              </a:buClr>
              <a:buSzPts val="1200"/>
              <a:buFont typeface="Arial"/>
              <a:buChar char="•"/>
            </a:pPr>
            <a:r>
              <a:rPr lang="en-US"/>
              <a:t>Refuse to hire, promote, or retain someone because of a brain injury.</a:t>
            </a:r>
            <a:endParaRPr/>
          </a:p>
          <a:p>
            <a:pPr indent="-285750" lvl="1" marL="285750" rtl="0" algn="l">
              <a:spcBef>
                <a:spcPts val="0"/>
              </a:spcBef>
              <a:spcAft>
                <a:spcPts val="0"/>
              </a:spcAft>
              <a:buClr>
                <a:schemeClr val="dk1"/>
              </a:buClr>
              <a:buSzPts val="1200"/>
              <a:buFont typeface="Arial"/>
              <a:buChar char="•"/>
            </a:pPr>
            <a:r>
              <a:rPr lang="en-US"/>
              <a:t>Penalize an employee for requesting accommodations.</a:t>
            </a:r>
            <a:endParaRPr/>
          </a:p>
          <a:p>
            <a:pPr indent="-285750" lvl="0" marL="285750" rtl="0" algn="l">
              <a:spcBef>
                <a:spcPts val="0"/>
              </a:spcBef>
              <a:spcAft>
                <a:spcPts val="0"/>
              </a:spcAft>
              <a:buClr>
                <a:schemeClr val="dk1"/>
              </a:buClr>
              <a:buSzPts val="1200"/>
              <a:buFont typeface="Arial"/>
              <a:buChar char="•"/>
            </a:pPr>
            <a:r>
              <a:rPr lang="en-US"/>
              <a:t>Employees are protected from retaliation for asserting their ADA rights.</a:t>
            </a:r>
            <a:endParaRPr/>
          </a:p>
          <a:p>
            <a:pPr indent="-209550" lvl="0" marL="285750" rtl="0" algn="l">
              <a:spcBef>
                <a:spcPts val="0"/>
              </a:spcBef>
              <a:spcAft>
                <a:spcPts val="0"/>
              </a:spcAft>
              <a:buClr>
                <a:schemeClr val="dk1"/>
              </a:buClr>
              <a:buSzPts val="1200"/>
              <a:buFont typeface="Arial"/>
              <a:buNone/>
            </a:pPr>
            <a:r>
              <a:t/>
            </a:r>
            <a:endParaRPr>
              <a:latin typeface="Arial"/>
              <a:ea typeface="Arial"/>
              <a:cs typeface="Arial"/>
              <a:sym typeface="Arial"/>
            </a:endParaRPr>
          </a:p>
          <a:p>
            <a:pPr indent="-209550" lvl="0" marL="285750" rtl="0" algn="l">
              <a:spcBef>
                <a:spcPts val="0"/>
              </a:spcBef>
              <a:spcAft>
                <a:spcPts val="0"/>
              </a:spcAft>
              <a:buClr>
                <a:schemeClr val="dk1"/>
              </a:buClr>
              <a:buSzPts val="1200"/>
              <a:buFont typeface="Arial"/>
              <a:buNone/>
            </a:pPr>
            <a:r>
              <a:t/>
            </a:r>
            <a:endParaRPr>
              <a:latin typeface="Arial"/>
              <a:ea typeface="Arial"/>
              <a:cs typeface="Arial"/>
              <a:sym typeface="Arial"/>
            </a:endParaRPr>
          </a:p>
          <a:p>
            <a:pPr indent="0" lvl="0" marL="0" rtl="0" algn="l">
              <a:spcBef>
                <a:spcPts val="0"/>
              </a:spcBef>
              <a:spcAft>
                <a:spcPts val="0"/>
              </a:spcAft>
              <a:buNone/>
            </a:pPr>
            <a:r>
              <a:t/>
            </a:r>
            <a:endParaRPr>
              <a:latin typeface="Calibri"/>
              <a:ea typeface="Calibri"/>
              <a:cs typeface="Calibri"/>
              <a:sym typeface="Calibri"/>
            </a:endParaRPr>
          </a:p>
        </p:txBody>
      </p:sp>
      <p:sp>
        <p:nvSpPr>
          <p:cNvPr id="131" name="Google Shape;13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 / Keri</a:t>
            </a:r>
            <a:endParaRPr/>
          </a:p>
        </p:txBody>
      </p:sp>
      <p:sp>
        <p:nvSpPr>
          <p:cNvPr id="138" name="Google Shape;13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Cassy:</a:t>
            </a:r>
            <a:endParaRPr/>
          </a:p>
          <a:p>
            <a:pPr indent="0" lvl="0" marL="0" rtl="0" algn="l">
              <a:spcBef>
                <a:spcPts val="0"/>
              </a:spcBef>
              <a:spcAft>
                <a:spcPts val="0"/>
              </a:spcAft>
              <a:buNone/>
            </a:pPr>
            <a:r>
              <a:rPr lang="en-US">
                <a:latin typeface="Calibri"/>
                <a:ea typeface="Calibri"/>
                <a:cs typeface="Calibri"/>
                <a:sym typeface="Calibri"/>
              </a:rPr>
              <a:t>Discuss slide-</a:t>
            </a:r>
            <a:endParaRPr/>
          </a:p>
          <a:p>
            <a:pPr indent="0" lvl="0" marL="0" rtl="0" algn="l">
              <a:spcBef>
                <a:spcPts val="0"/>
              </a:spcBef>
              <a:spcAft>
                <a:spcPts val="0"/>
              </a:spcAft>
              <a:buNone/>
            </a:pPr>
            <a:r>
              <a:rPr lang="en-US">
                <a:solidFill>
                  <a:srgbClr val="212529"/>
                </a:solidFill>
                <a:highlight>
                  <a:srgbClr val="FEF9F8"/>
                </a:highlight>
              </a:rPr>
              <a:t>It is important to remember that the ADA is an equal opportunity law. The ADA does not promise you a job, but if you have the skills and capacity to perform the ‘essential functions’ of a job—in other words, you are ‘qualified’—then the ADA mandates that employers provide reasonable accommodations to remove barriers that interfere with your ability to perform the work.</a:t>
            </a:r>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Once you have determined the you are a Qualified Individual  then you can discuss reasonable accommodations. </a:t>
            </a:r>
            <a:r>
              <a:rPr lang="en-US">
                <a:highlight>
                  <a:srgbClr val="F5F5F5"/>
                </a:highlight>
              </a:rPr>
              <a:t>Employees have the right to request reasonable accommodations that help them perform their job. (Transition to Keri )</a:t>
            </a:r>
            <a:endParaRPr/>
          </a:p>
        </p:txBody>
      </p:sp>
      <p:sp>
        <p:nvSpPr>
          <p:cNvPr id="145" name="Google Shape;14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Keri</a:t>
            </a:r>
            <a:endParaRPr/>
          </a:p>
        </p:txBody>
      </p:sp>
      <p:sp>
        <p:nvSpPr>
          <p:cNvPr id="152" name="Google Shape;15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a:p>
            <a:pPr indent="0" lvl="0" marL="0" rtl="0" algn="l">
              <a:spcBef>
                <a:spcPts val="0"/>
              </a:spcBef>
              <a:spcAft>
                <a:spcPts val="0"/>
              </a:spcAft>
              <a:buNone/>
            </a:pPr>
            <a:r>
              <a:rPr lang="en-US"/>
              <a:t>When you're thinking of making a request for accommodation from an employer, you really need to know how your brain injury impacts you, and how it might impact your performance on job tasks. That can be hard. You might need to get honest input from the people who know and care for you the most. Then you can start thinking about accommodations and compensatory strategies that will help you improve function. Most people with brain injury will benefit from a combination of strategies and accommodations to meet their individual needs.</a:t>
            </a:r>
            <a:endParaRPr/>
          </a:p>
        </p:txBody>
      </p:sp>
      <p:sp>
        <p:nvSpPr>
          <p:cNvPr id="158" name="Google Shape;1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212529"/>
                </a:solidFill>
                <a:highlight>
                  <a:srgbClr val="FEF9F8"/>
                </a:highlight>
              </a:rPr>
              <a:t>Keri:</a:t>
            </a:r>
            <a:endParaRPr/>
          </a:p>
          <a:p>
            <a:pPr indent="0" lvl="0" marL="0" rtl="0" algn="l">
              <a:spcBef>
                <a:spcPts val="0"/>
              </a:spcBef>
              <a:spcAft>
                <a:spcPts val="0"/>
              </a:spcAft>
              <a:buNone/>
            </a:pPr>
            <a:r>
              <a:rPr lang="en-US">
                <a:solidFill>
                  <a:srgbClr val="212529"/>
                </a:solidFill>
                <a:highlight>
                  <a:srgbClr val="FEF9F8"/>
                </a:highlight>
              </a:rPr>
              <a:t>Reasonable accommodations fall into three categories:</a:t>
            </a:r>
            <a:endParaRPr/>
          </a:p>
          <a:p>
            <a:pPr indent="-171450" lvl="0" marL="171450" rtl="0" algn="l">
              <a:spcBef>
                <a:spcPts val="0"/>
              </a:spcBef>
              <a:spcAft>
                <a:spcPts val="0"/>
              </a:spcAft>
              <a:buClr>
                <a:srgbClr val="212529"/>
              </a:buClr>
              <a:buSzPts val="1200"/>
              <a:buFont typeface="Arial"/>
              <a:buChar char="•"/>
            </a:pPr>
            <a:r>
              <a:rPr lang="en-US">
                <a:solidFill>
                  <a:srgbClr val="212529"/>
                </a:solidFill>
                <a:highlight>
                  <a:srgbClr val="FEF9F8"/>
                </a:highlight>
              </a:rPr>
              <a:t>Changes in the </a:t>
            </a:r>
            <a:r>
              <a:rPr b="1" lang="en-US">
                <a:solidFill>
                  <a:srgbClr val="212529"/>
                </a:solidFill>
                <a:highlight>
                  <a:srgbClr val="FEF9F8"/>
                </a:highlight>
              </a:rPr>
              <a:t>job application process</a:t>
            </a:r>
            <a:r>
              <a:rPr lang="en-US">
                <a:solidFill>
                  <a:srgbClr val="212529"/>
                </a:solidFill>
                <a:highlight>
                  <a:srgbClr val="FEF9F8"/>
                </a:highlight>
              </a:rPr>
              <a:t> when you are looking for work. These accommodations could include things like providing an alternate way to submit a job application if the online system is inaccessible or modifying the assessment techniques if nonessential aspects of a test are inaccessible (e.g., a test requires vision but measures mathematical skill).</a:t>
            </a:r>
            <a:endParaRPr/>
          </a:p>
          <a:p>
            <a:pPr indent="-171450" lvl="0" marL="171450" rtl="0" algn="l">
              <a:spcBef>
                <a:spcPts val="0"/>
              </a:spcBef>
              <a:spcAft>
                <a:spcPts val="0"/>
              </a:spcAft>
              <a:buClr>
                <a:srgbClr val="212529"/>
              </a:buClr>
              <a:buSzPts val="1200"/>
              <a:buFont typeface="Arial"/>
              <a:buChar char="•"/>
            </a:pPr>
            <a:r>
              <a:rPr lang="en-US">
                <a:solidFill>
                  <a:srgbClr val="212529"/>
                </a:solidFill>
                <a:highlight>
                  <a:srgbClr val="FEF9F8"/>
                </a:highlight>
              </a:rPr>
              <a:t>Changes in the </a:t>
            </a:r>
            <a:r>
              <a:rPr b="1" lang="en-US">
                <a:solidFill>
                  <a:srgbClr val="212529"/>
                </a:solidFill>
                <a:highlight>
                  <a:srgbClr val="FEF9F8"/>
                </a:highlight>
              </a:rPr>
              <a:t>work environment</a:t>
            </a:r>
            <a:r>
              <a:rPr lang="en-US">
                <a:solidFill>
                  <a:srgbClr val="212529"/>
                </a:solidFill>
                <a:highlight>
                  <a:srgbClr val="FEF9F8"/>
                </a:highlight>
              </a:rPr>
              <a:t> or </a:t>
            </a:r>
            <a:r>
              <a:rPr b="1" lang="en-US">
                <a:solidFill>
                  <a:srgbClr val="212529"/>
                </a:solidFill>
                <a:highlight>
                  <a:srgbClr val="FEF9F8"/>
                </a:highlight>
              </a:rPr>
              <a:t>the way a job is typically performed</a:t>
            </a:r>
            <a:r>
              <a:rPr lang="en-US">
                <a:solidFill>
                  <a:srgbClr val="212529"/>
                </a:solidFill>
                <a:highlight>
                  <a:srgbClr val="FEF9F8"/>
                </a:highlight>
              </a:rPr>
              <a:t> after you have been hired. These accommodations could include things like changes to the facility to make them accessible, job restructuring, modified work schedules, or providing qualified American Sign Language (ASL) interpreters.</a:t>
            </a:r>
            <a:endParaRPr/>
          </a:p>
          <a:p>
            <a:pPr indent="-171450" lvl="0" marL="171450" rtl="0" algn="l">
              <a:spcBef>
                <a:spcPts val="0"/>
              </a:spcBef>
              <a:spcAft>
                <a:spcPts val="0"/>
              </a:spcAft>
              <a:buClr>
                <a:srgbClr val="212529"/>
              </a:buClr>
              <a:buSzPts val="1200"/>
              <a:buFont typeface="Arial"/>
              <a:buChar char="•"/>
            </a:pPr>
            <a:r>
              <a:rPr lang="en-US">
                <a:solidFill>
                  <a:srgbClr val="212529"/>
                </a:solidFill>
                <a:highlight>
                  <a:srgbClr val="FEF9F8"/>
                </a:highlight>
              </a:rPr>
              <a:t>Changes that </a:t>
            </a:r>
            <a:r>
              <a:rPr b="1" lang="en-US">
                <a:solidFill>
                  <a:srgbClr val="212529"/>
                </a:solidFill>
                <a:highlight>
                  <a:srgbClr val="FEF9F8"/>
                </a:highlight>
              </a:rPr>
              <a:t>enable you to enjoy the benefits and privileges of the job</a:t>
            </a:r>
            <a:r>
              <a:rPr lang="en-US">
                <a:solidFill>
                  <a:srgbClr val="212529"/>
                </a:solidFill>
                <a:highlight>
                  <a:srgbClr val="FEF9F8"/>
                </a:highlight>
              </a:rPr>
              <a:t> like employer sponsored trainings, services (e.g., cafeterias, shuttles), company parties or social functions.</a:t>
            </a:r>
            <a:endParaRPr/>
          </a:p>
          <a:p>
            <a:pPr indent="0" lvl="0" marL="0" rtl="0" algn="l">
              <a:spcBef>
                <a:spcPts val="0"/>
              </a:spcBef>
              <a:spcAft>
                <a:spcPts val="0"/>
              </a:spcAft>
              <a:buNone/>
            </a:pPr>
            <a:br>
              <a:rPr lang="en-US"/>
            </a:br>
            <a:endParaRPr/>
          </a:p>
        </p:txBody>
      </p:sp>
      <p:sp>
        <p:nvSpPr>
          <p:cNvPr id="165" name="Google Shape;1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a:p>
            <a:pPr indent="0" lvl="0" marL="0" rtl="0" algn="l">
              <a:spcBef>
                <a:spcPts val="0"/>
              </a:spcBef>
              <a:spcAft>
                <a:spcPts val="0"/>
              </a:spcAft>
              <a:buNone/>
            </a:pPr>
            <a:r>
              <a:rPr lang="en-US"/>
              <a:t>Compensatory Strategies are more personal. These are tools you can typically take with you, or have at home and at work and most of them need very little training to start using them. Your smartphone is loaded with possibilities for compensatory strategies and there are countless other options on the market. You just might need help from someone with the Assistive Technology Partnership or another expert to help identify the right strategies and tools for you and your situation.</a:t>
            </a:r>
            <a:endParaRPr/>
          </a:p>
        </p:txBody>
      </p:sp>
      <p:sp>
        <p:nvSpPr>
          <p:cNvPr id="172" name="Google Shape;1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a:p>
            <a:pPr indent="0" lvl="0" marL="0" rtl="0" algn="l">
              <a:spcBef>
                <a:spcPts val="0"/>
              </a:spcBef>
              <a:spcAft>
                <a:spcPts val="0"/>
              </a:spcAft>
              <a:buNone/>
            </a:pPr>
            <a:r>
              <a:rPr lang="en-US"/>
              <a:t>I would start by gathering as much information as possible about your specific challenges and how they impact your ability to work. Here are a few questions to help guide your exploration.</a:t>
            </a:r>
            <a:endParaRPr/>
          </a:p>
          <a:p>
            <a:pPr indent="0" lvl="0" marL="0" rtl="0" algn="l">
              <a:spcBef>
                <a:spcPts val="0"/>
              </a:spcBef>
              <a:spcAft>
                <a:spcPts val="0"/>
              </a:spcAft>
              <a:buNone/>
            </a:pPr>
            <a:r>
              <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What specific challenge is impacting learning or daily functioning?</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(e.g., memory, attention, fatigue, organization)</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How does this challenge affect participation in class or community activities?</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(Think about academic tasks, social interactions, or job readiness skills.)</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Can the challenge be addressed with a classroom or personal strategy?</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(Examples: visual schedules, step-by-step instructions, quiet space for breaks.)</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Is a formal accommodation needed to support success?</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(Examples: extended time, modified assignments, assistive technology.)</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What documentation or communication is required for the accommodation?</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(IEP, 504 Plan, or employer communication for transition planning.)</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How will you monitor whether the strategy or accommodation is effective?</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(Regular check-ins, observation, feedback from the individual.)</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Who needs to know about the support plan?</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(Teachers, paraprofessionals, family, or employer during transition.)</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Do staff need training to implement the accommodation effectively?</a:t>
            </a:r>
            <a:br>
              <a:rPr b="0" i="0" lang="en-US" sz="1200">
                <a:solidFill>
                  <a:schemeClr val="dk1"/>
                </a:solidFill>
                <a:latin typeface="Arial"/>
                <a:ea typeface="Arial"/>
                <a:cs typeface="Arial"/>
                <a:sym typeface="Arial"/>
              </a:rPr>
            </a:br>
            <a:r>
              <a:rPr b="0" i="0" lang="en-US" sz="1200">
                <a:solidFill>
                  <a:schemeClr val="dk1"/>
                </a:solidFill>
                <a:latin typeface="Arial"/>
                <a:ea typeface="Arial"/>
                <a:cs typeface="Arial"/>
                <a:sym typeface="Arial"/>
              </a:rPr>
              <a:t>(Consider professional development or coaching for consistency.)</a:t>
            </a:r>
            <a:endParaRPr/>
          </a:p>
          <a:p>
            <a:pPr indent="0" lvl="0" marL="0" rtl="0" algn="l">
              <a:spcBef>
                <a:spcPts val="0"/>
              </a:spcBef>
              <a:spcAft>
                <a:spcPts val="0"/>
              </a:spcAft>
              <a:buNone/>
            </a:pPr>
            <a:r>
              <a:t/>
            </a:r>
            <a:endParaRPr/>
          </a:p>
        </p:txBody>
      </p:sp>
      <p:sp>
        <p:nvSpPr>
          <p:cNvPr id="179" name="Google Shape;1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a:p>
            <a:pPr indent="0" lvl="0" marL="0" rtl="0" algn="l">
              <a:spcBef>
                <a:spcPts val="0"/>
              </a:spcBef>
              <a:spcAft>
                <a:spcPts val="0"/>
              </a:spcAft>
              <a:buNone/>
            </a:pPr>
            <a:r>
              <a:t/>
            </a:r>
            <a:endParaRPr/>
          </a:p>
        </p:txBody>
      </p:sp>
      <p:sp>
        <p:nvSpPr>
          <p:cNvPr id="186" name="Google Shape;18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p:txBody>
      </p:sp>
      <p:sp>
        <p:nvSpPr>
          <p:cNvPr id="192" name="Google Shape;19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Rich:</a:t>
            </a:r>
            <a:endParaRPr/>
          </a:p>
        </p:txBody>
      </p:sp>
      <p:sp>
        <p:nvSpPr>
          <p:cNvPr id="199" name="Google Shape;19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Cassy:</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The Interactive Process</a:t>
            </a:r>
            <a:endParaRPr/>
          </a:p>
          <a:p>
            <a:pPr indent="-171450" lvl="0" marL="171450" rtl="0" algn="l">
              <a:spcBef>
                <a:spcPts val="0"/>
              </a:spcBef>
              <a:spcAft>
                <a:spcPts val="0"/>
              </a:spcAft>
              <a:buClr>
                <a:schemeClr val="dk1"/>
              </a:buClr>
              <a:buSzPts val="1200"/>
              <a:buFont typeface="Arial"/>
              <a:buChar char="•"/>
            </a:pPr>
            <a:r>
              <a:rPr lang="en-US"/>
              <a:t>ADA requires an </a:t>
            </a:r>
            <a:r>
              <a:rPr b="1" lang="en-US"/>
              <a:t>interactive process</a:t>
            </a:r>
            <a:r>
              <a:rPr lang="en-US"/>
              <a:t>—a collaborative conversation between employer and employee.</a:t>
            </a:r>
            <a:endParaRPr/>
          </a:p>
          <a:p>
            <a:pPr indent="-171450" lvl="0" marL="171450" rtl="0" algn="l">
              <a:spcBef>
                <a:spcPts val="0"/>
              </a:spcBef>
              <a:spcAft>
                <a:spcPts val="0"/>
              </a:spcAft>
              <a:buClr>
                <a:schemeClr val="dk1"/>
              </a:buClr>
              <a:buSzPts val="1200"/>
              <a:buFont typeface="Arial"/>
              <a:buChar char="•"/>
            </a:pPr>
            <a:r>
              <a:rPr lang="en-US"/>
              <a:t>The goal is to identify effective accommodations, not to “prove” disability.</a:t>
            </a:r>
            <a:endParaRPr/>
          </a:p>
          <a:p>
            <a:pPr indent="-171450" lvl="0" marL="171450" rtl="0" algn="l">
              <a:spcBef>
                <a:spcPts val="0"/>
              </a:spcBef>
              <a:spcAft>
                <a:spcPts val="0"/>
              </a:spcAft>
              <a:buClr>
                <a:schemeClr val="dk1"/>
              </a:buClr>
              <a:buSzPts val="1200"/>
              <a:buFont typeface="Arial"/>
              <a:buChar char="•"/>
            </a:pPr>
            <a:r>
              <a:rPr lang="en-US"/>
              <a:t>Medical documentation may be requested, but only when it is job-related and consistent with business necessity.</a:t>
            </a:r>
            <a:endParaRPr/>
          </a:p>
          <a:p>
            <a:pPr indent="0" lvl="0" marL="0" rtl="0" algn="l">
              <a:spcBef>
                <a:spcPts val="0"/>
              </a:spcBef>
              <a:spcAft>
                <a:spcPts val="0"/>
              </a:spcAft>
              <a:buNone/>
            </a:pPr>
            <a:r>
              <a:t/>
            </a:r>
            <a:endParaRPr>
              <a:latin typeface="Calibri"/>
              <a:ea typeface="Calibri"/>
              <a:cs typeface="Calibri"/>
              <a:sym typeface="Calibri"/>
            </a:endParaRPr>
          </a:p>
        </p:txBody>
      </p:sp>
      <p:sp>
        <p:nvSpPr>
          <p:cNvPr id="206" name="Google Shape;20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p:txBody>
      </p:sp>
      <p:sp>
        <p:nvSpPr>
          <p:cNvPr id="213" name="Google Shape;21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a:p>
            <a:pPr indent="0" lvl="0" marL="0" rtl="0" algn="l">
              <a:spcBef>
                <a:spcPts val="0"/>
              </a:spcBef>
              <a:spcAft>
                <a:spcPts val="0"/>
              </a:spcAft>
              <a:buNone/>
            </a:pPr>
            <a:r>
              <a:rPr lang="en-US"/>
              <a:t>Prepare and practice</a:t>
            </a:r>
            <a:endParaRPr/>
          </a:p>
          <a:p>
            <a:pPr indent="-171450" lvl="0" marL="171450" rtl="0" algn="l">
              <a:spcBef>
                <a:spcPts val="0"/>
              </a:spcBef>
              <a:spcAft>
                <a:spcPts val="0"/>
              </a:spcAft>
              <a:buClr>
                <a:schemeClr val="dk1"/>
              </a:buClr>
              <a:buSzPts val="1200"/>
              <a:buFont typeface="Arial"/>
              <a:buChar char="•"/>
            </a:pPr>
            <a:r>
              <a:rPr lang="en-US"/>
              <a:t>If working with VR, discuss with your counselor or other trusted person</a:t>
            </a:r>
            <a:endParaRPr/>
          </a:p>
          <a:p>
            <a:pPr indent="-171450" lvl="0" marL="171450" rtl="0" algn="l">
              <a:spcBef>
                <a:spcPts val="0"/>
              </a:spcBef>
              <a:spcAft>
                <a:spcPts val="0"/>
              </a:spcAft>
              <a:buClr>
                <a:schemeClr val="dk1"/>
              </a:buClr>
              <a:buSzPts val="1200"/>
              <a:buFont typeface="Arial"/>
              <a:buChar char="•"/>
            </a:pPr>
            <a:r>
              <a:rPr lang="en-US"/>
              <a:t>Come solution focused with suggestions</a:t>
            </a:r>
            <a:endParaRPr/>
          </a:p>
        </p:txBody>
      </p:sp>
      <p:sp>
        <p:nvSpPr>
          <p:cNvPr id="220" name="Google Shape;22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a:p>
            <a:pPr indent="0" lvl="0" marL="0" rtl="0" algn="l">
              <a:spcBef>
                <a:spcPts val="0"/>
              </a:spcBef>
              <a:spcAft>
                <a:spcPts val="0"/>
              </a:spcAft>
              <a:buNone/>
            </a:pPr>
            <a:r>
              <a:rPr lang="en-US"/>
              <a:t>Make sure to note Employers cannot:</a:t>
            </a:r>
            <a:endParaRPr>
              <a:solidFill>
                <a:srgbClr val="444444"/>
              </a:solidFill>
            </a:endParaRPr>
          </a:p>
          <a:p>
            <a:pPr indent="-285750" lvl="0" marL="285750" rtl="0" algn="l">
              <a:spcBef>
                <a:spcPts val="0"/>
              </a:spcBef>
              <a:spcAft>
                <a:spcPts val="0"/>
              </a:spcAft>
              <a:buClr>
                <a:schemeClr val="dk1"/>
              </a:buClr>
              <a:buSzPts val="1200"/>
              <a:buFont typeface="Arial"/>
              <a:buChar char="•"/>
            </a:pPr>
            <a:r>
              <a:rPr lang="en-US"/>
              <a:t>Refuse to hire, promote, or retain someone because of a brain injury or a disability </a:t>
            </a:r>
            <a:endParaRPr>
              <a:solidFill>
                <a:srgbClr val="444444"/>
              </a:solidFill>
            </a:endParaRPr>
          </a:p>
          <a:p>
            <a:pPr indent="-285750" lvl="0" marL="285750" rtl="0" algn="l">
              <a:spcBef>
                <a:spcPts val="0"/>
              </a:spcBef>
              <a:spcAft>
                <a:spcPts val="0"/>
              </a:spcAft>
              <a:buClr>
                <a:schemeClr val="dk1"/>
              </a:buClr>
              <a:buSzPts val="1200"/>
              <a:buFont typeface="Arial"/>
              <a:buChar char="•"/>
            </a:pPr>
            <a:r>
              <a:rPr lang="en-US"/>
              <a:t>Penalize an employee for requesting accommodations.</a:t>
            </a:r>
            <a:endParaRPr>
              <a:solidFill>
                <a:srgbClr val="444444"/>
              </a:solidFill>
            </a:endParaRPr>
          </a:p>
          <a:p>
            <a:pPr indent="-285750" lvl="0" marL="285750" rtl="0" algn="l">
              <a:spcBef>
                <a:spcPts val="0"/>
              </a:spcBef>
              <a:spcAft>
                <a:spcPts val="0"/>
              </a:spcAft>
              <a:buClr>
                <a:schemeClr val="dk1"/>
              </a:buClr>
              <a:buSzPts val="1200"/>
              <a:buFont typeface="Arial"/>
              <a:buChar char="•"/>
            </a:pPr>
            <a:r>
              <a:rPr lang="en-US"/>
              <a:t>Employees are protected from retaliation for asserting their ADA rights.</a:t>
            </a:r>
            <a:endParaRPr>
              <a:solidFill>
                <a:srgbClr val="444444"/>
              </a:solidFill>
            </a:endParaRPr>
          </a:p>
          <a:p>
            <a:pPr indent="0" lvl="0" marL="0" rtl="0" algn="l">
              <a:spcBef>
                <a:spcPts val="0"/>
              </a:spcBef>
              <a:spcAft>
                <a:spcPts val="0"/>
              </a:spcAft>
              <a:buNone/>
            </a:pPr>
            <a:r>
              <a:t/>
            </a:r>
            <a:endParaRPr>
              <a:latin typeface="Calibri"/>
              <a:ea typeface="Calibri"/>
              <a:cs typeface="Calibri"/>
              <a:sym typeface="Calibri"/>
            </a:endParaRPr>
          </a:p>
        </p:txBody>
      </p:sp>
      <p:sp>
        <p:nvSpPr>
          <p:cNvPr id="227" name="Google Shape;22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a:p>
            <a:pPr indent="0" lvl="0" marL="0" rtl="0" algn="l">
              <a:spcBef>
                <a:spcPts val="0"/>
              </a:spcBef>
              <a:spcAft>
                <a:spcPts val="0"/>
              </a:spcAft>
              <a:buNone/>
            </a:pPr>
            <a:r>
              <a:rPr lang="en-US"/>
              <a:t>Don’t skip your HR, start there – then reach out to JAN if necessary.</a:t>
            </a:r>
            <a:endParaRPr/>
          </a:p>
          <a:p>
            <a:pPr indent="0" lvl="0" marL="0" rtl="0" algn="l">
              <a:spcBef>
                <a:spcPts val="0"/>
              </a:spcBef>
              <a:spcAft>
                <a:spcPts val="0"/>
              </a:spcAft>
              <a:buNone/>
            </a:pPr>
            <a:r>
              <a:rPr lang="en-US"/>
              <a:t>Timing and amount shared can make a huge impact on results</a:t>
            </a:r>
            <a:endParaRPr/>
          </a:p>
          <a:p>
            <a:pPr indent="0" lvl="0" marL="0" rtl="0" algn="l">
              <a:spcBef>
                <a:spcPts val="0"/>
              </a:spcBef>
              <a:spcAft>
                <a:spcPts val="0"/>
              </a:spcAft>
              <a:buNone/>
            </a:pPr>
            <a:r>
              <a:rPr lang="en-US"/>
              <a:t>We recommend avoiding AI (LLM) for research or asking for assistance</a:t>
            </a:r>
            <a:endParaRPr/>
          </a:p>
        </p:txBody>
      </p:sp>
      <p:sp>
        <p:nvSpPr>
          <p:cNvPr id="234" name="Google Shape;23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Keri:</a:t>
            </a:r>
            <a:endParaRPr/>
          </a:p>
          <a:p>
            <a:pPr indent="0" lvl="0" marL="0" rtl="0" algn="l">
              <a:spcBef>
                <a:spcPts val="0"/>
              </a:spcBef>
              <a:spcAft>
                <a:spcPts val="0"/>
              </a:spcAft>
              <a:buNone/>
            </a:pPr>
            <a:r>
              <a:rPr lang="en-US"/>
              <a:t>The Decision Support Aid was developed under a grant from the National Institute on Disability, Independent Living, and Rehabilitation Research (NIDILRR). It is free to use, but you must create an account. It guides the user through several learning and reflection opportunities to help you consider whether you may have a disability that meets the Americans with Disabilities Act (ADA) disability definition, walks the user through writing a statement about their disability using ADA language, explains essential functions definition and essential duties for specific job tasks. It even helps you reflect on any risks associated with disability disclosure and much more. It's very user-friendly and would be a good tool for individuals and their support team to work on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b="1" i="0" lang="en-US" sz="1200">
                <a:solidFill>
                  <a:schemeClr val="dk1"/>
                </a:solidFill>
                <a:latin typeface="Arial"/>
                <a:ea typeface="Arial"/>
                <a:cs typeface="Arial"/>
                <a:sym typeface="Arial"/>
              </a:rPr>
              <a:t>Grant Disclaimer</a:t>
            </a:r>
            <a:endParaRPr/>
          </a:p>
          <a:p>
            <a:pPr indent="0" lvl="0" marL="0" rtl="0" algn="l">
              <a:spcBef>
                <a:spcPts val="0"/>
              </a:spcBef>
              <a:spcAft>
                <a:spcPts val="0"/>
              </a:spcAft>
              <a:buNone/>
            </a:pPr>
            <a:r>
              <a:rPr b="0" i="0" lang="en-US" sz="1200">
                <a:solidFill>
                  <a:schemeClr val="dk1"/>
                </a:solidFill>
                <a:latin typeface="Arial"/>
                <a:ea typeface="Arial"/>
                <a:cs typeface="Arial"/>
                <a:sym typeface="Arial"/>
              </a:rPr>
              <a:t>The content of this website was developed under a grant from the National Institute on Disability, Independent Living, and Rehabilitation Research (NIDILRR grant number 90RTEM0001). NIDILRR is a Center within the Administration for Community Living (ACL), Department of Health and Human Services (HHS). The contents of this website do not necessarily represent the policy of NIDILRR, ACL, HHS, and you should not assume endorsement by the Federal Government.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4" name="Google Shape;24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p:txBody>
      </p:sp>
      <p:sp>
        <p:nvSpPr>
          <p:cNvPr id="253" name="Google Shape;25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chemeClr val="dk1"/>
              </a:buClr>
              <a:buSzPts val="1200"/>
              <a:buFont typeface="Arial"/>
              <a:buNone/>
            </a:pPr>
            <a:r>
              <a:rPr b="1" lang="en-US"/>
              <a:t>Rich</a:t>
            </a:r>
            <a:endParaRPr/>
          </a:p>
          <a:p>
            <a:pPr indent="0" lvl="0" marL="0" rtl="0" algn="l">
              <a:spcBef>
                <a:spcPts val="0"/>
              </a:spcBef>
              <a:spcAft>
                <a:spcPts val="0"/>
              </a:spcAft>
              <a:buNone/>
            </a:pPr>
            <a:r>
              <a:t/>
            </a:r>
            <a:endParaRPr/>
          </a:p>
        </p:txBody>
      </p:sp>
      <p:sp>
        <p:nvSpPr>
          <p:cNvPr id="259" name="Google Shape;25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u="sng"/>
              <a:t>Rich:</a:t>
            </a:r>
            <a:br>
              <a:rPr b="1" lang="en-US" u="sng"/>
            </a:br>
            <a:r>
              <a:rPr b="1" lang="en-US" u="sng"/>
              <a:t>Nebraska VR and Your Pathway to Employment </a:t>
            </a:r>
            <a:endParaRPr/>
          </a:p>
          <a:p>
            <a:pPr indent="0" lvl="0" marL="0" rtl="0" algn="l">
              <a:spcBef>
                <a:spcPts val="0"/>
              </a:spcBef>
              <a:spcAft>
                <a:spcPts val="0"/>
              </a:spcAft>
              <a:buNone/>
            </a:pPr>
            <a:r>
              <a:rPr lang="en-US"/>
              <a:t>Nebraska VR is an employment program for people who experience a disability. Everything Nebraska VR does and all of the services provided are for the purpose of helping people with disabilities prepare for, find, and keep a job. The program is voluntary and the services will be specific to your needs. Employment Specialists will work with you as long as you need to help you find a job. Here is what to expect along the road! </a:t>
            </a:r>
            <a:endParaRPr/>
          </a:p>
          <a:p>
            <a:pPr indent="0" lvl="0" marL="0" rtl="0" algn="l">
              <a:spcBef>
                <a:spcPts val="0"/>
              </a:spcBef>
              <a:spcAft>
                <a:spcPts val="0"/>
              </a:spcAft>
              <a:buNone/>
            </a:pPr>
            <a:r>
              <a:t/>
            </a:r>
            <a:endParaRPr/>
          </a:p>
          <a:p>
            <a:pPr indent="-228600" lvl="0" marL="228600" rtl="0" algn="l">
              <a:spcBef>
                <a:spcPts val="0"/>
              </a:spcBef>
              <a:spcAft>
                <a:spcPts val="0"/>
              </a:spcAft>
              <a:buClr>
                <a:schemeClr val="dk1"/>
              </a:buClr>
              <a:buSzPts val="1200"/>
              <a:buFont typeface="Play"/>
              <a:buAutoNum type="arabicPeriod"/>
            </a:pPr>
            <a:r>
              <a:rPr lang="en-US"/>
              <a:t>Referral</a:t>
            </a:r>
            <a:endParaRPr/>
          </a:p>
          <a:p>
            <a:pPr indent="-228600" lvl="1" marL="685800" rtl="0" algn="l">
              <a:spcBef>
                <a:spcPts val="0"/>
              </a:spcBef>
              <a:spcAft>
                <a:spcPts val="0"/>
              </a:spcAft>
              <a:buClr>
                <a:schemeClr val="dk1"/>
              </a:buClr>
              <a:buSzPts val="1200"/>
              <a:buFont typeface="Arial"/>
              <a:buChar char="•"/>
            </a:pPr>
            <a:r>
              <a:rPr lang="en-US"/>
              <a:t>To begin the Nebraska VR process you start with a referral. We have partner relationships with many state agencies, community action agencies, schools, and employers that may begin the referral process with you. In this case you may be asked to fill out a short form with your name, address, and basic information to be shared with us. If you receive Social Security Disability, you may have received information about Nebraska VR through Social Security's Ticket to Work program. Clients may also refer themselves by contacting one of our eleven Service Office locations across the state. </a:t>
            </a:r>
            <a:endParaRPr/>
          </a:p>
          <a:p>
            <a:pPr indent="-152400" lvl="0" marL="228600" rtl="0" algn="l">
              <a:spcBef>
                <a:spcPts val="0"/>
              </a:spcBef>
              <a:spcAft>
                <a:spcPts val="0"/>
              </a:spcAft>
              <a:buClr>
                <a:schemeClr val="dk1"/>
              </a:buClr>
              <a:buSzPts val="1200"/>
              <a:buFont typeface="Play"/>
              <a:buNone/>
            </a:pPr>
            <a:r>
              <a:t/>
            </a:r>
            <a:endParaRPr/>
          </a:p>
          <a:p>
            <a:pPr indent="-228600" lvl="0" marL="228600" rtl="0" algn="l">
              <a:spcBef>
                <a:spcPts val="0"/>
              </a:spcBef>
              <a:spcAft>
                <a:spcPts val="0"/>
              </a:spcAft>
              <a:buClr>
                <a:schemeClr val="dk1"/>
              </a:buClr>
              <a:buSzPts val="1200"/>
              <a:buFont typeface="Play"/>
              <a:buAutoNum type="arabicPeriod"/>
            </a:pPr>
            <a:r>
              <a:rPr lang="en-US"/>
              <a:t>Orientation and Application</a:t>
            </a:r>
            <a:endParaRPr/>
          </a:p>
          <a:p>
            <a:pPr indent="-228600" lvl="1" marL="685800" rtl="0" algn="l">
              <a:spcBef>
                <a:spcPts val="0"/>
              </a:spcBef>
              <a:spcAft>
                <a:spcPts val="0"/>
              </a:spcAft>
              <a:buClr>
                <a:schemeClr val="dk1"/>
              </a:buClr>
              <a:buSzPts val="1200"/>
              <a:buFont typeface="Arial"/>
              <a:buChar char="•"/>
            </a:pPr>
            <a:r>
              <a:rPr lang="en-US"/>
              <a:t>Once information is received or we talk to you directly, an orientation or initial meeting with a Nebraska VR Employment Specialist is scheduled. This is when the application for services is typically completed.</a:t>
            </a:r>
            <a:endParaRPr/>
          </a:p>
          <a:p>
            <a:pPr indent="-228600" lvl="0" marL="228600" rtl="0" algn="l">
              <a:spcBef>
                <a:spcPts val="0"/>
              </a:spcBef>
              <a:spcAft>
                <a:spcPts val="0"/>
              </a:spcAft>
              <a:buClr>
                <a:schemeClr val="dk1"/>
              </a:buClr>
              <a:buSzPts val="1200"/>
              <a:buFont typeface="Play"/>
              <a:buAutoNum type="arabicPeriod"/>
            </a:pPr>
            <a:r>
              <a:rPr lang="en-US"/>
              <a:t>Eligibility Determination</a:t>
            </a:r>
            <a:endParaRPr/>
          </a:p>
          <a:p>
            <a:pPr indent="-228600" lvl="1" marL="685800" rtl="0" algn="l">
              <a:spcBef>
                <a:spcPts val="0"/>
              </a:spcBef>
              <a:spcAft>
                <a:spcPts val="0"/>
              </a:spcAft>
              <a:buClr>
                <a:schemeClr val="dk1"/>
              </a:buClr>
              <a:buSzPts val="1200"/>
              <a:buFont typeface="Arial"/>
              <a:buChar char="•"/>
            </a:pPr>
            <a:r>
              <a:rPr lang="en-US"/>
              <a:t>Next, eligibility is determined. This is a requirement where Nebraska VR must document your disability through medical or education records and how your disability affects your ability to work.</a:t>
            </a:r>
            <a:endParaRPr/>
          </a:p>
          <a:p>
            <a:pPr indent="0" lvl="1" marL="457200" rtl="0" algn="l">
              <a:spcBef>
                <a:spcPts val="0"/>
              </a:spcBef>
              <a:spcAft>
                <a:spcPts val="0"/>
              </a:spcAft>
              <a:buClr>
                <a:schemeClr val="dk1"/>
              </a:buClr>
              <a:buSzPts val="1200"/>
              <a:buFont typeface="Arial"/>
              <a:buNone/>
            </a:pPr>
            <a:r>
              <a:rPr lang="en-US"/>
              <a:t>To qualify you must have the following:</a:t>
            </a:r>
            <a:endParaRPr/>
          </a:p>
          <a:p>
            <a:pPr indent="-228600" lvl="1" marL="685800" rtl="0" algn="l">
              <a:spcBef>
                <a:spcPts val="0"/>
              </a:spcBef>
              <a:spcAft>
                <a:spcPts val="0"/>
              </a:spcAft>
              <a:buClr>
                <a:schemeClr val="dk1"/>
              </a:buClr>
              <a:buSzPts val="1200"/>
              <a:buFont typeface="Arial"/>
              <a:buChar char="•"/>
            </a:pPr>
            <a:r>
              <a:rPr lang="en-US"/>
              <a:t>Impairment: You must have a diagnosed impairment. Another word for this is disability. This could be some type of physical, mental, emotional or learning disability.</a:t>
            </a:r>
            <a:endParaRPr/>
          </a:p>
          <a:p>
            <a:pPr indent="-228600" lvl="1" marL="685800" rtl="0" algn="l">
              <a:spcBef>
                <a:spcPts val="0"/>
              </a:spcBef>
              <a:spcAft>
                <a:spcPts val="0"/>
              </a:spcAft>
              <a:buClr>
                <a:schemeClr val="dk1"/>
              </a:buClr>
              <a:buSzPts val="1200"/>
              <a:buFont typeface="Arial"/>
              <a:buChar char="•"/>
            </a:pPr>
            <a:r>
              <a:rPr lang="en-US"/>
              <a:t>Impediment to employment: We must be able to show that the impairment has caused you some problems in past employment, current employment or would cause some problems preparing for and getting employment in the future.</a:t>
            </a:r>
            <a:endParaRPr/>
          </a:p>
          <a:p>
            <a:pPr indent="-228600" lvl="1" marL="685800" rtl="0" algn="l">
              <a:spcBef>
                <a:spcPts val="0"/>
              </a:spcBef>
              <a:spcAft>
                <a:spcPts val="0"/>
              </a:spcAft>
              <a:buClr>
                <a:schemeClr val="dk1"/>
              </a:buClr>
              <a:buSzPts val="1200"/>
              <a:buFont typeface="Arial"/>
              <a:buChar char="•"/>
            </a:pPr>
            <a:r>
              <a:rPr lang="en-US"/>
              <a:t>Benefit: We must be able to show that VR services would help you obtain or keep successful employment.</a:t>
            </a:r>
            <a:endParaRPr/>
          </a:p>
          <a:p>
            <a:pPr indent="-228600" lvl="1" marL="685800" rtl="0" algn="l">
              <a:spcBef>
                <a:spcPts val="0"/>
              </a:spcBef>
              <a:spcAft>
                <a:spcPts val="0"/>
              </a:spcAft>
              <a:buClr>
                <a:schemeClr val="dk1"/>
              </a:buClr>
              <a:buSzPts val="1200"/>
              <a:buFont typeface="Arial"/>
              <a:buChar char="•"/>
            </a:pPr>
            <a:r>
              <a:rPr lang="en-US"/>
              <a:t>Require services: We must show that VR services are needed for you to reach successful employment.</a:t>
            </a:r>
            <a:endParaRPr/>
          </a:p>
          <a:p>
            <a:pPr indent="-152400" lvl="1" marL="68580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Play"/>
              <a:buNone/>
            </a:pPr>
            <a:r>
              <a:rPr lang="en-US"/>
              <a:t>Eligibility requirements are applied without regard to gender, race, age, color, or national origin. There is no upper or lower age limit for any person who otherwise meets the basic eligibility criteria. You must be present in the State of Nebraska and have the legal right to work in the United States. </a:t>
            </a:r>
            <a:endParaRPr/>
          </a:p>
          <a:p>
            <a:pPr indent="0" lvl="0" marL="0" rtl="0" algn="l">
              <a:spcBef>
                <a:spcPts val="0"/>
              </a:spcBef>
              <a:spcAft>
                <a:spcPts val="0"/>
              </a:spcAft>
              <a:buClr>
                <a:schemeClr val="dk1"/>
              </a:buClr>
              <a:buSzPts val="1200"/>
              <a:buFont typeface="Play"/>
              <a:buNone/>
            </a:pPr>
            <a:r>
              <a:rPr lang="en-US"/>
              <a:t>Benefits counseling is provided throughout the process to explain how working will affect your federal, state, and local benefits. </a:t>
            </a:r>
            <a:endParaRPr/>
          </a:p>
          <a:p>
            <a:pPr indent="-152400" lvl="0" marL="228600" rtl="0" algn="l">
              <a:spcBef>
                <a:spcPts val="0"/>
              </a:spcBef>
              <a:spcAft>
                <a:spcPts val="0"/>
              </a:spcAft>
              <a:buClr>
                <a:schemeClr val="dk1"/>
              </a:buClr>
              <a:buSzPts val="1200"/>
              <a:buFont typeface="Play"/>
              <a:buNone/>
            </a:pPr>
            <a:r>
              <a:t/>
            </a:r>
            <a:endParaRPr/>
          </a:p>
          <a:p>
            <a:pPr indent="-228600" lvl="0" marL="228600" rtl="0" algn="l">
              <a:spcBef>
                <a:spcPts val="0"/>
              </a:spcBef>
              <a:spcAft>
                <a:spcPts val="0"/>
              </a:spcAft>
              <a:buClr>
                <a:schemeClr val="dk1"/>
              </a:buClr>
              <a:buSzPts val="1200"/>
              <a:buFont typeface="Play"/>
              <a:buAutoNum type="arabicPeriod" startAt="4"/>
            </a:pPr>
            <a:r>
              <a:rPr lang="en-US"/>
              <a:t>Individualized Plan for Employment (IPE) </a:t>
            </a:r>
            <a:endParaRPr/>
          </a:p>
          <a:p>
            <a:pPr indent="-228600" lvl="1" marL="685800" rtl="0" algn="l">
              <a:spcBef>
                <a:spcPts val="0"/>
              </a:spcBef>
              <a:spcAft>
                <a:spcPts val="0"/>
              </a:spcAft>
              <a:buClr>
                <a:schemeClr val="dk1"/>
              </a:buClr>
              <a:buSzPts val="1200"/>
              <a:buFont typeface="Arial"/>
              <a:buChar char="•"/>
            </a:pPr>
            <a:r>
              <a:rPr lang="en-US"/>
              <a:t>After you have been determined eligible for VR services, your Employment Specialist will help you develop an individualized plan for employment or IPE. </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The IPE includes:</a:t>
            </a:r>
            <a:endParaRPr/>
          </a:p>
          <a:p>
            <a:pPr indent="-171450" lvl="1" marL="628650" rtl="0" algn="l">
              <a:spcBef>
                <a:spcPts val="0"/>
              </a:spcBef>
              <a:spcAft>
                <a:spcPts val="0"/>
              </a:spcAft>
              <a:buClr>
                <a:schemeClr val="dk1"/>
              </a:buClr>
              <a:buSzPts val="1200"/>
              <a:buFont typeface="Arial"/>
              <a:buChar char="•"/>
            </a:pPr>
            <a:r>
              <a:rPr lang="en-US"/>
              <a:t>Your job goal. </a:t>
            </a:r>
            <a:endParaRPr/>
          </a:p>
          <a:p>
            <a:pPr indent="-171450" lvl="1" marL="628650" rtl="0" algn="l">
              <a:spcBef>
                <a:spcPts val="0"/>
              </a:spcBef>
              <a:spcAft>
                <a:spcPts val="0"/>
              </a:spcAft>
              <a:buClr>
                <a:schemeClr val="dk1"/>
              </a:buClr>
              <a:buSzPts val="1200"/>
              <a:buFont typeface="Arial"/>
              <a:buChar char="•"/>
            </a:pPr>
            <a:r>
              <a:rPr lang="en-US"/>
              <a:t>When you expect to reach it. </a:t>
            </a:r>
            <a:endParaRPr/>
          </a:p>
          <a:p>
            <a:pPr indent="-171450" lvl="1" marL="628650" rtl="0" algn="l">
              <a:spcBef>
                <a:spcPts val="0"/>
              </a:spcBef>
              <a:spcAft>
                <a:spcPts val="0"/>
              </a:spcAft>
              <a:buClr>
                <a:schemeClr val="dk1"/>
              </a:buClr>
              <a:buSzPts val="1200"/>
              <a:buFont typeface="Arial"/>
              <a:buChar char="•"/>
            </a:pPr>
            <a:r>
              <a:rPr lang="en-US"/>
              <a:t>All the services you need to reach your job goal. </a:t>
            </a:r>
            <a:endParaRPr/>
          </a:p>
          <a:p>
            <a:pPr indent="-171450" lvl="1" marL="628650" rtl="0" algn="l">
              <a:spcBef>
                <a:spcPts val="0"/>
              </a:spcBef>
              <a:spcAft>
                <a:spcPts val="0"/>
              </a:spcAft>
              <a:buClr>
                <a:schemeClr val="dk1"/>
              </a:buClr>
              <a:buSzPts val="1200"/>
              <a:buFont typeface="Arial"/>
              <a:buChar char="•"/>
            </a:pPr>
            <a:r>
              <a:rPr lang="en-US"/>
              <a:t>Who will provide those services. </a:t>
            </a:r>
            <a:endParaRPr/>
          </a:p>
          <a:p>
            <a:pPr indent="-95250" lvl="1" marL="62865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Please know we encourage and expect your involvement in the planning process. We want to help you make informed decisions about your goals and the best way for you to achieve them. </a:t>
            </a:r>
            <a:endParaRPr/>
          </a:p>
          <a:p>
            <a:pPr indent="-228600" lvl="0" marL="228600" rtl="0" algn="l">
              <a:spcBef>
                <a:spcPts val="0"/>
              </a:spcBef>
              <a:spcAft>
                <a:spcPts val="0"/>
              </a:spcAft>
              <a:buClr>
                <a:schemeClr val="dk1"/>
              </a:buClr>
              <a:buSzPts val="1200"/>
              <a:buFont typeface="Play"/>
              <a:buAutoNum type="arabicPeriod" startAt="4"/>
            </a:pPr>
            <a:r>
              <a:rPr lang="en-US"/>
              <a:t>Participate in Planned Services to Prepare for a Job </a:t>
            </a:r>
            <a:endParaRPr/>
          </a:p>
          <a:p>
            <a:pPr indent="-228600" lvl="1" marL="685800" rtl="0" algn="l">
              <a:spcBef>
                <a:spcPts val="0"/>
              </a:spcBef>
              <a:spcAft>
                <a:spcPts val="0"/>
              </a:spcAft>
              <a:buClr>
                <a:schemeClr val="dk1"/>
              </a:buClr>
              <a:buSzPts val="1200"/>
              <a:buFont typeface="Arial"/>
              <a:buChar char="•"/>
            </a:pPr>
            <a:r>
              <a:rPr lang="en-US"/>
              <a:t>The goal of the services identified in your IPE is to prepare you for success in employment. Some services will be provided by your Employment Specialist. Other services may be provided by community partners. </a:t>
            </a:r>
            <a:endParaRPr/>
          </a:p>
          <a:p>
            <a:pPr indent="-152400" lvl="1" marL="6858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Examples of Nebraska VR services include: </a:t>
            </a:r>
            <a:endParaRPr/>
          </a:p>
          <a:p>
            <a:pPr indent="-171450" lvl="1" marL="628650" rtl="0" algn="l">
              <a:spcBef>
                <a:spcPts val="0"/>
              </a:spcBef>
              <a:spcAft>
                <a:spcPts val="0"/>
              </a:spcAft>
              <a:buClr>
                <a:schemeClr val="dk1"/>
              </a:buClr>
              <a:buSzPts val="1200"/>
              <a:buFont typeface="Arial"/>
              <a:buChar char="•"/>
            </a:pPr>
            <a:r>
              <a:rPr lang="en-US"/>
              <a:t>Evaluation to determine job skills and interests through a variety of worksite experience such as job shadows or business tours</a:t>
            </a:r>
            <a:endParaRPr/>
          </a:p>
          <a:p>
            <a:pPr indent="-171450" lvl="1" marL="628650" rtl="0" algn="l">
              <a:spcBef>
                <a:spcPts val="0"/>
              </a:spcBef>
              <a:spcAft>
                <a:spcPts val="0"/>
              </a:spcAft>
              <a:buClr>
                <a:schemeClr val="dk1"/>
              </a:buClr>
              <a:buSzPts val="1200"/>
              <a:buFont typeface="Arial"/>
              <a:buChar char="•"/>
            </a:pPr>
            <a:r>
              <a:rPr lang="en-US"/>
              <a:t>Vocational counseling and help in setting a job goal</a:t>
            </a:r>
            <a:endParaRPr/>
          </a:p>
          <a:p>
            <a:pPr indent="-171450" lvl="1" marL="628650" rtl="0" algn="l">
              <a:spcBef>
                <a:spcPts val="0"/>
              </a:spcBef>
              <a:spcAft>
                <a:spcPts val="0"/>
              </a:spcAft>
              <a:buClr>
                <a:schemeClr val="dk1"/>
              </a:buClr>
              <a:buSzPts val="1200"/>
              <a:buFont typeface="Arial"/>
              <a:buChar char="•"/>
            </a:pPr>
            <a:r>
              <a:rPr lang="en-US"/>
              <a:t>Assistance with training or education if needed to obtain a job</a:t>
            </a:r>
            <a:endParaRPr/>
          </a:p>
          <a:p>
            <a:pPr indent="-171450" lvl="1" marL="628650" rtl="0" algn="l">
              <a:spcBef>
                <a:spcPts val="0"/>
              </a:spcBef>
              <a:spcAft>
                <a:spcPts val="0"/>
              </a:spcAft>
              <a:buClr>
                <a:schemeClr val="dk1"/>
              </a:buClr>
              <a:buSzPts val="1200"/>
              <a:buFont typeface="Arial"/>
              <a:buChar char="•"/>
            </a:pPr>
            <a:r>
              <a:rPr lang="en-US"/>
              <a:t>Supported employment</a:t>
            </a:r>
            <a:endParaRPr/>
          </a:p>
          <a:p>
            <a:pPr indent="-171450" lvl="1" marL="628650" rtl="0" algn="l">
              <a:spcBef>
                <a:spcPts val="0"/>
              </a:spcBef>
              <a:spcAft>
                <a:spcPts val="0"/>
              </a:spcAft>
              <a:buClr>
                <a:schemeClr val="dk1"/>
              </a:buClr>
              <a:buSzPts val="1200"/>
              <a:buFont typeface="Arial"/>
              <a:buChar char="•"/>
            </a:pPr>
            <a:r>
              <a:rPr lang="en-US"/>
              <a:t>Help with job seeking and job interview skills</a:t>
            </a:r>
            <a:endParaRPr/>
          </a:p>
          <a:p>
            <a:pPr indent="-171450" lvl="1" marL="628650" rtl="0" algn="l">
              <a:spcBef>
                <a:spcPts val="0"/>
              </a:spcBef>
              <a:spcAft>
                <a:spcPts val="0"/>
              </a:spcAft>
              <a:buClr>
                <a:schemeClr val="dk1"/>
              </a:buClr>
              <a:buSzPts val="1200"/>
              <a:buFont typeface="Arial"/>
              <a:buChar char="•"/>
            </a:pPr>
            <a:r>
              <a:rPr lang="en-US"/>
              <a:t>Special equipment or technology that may help you keep a job</a:t>
            </a:r>
            <a:endParaRPr/>
          </a:p>
          <a:p>
            <a:pPr indent="-171450" lvl="1" marL="628650" rtl="0" algn="l">
              <a:spcBef>
                <a:spcPts val="0"/>
              </a:spcBef>
              <a:spcAft>
                <a:spcPts val="0"/>
              </a:spcAft>
              <a:buClr>
                <a:schemeClr val="dk1"/>
              </a:buClr>
              <a:buSzPts val="1200"/>
              <a:buFont typeface="Arial"/>
              <a:buChar char="•"/>
            </a:pPr>
            <a:r>
              <a:rPr lang="en-US"/>
              <a:t>Working with employers to find a job match for your skills</a:t>
            </a:r>
            <a:endParaRPr/>
          </a:p>
          <a:p>
            <a:pPr indent="-171450" lvl="1" marL="628650" rtl="0" algn="l">
              <a:spcBef>
                <a:spcPts val="0"/>
              </a:spcBef>
              <a:spcAft>
                <a:spcPts val="0"/>
              </a:spcAft>
              <a:buClr>
                <a:schemeClr val="dk1"/>
              </a:buClr>
              <a:buSzPts val="1200"/>
              <a:buFont typeface="Arial"/>
              <a:buChar char="•"/>
            </a:pPr>
            <a:r>
              <a:rPr lang="en-US"/>
              <a:t>Connections with other community resources</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Regular communication with Nebraska VR staff members, keeping appointments, and follow through with your responsibilities is also important. This will help us both to stay on track to help you find or keep a job. </a:t>
            </a:r>
            <a:endParaRPr/>
          </a:p>
          <a:p>
            <a:pPr indent="-228600" lvl="0" marL="228600" rtl="0" algn="l">
              <a:spcBef>
                <a:spcPts val="0"/>
              </a:spcBef>
              <a:spcAft>
                <a:spcPts val="0"/>
              </a:spcAft>
              <a:buClr>
                <a:schemeClr val="dk1"/>
              </a:buClr>
              <a:buSzPts val="1200"/>
              <a:buFont typeface="Play"/>
              <a:buAutoNum type="arabicPeriod" startAt="4"/>
            </a:pPr>
            <a:r>
              <a:rPr lang="en-US"/>
              <a:t>Employment </a:t>
            </a:r>
            <a:endParaRPr/>
          </a:p>
          <a:p>
            <a:pPr indent="-228600" lvl="1" marL="685800" rtl="0" algn="l">
              <a:spcBef>
                <a:spcPts val="0"/>
              </a:spcBef>
              <a:spcAft>
                <a:spcPts val="0"/>
              </a:spcAft>
              <a:buClr>
                <a:schemeClr val="dk1"/>
              </a:buClr>
              <a:buSzPts val="1200"/>
              <a:buFont typeface="Arial"/>
              <a:buChar char="•"/>
            </a:pPr>
            <a:r>
              <a:rPr lang="en-US"/>
              <a:t>Once you are ready to work, your Employment Specialist will help identify job openings matching your job goal. They will work with you in completing applications, creating resumes, interviewing, and advocating. Changes to the job site or assistive devices to be successful on the job will be addressed once you are hired. </a:t>
            </a:r>
            <a:endParaRPr/>
          </a:p>
          <a:p>
            <a:pPr indent="-228600" lvl="0" marL="228600" rtl="0" algn="l">
              <a:spcBef>
                <a:spcPts val="0"/>
              </a:spcBef>
              <a:spcAft>
                <a:spcPts val="0"/>
              </a:spcAft>
              <a:buClr>
                <a:schemeClr val="dk1"/>
              </a:buClr>
              <a:buSzPts val="1200"/>
              <a:buFont typeface="Play"/>
              <a:buAutoNum type="arabicPeriod" startAt="4"/>
            </a:pPr>
            <a:r>
              <a:rPr lang="en-US"/>
              <a:t>After Employment </a:t>
            </a:r>
            <a:endParaRPr/>
          </a:p>
          <a:p>
            <a:pPr indent="-228600" lvl="0" marL="228600" rtl="0" algn="l">
              <a:spcBef>
                <a:spcPts val="0"/>
              </a:spcBef>
              <a:spcAft>
                <a:spcPts val="0"/>
              </a:spcAft>
              <a:buClr>
                <a:schemeClr val="dk1"/>
              </a:buClr>
              <a:buSzPts val="1200"/>
              <a:buFont typeface="Arial"/>
              <a:buChar char="•"/>
            </a:pPr>
            <a:r>
              <a:rPr lang="en-US"/>
              <a:t>After you are hired and have worked for at least 90 days, you and your Employment Specialist will discuss successful closure of your case. Once your case is closed, if you run into any bumps on the job in the future, be sure to notify your Employment Specialist so issues can be addressed with you or your employer. A simple solution may be all that is needed to help you be successful.</a:t>
            </a:r>
            <a:endParaRPr/>
          </a:p>
          <a:p>
            <a:pPr indent="-152400" lvl="0" marL="22860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Informed Choice </a:t>
            </a:r>
            <a:endParaRPr/>
          </a:p>
          <a:p>
            <a:pPr indent="0" lvl="0" marL="0" rtl="0" algn="l">
              <a:spcBef>
                <a:spcPts val="0"/>
              </a:spcBef>
              <a:spcAft>
                <a:spcPts val="0"/>
              </a:spcAft>
              <a:buClr>
                <a:schemeClr val="dk1"/>
              </a:buClr>
              <a:buSzPts val="1200"/>
              <a:buFont typeface="Arial"/>
              <a:buNone/>
            </a:pPr>
            <a:r>
              <a:rPr lang="en-US"/>
              <a:t>You have the right to take part in any decisions about your job goal, services, and service providers. </a:t>
            </a:r>
            <a:endParaRPr/>
          </a:p>
          <a:p>
            <a:pPr indent="0" lvl="0" marL="0" rtl="0" algn="l">
              <a:spcBef>
                <a:spcPts val="0"/>
              </a:spcBef>
              <a:spcAft>
                <a:spcPts val="0"/>
              </a:spcAft>
              <a:buClr>
                <a:schemeClr val="dk1"/>
              </a:buClr>
              <a:buSzPts val="1200"/>
              <a:buFont typeface="Arial"/>
              <a:buNone/>
            </a:pPr>
            <a:r>
              <a:rPr lang="en-US"/>
              <a:t>For more information or to find a Service Office, go to http://www.vr.nebraska.gov</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Nebraska VR - Where your future begins</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rgbClr val="212121"/>
              </a:buClr>
              <a:buSzPts val="1200"/>
              <a:buFont typeface="Arial"/>
              <a:buNone/>
            </a:pPr>
            <a:r>
              <a:rPr b="0" i="0" lang="en-US" u="none" strike="noStrike">
                <a:solidFill>
                  <a:srgbClr val="212121"/>
                </a:solidFill>
                <a:latin typeface="Belleza"/>
                <a:ea typeface="Belleza"/>
                <a:cs typeface="Belleza"/>
                <a:sym typeface="Belleza"/>
              </a:rPr>
              <a:t>Nebraska VR and Your Pathway to Employment: </a:t>
            </a:r>
            <a:r>
              <a:rPr b="0" i="0" lang="en-US" u="sng">
                <a:solidFill>
                  <a:srgbClr val="0078D7"/>
                </a:solidFill>
                <a:latin typeface="Belleza"/>
                <a:ea typeface="Belleza"/>
                <a:cs typeface="Belleza"/>
                <a:sym typeface="Belleza"/>
                <a:hlinkClick r:id="rId2">
                  <a:extLst>
                    <a:ext uri="{A12FA001-AC4F-418D-AE19-62706E023703}">
                      <ahyp:hlinkClr val="tx"/>
                    </a:ext>
                  </a:extLst>
                </a:hlinkClick>
              </a:rPr>
              <a:t>English</a:t>
            </a:r>
            <a:r>
              <a:rPr b="0" i="0" lang="en-US" u="none" strike="noStrike">
                <a:solidFill>
                  <a:srgbClr val="212121"/>
                </a:solidFill>
                <a:latin typeface="Belleza"/>
                <a:ea typeface="Belleza"/>
                <a:cs typeface="Belleza"/>
                <a:sym typeface="Belleza"/>
              </a:rPr>
              <a:t> / </a:t>
            </a:r>
            <a:r>
              <a:rPr b="0" i="0" lang="en-US" u="sng">
                <a:solidFill>
                  <a:srgbClr val="0078D7"/>
                </a:solidFill>
                <a:latin typeface="Belleza"/>
                <a:ea typeface="Belleza"/>
                <a:cs typeface="Belleza"/>
                <a:sym typeface="Belleza"/>
                <a:hlinkClick r:id="rId3">
                  <a:extLst>
                    <a:ext uri="{A12FA001-AC4F-418D-AE19-62706E023703}">
                      <ahyp:hlinkClr val="tx"/>
                    </a:ext>
                  </a:extLst>
                </a:hlinkClick>
              </a:rPr>
              <a:t>Spanish</a:t>
            </a:r>
            <a:endParaRPr/>
          </a:p>
          <a:p>
            <a:pPr indent="0" lvl="0" marL="0" rtl="0" algn="l">
              <a:spcBef>
                <a:spcPts val="0"/>
              </a:spcBef>
              <a:spcAft>
                <a:spcPts val="0"/>
              </a:spcAft>
              <a:buClr>
                <a:schemeClr val="dk1"/>
              </a:buClr>
              <a:buSzPts val="1200"/>
              <a:buFont typeface="Arial"/>
              <a:buNone/>
            </a:pPr>
            <a:r>
              <a:t/>
            </a:r>
            <a:endParaRPr/>
          </a:p>
        </p:txBody>
      </p:sp>
      <p:sp>
        <p:nvSpPr>
          <p:cNvPr id="269" name="Google Shape;26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Rich:</a:t>
            </a:r>
            <a:endParaRPr/>
          </a:p>
        </p:txBody>
      </p:sp>
      <p:sp>
        <p:nvSpPr>
          <p:cNvPr id="277" name="Google Shape;27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Play"/>
              <a:buAutoNum type="arabicPeriod" startAt="4"/>
            </a:pPr>
            <a:r>
              <a:rPr lang="en-US"/>
              <a:t>Rich:</a:t>
            </a:r>
            <a:endParaRPr/>
          </a:p>
          <a:p>
            <a:pPr indent="-228600" lvl="0" marL="228600" rtl="0" algn="l">
              <a:spcBef>
                <a:spcPts val="0"/>
              </a:spcBef>
              <a:spcAft>
                <a:spcPts val="0"/>
              </a:spcAft>
              <a:buClr>
                <a:schemeClr val="dk1"/>
              </a:buClr>
              <a:buSzPts val="1200"/>
              <a:buFont typeface="Play"/>
              <a:buAutoNum type="arabicPeriod" startAt="4"/>
            </a:pPr>
            <a:r>
              <a:rPr lang="en-US"/>
              <a:t>Individualized Plan for Employment (IPE) </a:t>
            </a:r>
            <a:endParaRPr/>
          </a:p>
          <a:p>
            <a:pPr indent="-228600" lvl="1" marL="685800" rtl="0" algn="l">
              <a:spcBef>
                <a:spcPts val="0"/>
              </a:spcBef>
              <a:spcAft>
                <a:spcPts val="0"/>
              </a:spcAft>
              <a:buClr>
                <a:schemeClr val="dk1"/>
              </a:buClr>
              <a:buSzPts val="1200"/>
              <a:buFont typeface="Arial"/>
              <a:buChar char="•"/>
            </a:pPr>
            <a:r>
              <a:rPr lang="en-US"/>
              <a:t>After you have been determined eligible for VR services, your Employment Specialist will help you develop an individualized plan for employment or IPE. </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The IPE includes:</a:t>
            </a:r>
            <a:endParaRPr/>
          </a:p>
          <a:p>
            <a:pPr indent="-171450" lvl="1" marL="628650" rtl="0" algn="l">
              <a:spcBef>
                <a:spcPts val="0"/>
              </a:spcBef>
              <a:spcAft>
                <a:spcPts val="0"/>
              </a:spcAft>
              <a:buClr>
                <a:schemeClr val="dk1"/>
              </a:buClr>
              <a:buSzPts val="1200"/>
              <a:buFont typeface="Arial"/>
              <a:buChar char="•"/>
            </a:pPr>
            <a:r>
              <a:rPr lang="en-US"/>
              <a:t>Your job goal. </a:t>
            </a:r>
            <a:endParaRPr/>
          </a:p>
          <a:p>
            <a:pPr indent="-171450" lvl="1" marL="628650" rtl="0" algn="l">
              <a:spcBef>
                <a:spcPts val="0"/>
              </a:spcBef>
              <a:spcAft>
                <a:spcPts val="0"/>
              </a:spcAft>
              <a:buClr>
                <a:schemeClr val="dk1"/>
              </a:buClr>
              <a:buSzPts val="1200"/>
              <a:buFont typeface="Arial"/>
              <a:buChar char="•"/>
            </a:pPr>
            <a:r>
              <a:rPr lang="en-US"/>
              <a:t>When you expect to reach it. </a:t>
            </a:r>
            <a:endParaRPr/>
          </a:p>
          <a:p>
            <a:pPr indent="-171450" lvl="1" marL="628650" rtl="0" algn="l">
              <a:spcBef>
                <a:spcPts val="0"/>
              </a:spcBef>
              <a:spcAft>
                <a:spcPts val="0"/>
              </a:spcAft>
              <a:buClr>
                <a:schemeClr val="dk1"/>
              </a:buClr>
              <a:buSzPts val="1200"/>
              <a:buFont typeface="Arial"/>
              <a:buChar char="•"/>
            </a:pPr>
            <a:r>
              <a:rPr lang="en-US"/>
              <a:t>All the services you need to reach your job goal. </a:t>
            </a:r>
            <a:endParaRPr/>
          </a:p>
          <a:p>
            <a:pPr indent="-171450" lvl="1" marL="628650" rtl="0" algn="l">
              <a:spcBef>
                <a:spcPts val="0"/>
              </a:spcBef>
              <a:spcAft>
                <a:spcPts val="0"/>
              </a:spcAft>
              <a:buClr>
                <a:schemeClr val="dk1"/>
              </a:buClr>
              <a:buSzPts val="1200"/>
              <a:buFont typeface="Arial"/>
              <a:buChar char="•"/>
            </a:pPr>
            <a:r>
              <a:rPr lang="en-US"/>
              <a:t>Who will provide those services. </a:t>
            </a:r>
            <a:endParaRPr/>
          </a:p>
          <a:p>
            <a:pPr indent="-95250" lvl="1" marL="62865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Please know we encourage and expect your involvement in the planning process. We want to help you make informed decisions about your goals and the best way for you to achieve them. </a:t>
            </a:r>
            <a:endParaRPr/>
          </a:p>
          <a:p>
            <a:pPr indent="-228600" lvl="0" marL="228600" rtl="0" algn="l">
              <a:spcBef>
                <a:spcPts val="0"/>
              </a:spcBef>
              <a:spcAft>
                <a:spcPts val="0"/>
              </a:spcAft>
              <a:buClr>
                <a:schemeClr val="dk1"/>
              </a:buClr>
              <a:buSzPts val="1200"/>
              <a:buFont typeface="Play"/>
              <a:buAutoNum type="arabicPeriod" startAt="4"/>
            </a:pPr>
            <a:r>
              <a:rPr lang="en-US"/>
              <a:t>Participate in Planned Services to Prepare for a Job </a:t>
            </a:r>
            <a:endParaRPr/>
          </a:p>
          <a:p>
            <a:pPr indent="-228600" lvl="1" marL="685800" rtl="0" algn="l">
              <a:spcBef>
                <a:spcPts val="0"/>
              </a:spcBef>
              <a:spcAft>
                <a:spcPts val="0"/>
              </a:spcAft>
              <a:buClr>
                <a:schemeClr val="dk1"/>
              </a:buClr>
              <a:buSzPts val="1200"/>
              <a:buFont typeface="Arial"/>
              <a:buChar char="•"/>
            </a:pPr>
            <a:r>
              <a:rPr lang="en-US"/>
              <a:t>The goal of the services identified in your IPE is to prepare you for success in employment. Some services will be provided by your Employment Specialist. Other services may be provided by community partners. </a:t>
            </a:r>
            <a:endParaRPr/>
          </a:p>
          <a:p>
            <a:pPr indent="-152400" lvl="1" marL="6858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Examples of Nebraska VR services include: </a:t>
            </a:r>
            <a:endParaRPr/>
          </a:p>
          <a:p>
            <a:pPr indent="-171450" lvl="1" marL="628650" rtl="0" algn="l">
              <a:spcBef>
                <a:spcPts val="0"/>
              </a:spcBef>
              <a:spcAft>
                <a:spcPts val="0"/>
              </a:spcAft>
              <a:buClr>
                <a:schemeClr val="dk1"/>
              </a:buClr>
              <a:buSzPts val="1200"/>
              <a:buFont typeface="Arial"/>
              <a:buChar char="•"/>
            </a:pPr>
            <a:r>
              <a:rPr lang="en-US"/>
              <a:t>Evaluation to determine job skills and interests through a variety of worksite experience such as job shadows or business tours</a:t>
            </a:r>
            <a:endParaRPr/>
          </a:p>
          <a:p>
            <a:pPr indent="-171450" lvl="1" marL="628650" rtl="0" algn="l">
              <a:spcBef>
                <a:spcPts val="0"/>
              </a:spcBef>
              <a:spcAft>
                <a:spcPts val="0"/>
              </a:spcAft>
              <a:buClr>
                <a:schemeClr val="dk1"/>
              </a:buClr>
              <a:buSzPts val="1200"/>
              <a:buFont typeface="Arial"/>
              <a:buChar char="•"/>
            </a:pPr>
            <a:r>
              <a:rPr lang="en-US"/>
              <a:t>Vocational counseling and help in setting a job goal</a:t>
            </a:r>
            <a:endParaRPr/>
          </a:p>
          <a:p>
            <a:pPr indent="-171450" lvl="1" marL="628650" rtl="0" algn="l">
              <a:spcBef>
                <a:spcPts val="0"/>
              </a:spcBef>
              <a:spcAft>
                <a:spcPts val="0"/>
              </a:spcAft>
              <a:buClr>
                <a:schemeClr val="dk1"/>
              </a:buClr>
              <a:buSzPts val="1200"/>
              <a:buFont typeface="Arial"/>
              <a:buChar char="•"/>
            </a:pPr>
            <a:r>
              <a:rPr lang="en-US"/>
              <a:t>Assistance with training or education if needed to obtain a job</a:t>
            </a:r>
            <a:endParaRPr/>
          </a:p>
          <a:p>
            <a:pPr indent="-171450" lvl="1" marL="628650" rtl="0" algn="l">
              <a:spcBef>
                <a:spcPts val="0"/>
              </a:spcBef>
              <a:spcAft>
                <a:spcPts val="0"/>
              </a:spcAft>
              <a:buClr>
                <a:schemeClr val="dk1"/>
              </a:buClr>
              <a:buSzPts val="1200"/>
              <a:buFont typeface="Arial"/>
              <a:buChar char="•"/>
            </a:pPr>
            <a:r>
              <a:rPr lang="en-US"/>
              <a:t>Supported employment</a:t>
            </a:r>
            <a:endParaRPr/>
          </a:p>
          <a:p>
            <a:pPr indent="-171450" lvl="1" marL="628650" rtl="0" algn="l">
              <a:spcBef>
                <a:spcPts val="0"/>
              </a:spcBef>
              <a:spcAft>
                <a:spcPts val="0"/>
              </a:spcAft>
              <a:buClr>
                <a:schemeClr val="dk1"/>
              </a:buClr>
              <a:buSzPts val="1200"/>
              <a:buFont typeface="Arial"/>
              <a:buChar char="•"/>
            </a:pPr>
            <a:r>
              <a:rPr lang="en-US"/>
              <a:t>Help with job seeking and job interview skills</a:t>
            </a:r>
            <a:endParaRPr/>
          </a:p>
          <a:p>
            <a:pPr indent="-171450" lvl="1" marL="628650" rtl="0" algn="l">
              <a:spcBef>
                <a:spcPts val="0"/>
              </a:spcBef>
              <a:spcAft>
                <a:spcPts val="0"/>
              </a:spcAft>
              <a:buClr>
                <a:schemeClr val="dk1"/>
              </a:buClr>
              <a:buSzPts val="1200"/>
              <a:buFont typeface="Arial"/>
              <a:buChar char="•"/>
            </a:pPr>
            <a:r>
              <a:rPr lang="en-US"/>
              <a:t>Special equipment or technology that may help you keep a job</a:t>
            </a:r>
            <a:endParaRPr/>
          </a:p>
          <a:p>
            <a:pPr indent="-171450" lvl="1" marL="628650" rtl="0" algn="l">
              <a:spcBef>
                <a:spcPts val="0"/>
              </a:spcBef>
              <a:spcAft>
                <a:spcPts val="0"/>
              </a:spcAft>
              <a:buClr>
                <a:schemeClr val="dk1"/>
              </a:buClr>
              <a:buSzPts val="1200"/>
              <a:buFont typeface="Arial"/>
              <a:buChar char="•"/>
            </a:pPr>
            <a:r>
              <a:rPr lang="en-US"/>
              <a:t>Working with employers to find a job match for your skills</a:t>
            </a:r>
            <a:endParaRPr/>
          </a:p>
          <a:p>
            <a:pPr indent="-171450" lvl="1" marL="628650" rtl="0" algn="l">
              <a:spcBef>
                <a:spcPts val="0"/>
              </a:spcBef>
              <a:spcAft>
                <a:spcPts val="0"/>
              </a:spcAft>
              <a:buClr>
                <a:schemeClr val="dk1"/>
              </a:buClr>
              <a:buSzPts val="1200"/>
              <a:buFont typeface="Arial"/>
              <a:buChar char="•"/>
            </a:pPr>
            <a:r>
              <a:rPr lang="en-US"/>
              <a:t>Connections with other community resources</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US"/>
              <a:t>Regular communication with Nebraska VR staff members, keeping appointments, and follow through with your responsibilities is also important. This will help us both to stay on track to help you find or keep a job. </a:t>
            </a:r>
            <a:endParaRPr/>
          </a:p>
          <a:p>
            <a:pPr indent="-228600" lvl="0" marL="228600" rtl="0" algn="l">
              <a:spcBef>
                <a:spcPts val="0"/>
              </a:spcBef>
              <a:spcAft>
                <a:spcPts val="0"/>
              </a:spcAft>
              <a:buClr>
                <a:schemeClr val="dk1"/>
              </a:buClr>
              <a:buSzPts val="1200"/>
              <a:buFont typeface="Play"/>
              <a:buAutoNum type="arabicPeriod" startAt="4"/>
            </a:pPr>
            <a:r>
              <a:rPr lang="en-US"/>
              <a:t>Employment </a:t>
            </a:r>
            <a:endParaRPr/>
          </a:p>
          <a:p>
            <a:pPr indent="-228600" lvl="1" marL="685800" rtl="0" algn="l">
              <a:spcBef>
                <a:spcPts val="0"/>
              </a:spcBef>
              <a:spcAft>
                <a:spcPts val="0"/>
              </a:spcAft>
              <a:buClr>
                <a:schemeClr val="dk1"/>
              </a:buClr>
              <a:buSzPts val="1200"/>
              <a:buFont typeface="Arial"/>
              <a:buChar char="•"/>
            </a:pPr>
            <a:r>
              <a:rPr lang="en-US"/>
              <a:t>Once you are ready to work, your Employment Specialist will help identify job openings matching your job goal. They will work with you in completing applications, creating resumes, interviewing, and advocating. Changes to the job site or assistive devices to be successful on the job will be addressed once you are hired. </a:t>
            </a:r>
            <a:endParaRPr/>
          </a:p>
          <a:p>
            <a:pPr indent="-228600" lvl="0" marL="228600" rtl="0" algn="l">
              <a:spcBef>
                <a:spcPts val="0"/>
              </a:spcBef>
              <a:spcAft>
                <a:spcPts val="0"/>
              </a:spcAft>
              <a:buClr>
                <a:schemeClr val="dk1"/>
              </a:buClr>
              <a:buSzPts val="1200"/>
              <a:buFont typeface="Play"/>
              <a:buAutoNum type="arabicPeriod" startAt="4"/>
            </a:pPr>
            <a:r>
              <a:rPr lang="en-US"/>
              <a:t>After Employment </a:t>
            </a:r>
            <a:endParaRPr/>
          </a:p>
          <a:p>
            <a:pPr indent="-228600" lvl="0" marL="228600" rtl="0" algn="l">
              <a:spcBef>
                <a:spcPts val="0"/>
              </a:spcBef>
              <a:spcAft>
                <a:spcPts val="0"/>
              </a:spcAft>
              <a:buClr>
                <a:schemeClr val="dk1"/>
              </a:buClr>
              <a:buSzPts val="1200"/>
              <a:buFont typeface="Arial"/>
              <a:buChar char="•"/>
            </a:pPr>
            <a:r>
              <a:rPr lang="en-US"/>
              <a:t>After you are hired and have worked for at least 90 days, you and your Employment Specialist will discuss successful closure of your case. Once your case is closed, if you run into any bumps on the job in the future, be sure to notify your Employment Specialist so issues can be addressed with you or your employer. A simple solution may be all that is needed to help you be successful.</a:t>
            </a:r>
            <a:endParaRPr/>
          </a:p>
          <a:p>
            <a:pPr indent="-152400" lvl="0" marL="22860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Informed Choice </a:t>
            </a:r>
            <a:endParaRPr/>
          </a:p>
          <a:p>
            <a:pPr indent="0" lvl="0" marL="0" rtl="0" algn="l">
              <a:spcBef>
                <a:spcPts val="0"/>
              </a:spcBef>
              <a:spcAft>
                <a:spcPts val="0"/>
              </a:spcAft>
              <a:buClr>
                <a:schemeClr val="dk1"/>
              </a:buClr>
              <a:buSzPts val="1200"/>
              <a:buFont typeface="Arial"/>
              <a:buNone/>
            </a:pPr>
            <a:r>
              <a:rPr lang="en-US"/>
              <a:t>You have the right to take part in any decisions about your job goal, services, and service providers. </a:t>
            </a:r>
            <a:endParaRPr/>
          </a:p>
          <a:p>
            <a:pPr indent="0" lvl="0" marL="0" rtl="0" algn="l">
              <a:spcBef>
                <a:spcPts val="0"/>
              </a:spcBef>
              <a:spcAft>
                <a:spcPts val="0"/>
              </a:spcAft>
              <a:buClr>
                <a:schemeClr val="dk1"/>
              </a:buClr>
              <a:buSzPts val="1200"/>
              <a:buFont typeface="Arial"/>
              <a:buNone/>
            </a:pPr>
            <a:r>
              <a:rPr lang="en-US"/>
              <a:t>For more information or to find a Service Office, go to http://www.vr.nebraska.gov</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Nebraska VR - Where your future begins</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rgbClr val="212121"/>
              </a:buClr>
              <a:buSzPts val="1200"/>
              <a:buFont typeface="Arial"/>
              <a:buNone/>
            </a:pPr>
            <a:r>
              <a:rPr b="0" i="0" lang="en-US" u="none" strike="noStrike">
                <a:solidFill>
                  <a:srgbClr val="212121"/>
                </a:solidFill>
                <a:latin typeface="Belleza"/>
                <a:ea typeface="Belleza"/>
                <a:cs typeface="Belleza"/>
                <a:sym typeface="Belleza"/>
              </a:rPr>
              <a:t>Nebraska VR and Your Pathway to Employment: </a:t>
            </a:r>
            <a:r>
              <a:rPr b="0" i="0" lang="en-US" u="sng">
                <a:solidFill>
                  <a:srgbClr val="0078D7"/>
                </a:solidFill>
                <a:latin typeface="Belleza"/>
                <a:ea typeface="Belleza"/>
                <a:cs typeface="Belleza"/>
                <a:sym typeface="Belleza"/>
                <a:hlinkClick r:id="rId2">
                  <a:extLst>
                    <a:ext uri="{A12FA001-AC4F-418D-AE19-62706E023703}">
                      <ahyp:hlinkClr val="tx"/>
                    </a:ext>
                  </a:extLst>
                </a:hlinkClick>
              </a:rPr>
              <a:t>English</a:t>
            </a:r>
            <a:r>
              <a:rPr b="0" i="0" lang="en-US" u="none" strike="noStrike">
                <a:solidFill>
                  <a:srgbClr val="212121"/>
                </a:solidFill>
                <a:latin typeface="Belleza"/>
                <a:ea typeface="Belleza"/>
                <a:cs typeface="Belleza"/>
                <a:sym typeface="Belleza"/>
              </a:rPr>
              <a:t> / </a:t>
            </a:r>
            <a:r>
              <a:rPr b="0" i="0" lang="en-US" u="sng">
                <a:solidFill>
                  <a:srgbClr val="0078D7"/>
                </a:solidFill>
                <a:latin typeface="Belleza"/>
                <a:ea typeface="Belleza"/>
                <a:cs typeface="Belleza"/>
                <a:sym typeface="Belleza"/>
                <a:hlinkClick r:id="rId3">
                  <a:extLst>
                    <a:ext uri="{A12FA001-AC4F-418D-AE19-62706E023703}">
                      <ahyp:hlinkClr val="tx"/>
                    </a:ext>
                  </a:extLst>
                </a:hlinkClick>
              </a:rPr>
              <a:t>Spanish</a:t>
            </a:r>
            <a:endParaRPr/>
          </a:p>
        </p:txBody>
      </p:sp>
      <p:sp>
        <p:nvSpPr>
          <p:cNvPr id="284" name="Google Shape;28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0" lang="en-US"/>
              <a:t>Cassy:</a:t>
            </a:r>
            <a:endParaRPr/>
          </a:p>
          <a:p>
            <a:pPr indent="0" lvl="0" marL="0" rtl="0" algn="l">
              <a:spcBef>
                <a:spcPts val="0"/>
              </a:spcBef>
              <a:spcAft>
                <a:spcPts val="0"/>
              </a:spcAft>
              <a:buNone/>
            </a:pPr>
            <a:r>
              <a:t/>
            </a:r>
            <a:endParaRPr i="0"/>
          </a:p>
        </p:txBody>
      </p:sp>
      <p:sp>
        <p:nvSpPr>
          <p:cNvPr id="292" name="Google Shape;29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0" lang="en-US" sz="1200">
                <a:solidFill>
                  <a:schemeClr val="dk1"/>
                </a:solidFill>
                <a:latin typeface="Arial"/>
                <a:ea typeface="Arial"/>
                <a:cs typeface="Arial"/>
                <a:sym typeface="Arial"/>
              </a:rPr>
              <a:t>Cassy:</a:t>
            </a:r>
            <a:endParaRPr/>
          </a:p>
        </p:txBody>
      </p:sp>
      <p:sp>
        <p:nvSpPr>
          <p:cNvPr id="300" name="Google Shape;300;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Cassy &amp; Team: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Ways to overcome these uncertainties</a:t>
            </a:r>
            <a:endParaRPr/>
          </a:p>
          <a:p>
            <a:pPr indent="0" lvl="0" marL="0" rtl="0" algn="l">
              <a:spcBef>
                <a:spcPts val="0"/>
              </a:spcBef>
              <a:spcAft>
                <a:spcPts val="0"/>
              </a:spcAft>
              <a:buNone/>
            </a:pPr>
            <a:r>
              <a:rPr lang="en-US"/>
              <a:t>Ensure the business partner is aware of Nebraska VR</a:t>
            </a:r>
            <a:endParaRPr/>
          </a:p>
        </p:txBody>
      </p:sp>
      <p:sp>
        <p:nvSpPr>
          <p:cNvPr id="309" name="Google Shape;30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323" name="Google Shape;32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16" name="Shape 16"/>
        <p:cNvGrpSpPr/>
        <p:nvPr/>
      </p:nvGrpSpPr>
      <p:grpSpPr>
        <a:xfrm>
          <a:off x="0" y="0"/>
          <a:ext cx="0" cy="0"/>
          <a:chOff x="0" y="0"/>
          <a:chExt cx="0" cy="0"/>
        </a:xfrm>
      </p:grpSpPr>
      <p:sp>
        <p:nvSpPr>
          <p:cNvPr id="17" name="Google Shape;17;p3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4800"/>
              <a:buNone/>
              <a:defRPr i="1" sz="4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 name="Shape 22"/>
        <p:cNvGrpSpPr/>
        <p:nvPr/>
      </p:nvGrpSpPr>
      <p:grpSpPr>
        <a:xfrm>
          <a:off x="0" y="0"/>
          <a:ext cx="0" cy="0"/>
          <a:chOff x="0" y="0"/>
          <a:chExt cx="0" cy="0"/>
        </a:xfrm>
      </p:grpSpPr>
      <p:sp>
        <p:nvSpPr>
          <p:cNvPr id="23" name="Google Shape;23;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 name="Google Shape;25;p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 name="Google Shape;2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 name="Shape 36"/>
        <p:cNvGrpSpPr/>
        <p:nvPr/>
      </p:nvGrpSpPr>
      <p:grpSpPr>
        <a:xfrm>
          <a:off x="0" y="0"/>
          <a:ext cx="0" cy="0"/>
          <a:chOff x="0" y="0"/>
          <a:chExt cx="0" cy="0"/>
        </a:xfrm>
      </p:grpSpPr>
      <p:sp>
        <p:nvSpPr>
          <p:cNvPr id="37" name="Google Shape;3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3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2"/>
          <p:cNvSpPr/>
          <p:nvPr>
            <p:ph idx="2" type="pic"/>
          </p:nvPr>
        </p:nvSpPr>
        <p:spPr>
          <a:xfrm>
            <a:off x="5183188" y="987425"/>
            <a:ext cx="6172200" cy="4873625"/>
          </a:xfrm>
          <a:prstGeom prst="rect">
            <a:avLst/>
          </a:prstGeom>
          <a:noFill/>
          <a:ln>
            <a:noFill/>
          </a:ln>
        </p:spPr>
      </p:sp>
      <p:sp>
        <p:nvSpPr>
          <p:cNvPr id="69" name="Google Shape;69;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A rectangular frame with blue and green rectangles&#10;&#10;AI-generated content may be incorrect." id="10" name="Google Shape;10;p33"/>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600"/>
              <a:buFont typeface="Arial"/>
              <a:buNone/>
              <a:defRPr b="0" i="0" sz="46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 name="Google Shape;1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s://vr.nebraska.go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askjan.org/" TargetMode="Externa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hyperlink" Target="https://accommodations.uwctds.uw.edu/"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hyperlink" Target="mailto:keri.bennett@nebraska.go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pic>
        <p:nvPicPr>
          <p:cNvPr id="90" name="Google Shape;90;g3cfdab8df61_0_6" title="Sponsor Slide.png"/>
          <p:cNvPicPr preferRelativeResize="0"/>
          <p:nvPr/>
        </p:nvPicPr>
        <p:blipFill>
          <a:blip r:embed="rId3">
            <a:alphaModFix/>
          </a:blip>
          <a:stretch>
            <a:fillRect/>
          </a:stretch>
        </p:blipFill>
        <p:spPr>
          <a:xfrm>
            <a:off x="0" y="0"/>
            <a:ext cx="12192000" cy="685800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ctrTitle"/>
          </p:nvPr>
        </p:nvSpPr>
        <p:spPr>
          <a:xfrm>
            <a:off x="768626" y="2235200"/>
            <a:ext cx="10654747" cy="2387600"/>
          </a:xfrm>
          <a:prstGeom prst="rect">
            <a:avLst/>
          </a:prstGeom>
          <a:noFill/>
          <a:ln>
            <a:noFill/>
          </a:ln>
        </p:spPr>
        <p:txBody>
          <a:bodyPr anchorCtr="0" anchor="b" bIns="45700" lIns="91425" spcFirstLastPara="1" rIns="91425" wrap="square" tIns="45700">
            <a:noAutofit/>
          </a:bodyPr>
          <a:lstStyle/>
          <a:p>
            <a:pPr indent="0" lvl="0" marL="0" rtl="0" algn="ctr">
              <a:lnSpc>
                <a:spcPct val="110000"/>
              </a:lnSpc>
              <a:spcBef>
                <a:spcPts val="0"/>
              </a:spcBef>
              <a:spcAft>
                <a:spcPts val="0"/>
              </a:spcAft>
              <a:buClr>
                <a:schemeClr val="dk1"/>
              </a:buClr>
              <a:buSzPts val="4400"/>
              <a:buFont typeface="Arial"/>
              <a:buNone/>
            </a:pPr>
            <a:r>
              <a:rPr b="1" lang="en-US" sz="4400"/>
              <a:t>Back to Work, Forward with Support: Navigating Accommodations</a:t>
            </a:r>
            <a:br>
              <a:rPr b="1" lang="en-US" sz="4400"/>
            </a:br>
            <a:r>
              <a:rPr b="1" lang="en-US" sz="4400"/>
              <a:t>After Brain Injury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title"/>
          </p:nvPr>
        </p:nvSpPr>
        <p:spPr>
          <a:xfrm>
            <a:off x="841248" y="591047"/>
            <a:ext cx="3932237" cy="101047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sz="4600"/>
              <a:t>Who we are:</a:t>
            </a:r>
            <a:endParaRPr/>
          </a:p>
        </p:txBody>
      </p:sp>
      <p:sp>
        <p:nvSpPr>
          <p:cNvPr id="103" name="Google Shape;103;p2"/>
          <p:cNvSpPr txBox="1"/>
          <p:nvPr/>
        </p:nvSpPr>
        <p:spPr>
          <a:xfrm>
            <a:off x="4800600" y="870999"/>
            <a:ext cx="6553201" cy="1508509"/>
          </a:xfrm>
          <a:prstGeom prst="rect">
            <a:avLst/>
          </a:prstGeom>
          <a:noFill/>
          <a:ln>
            <a:noFill/>
          </a:ln>
        </p:spPr>
        <p:txBody>
          <a:bodyPr anchorCtr="0" anchor="t" bIns="45700" lIns="91425" spcFirstLastPara="1" rIns="91425" wrap="square" tIns="45700">
            <a:noAutofit/>
          </a:bodyPr>
          <a:lstStyle/>
          <a:p>
            <a:pPr indent="0" lvl="0" marL="0" marR="0" rtl="0" algn="l">
              <a:lnSpc>
                <a:spcPct val="14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Keri Bennett, MSEd, CBIS</a:t>
            </a:r>
            <a:endParaRPr/>
          </a:p>
          <a:p>
            <a:pPr indent="0" lvl="0" marL="91440" marR="0" rtl="0" algn="l">
              <a:lnSpc>
                <a:spcPct val="8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Program Director for Acquired Brain Injury</a:t>
            </a:r>
            <a:endParaRPr/>
          </a:p>
          <a:p>
            <a:pPr indent="-182880" lvl="0" marL="274320" marR="0" rtl="0" algn="l">
              <a:lnSpc>
                <a:spcPct val="90000"/>
              </a:lnSpc>
              <a:spcBef>
                <a:spcPts val="10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Nebraska Communities</a:t>
            </a:r>
            <a:endParaRPr/>
          </a:p>
        </p:txBody>
      </p:sp>
      <p:sp>
        <p:nvSpPr>
          <p:cNvPr id="104" name="Google Shape;104;p2"/>
          <p:cNvSpPr txBox="1"/>
          <p:nvPr>
            <p:ph idx="1" type="body"/>
          </p:nvPr>
        </p:nvSpPr>
        <p:spPr>
          <a:xfrm>
            <a:off x="4800600" y="2379508"/>
            <a:ext cx="6042990" cy="180374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2400"/>
              <a:buNone/>
            </a:pPr>
            <a:r>
              <a:rPr b="1" lang="en-US" sz="2400"/>
              <a:t>Cassy Kvasnicka</a:t>
            </a:r>
            <a:endParaRPr/>
          </a:p>
          <a:p>
            <a:pPr indent="0" lvl="0" marL="91440" rtl="0" algn="l">
              <a:lnSpc>
                <a:spcPct val="90000"/>
              </a:lnSpc>
              <a:spcBef>
                <a:spcPts val="0"/>
              </a:spcBef>
              <a:spcAft>
                <a:spcPts val="0"/>
              </a:spcAft>
              <a:buClr>
                <a:schemeClr val="dk1"/>
              </a:buClr>
              <a:buSzPts val="2400"/>
              <a:buNone/>
            </a:pPr>
            <a:r>
              <a:rPr lang="en-US" sz="2400"/>
              <a:t>Business Account Manager</a:t>
            </a:r>
            <a:endParaRPr/>
          </a:p>
          <a:p>
            <a:pPr indent="-182880" lvl="0" marL="274320" rtl="0" algn="l">
              <a:lnSpc>
                <a:spcPct val="90000"/>
              </a:lnSpc>
              <a:spcBef>
                <a:spcPts val="1000"/>
              </a:spcBef>
              <a:spcAft>
                <a:spcPts val="0"/>
              </a:spcAft>
              <a:buClr>
                <a:schemeClr val="dk1"/>
              </a:buClr>
              <a:buSzPts val="2400"/>
              <a:buChar char="•"/>
            </a:pPr>
            <a:r>
              <a:rPr lang="en-US" sz="2400"/>
              <a:t>Serving Kearney, North Platte, and Surrounding Communities</a:t>
            </a:r>
            <a:endParaRPr/>
          </a:p>
        </p:txBody>
      </p:sp>
      <p:sp>
        <p:nvSpPr>
          <p:cNvPr id="105" name="Google Shape;105;p2"/>
          <p:cNvSpPr txBox="1"/>
          <p:nvPr/>
        </p:nvSpPr>
        <p:spPr>
          <a:xfrm>
            <a:off x="4800600" y="4183255"/>
            <a:ext cx="5181600" cy="180374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cap="none" strike="noStrike">
                <a:solidFill>
                  <a:schemeClr val="dk1"/>
                </a:solidFill>
                <a:latin typeface="Arial"/>
                <a:ea typeface="Arial"/>
                <a:cs typeface="Arial"/>
                <a:sym typeface="Arial"/>
              </a:rPr>
              <a:t>Rich McFall, PHR</a:t>
            </a:r>
            <a:endParaRPr/>
          </a:p>
          <a:p>
            <a:pPr indent="0" lvl="0" marL="9144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Business Account Manager</a:t>
            </a:r>
            <a:endParaRPr/>
          </a:p>
          <a:p>
            <a:pPr indent="-182880" lvl="0" marL="274320" marR="0" rtl="0" algn="l">
              <a:lnSpc>
                <a:spcPct val="90000"/>
              </a:lnSpc>
              <a:spcBef>
                <a:spcPts val="10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Serving Omaha and Surrounding Communities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a:t>Nebraska VR: </a:t>
            </a:r>
            <a:r>
              <a:rPr i="1" lang="en-US"/>
              <a:t>Where your future begins</a:t>
            </a:r>
            <a:endParaRPr/>
          </a:p>
        </p:txBody>
      </p:sp>
      <p:sp>
        <p:nvSpPr>
          <p:cNvPr id="112" name="Google Shape;112;p3"/>
          <p:cNvSpPr txBox="1"/>
          <p:nvPr>
            <p:ph idx="1" type="body"/>
          </p:nvPr>
        </p:nvSpPr>
        <p:spPr>
          <a:xfrm>
            <a:off x="960120" y="1828800"/>
            <a:ext cx="6593685" cy="30464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000"/>
              <a:buNone/>
            </a:pPr>
            <a:r>
              <a:rPr lang="en-US" sz="3000"/>
              <a:t>We help people with disabilities </a:t>
            </a:r>
            <a:r>
              <a:rPr b="1" lang="en-US" sz="3000"/>
              <a:t>prepare for, find, </a:t>
            </a:r>
            <a:r>
              <a:rPr lang="en-US" sz="3000"/>
              <a:t>and </a:t>
            </a:r>
            <a:r>
              <a:rPr b="1" lang="en-US" sz="3000"/>
              <a:t>keep jobs.</a:t>
            </a:r>
            <a:endParaRPr/>
          </a:p>
          <a:p>
            <a:pPr indent="0" lvl="0" marL="0" rtl="0" algn="l">
              <a:lnSpc>
                <a:spcPct val="100000"/>
              </a:lnSpc>
              <a:spcBef>
                <a:spcPts val="4200"/>
              </a:spcBef>
              <a:spcAft>
                <a:spcPts val="0"/>
              </a:spcAft>
              <a:buClr>
                <a:schemeClr val="dk1"/>
              </a:buClr>
              <a:buSzPts val="3000"/>
              <a:buNone/>
            </a:pPr>
            <a:r>
              <a:rPr lang="en-US" sz="3000"/>
              <a:t>We also help businesses </a:t>
            </a:r>
            <a:r>
              <a:rPr b="1" lang="en-US" sz="3000"/>
              <a:t>recruit, train,</a:t>
            </a:r>
            <a:r>
              <a:rPr lang="en-US" sz="3000"/>
              <a:t> and </a:t>
            </a:r>
            <a:r>
              <a:rPr b="1" lang="en-US" sz="3000"/>
              <a:t>retain </a:t>
            </a:r>
            <a:r>
              <a:rPr lang="en-US" sz="3000"/>
              <a:t>employees with disabilities.</a:t>
            </a:r>
            <a:endParaRPr/>
          </a:p>
        </p:txBody>
      </p:sp>
      <p:pic>
        <p:nvPicPr>
          <p:cNvPr descr="A qr code with a logo to vr.nebraska.gov" id="113" name="Google Shape;113;p3"/>
          <p:cNvPicPr preferRelativeResize="0"/>
          <p:nvPr/>
        </p:nvPicPr>
        <p:blipFill rotWithShape="1">
          <a:blip r:embed="rId3">
            <a:alphaModFix/>
          </a:blip>
          <a:srcRect b="0" l="0" r="0" t="0"/>
          <a:stretch/>
        </p:blipFill>
        <p:spPr>
          <a:xfrm>
            <a:off x="8313444" y="1828800"/>
            <a:ext cx="2743200" cy="2743200"/>
          </a:xfrm>
          <a:prstGeom prst="rect">
            <a:avLst/>
          </a:prstGeom>
          <a:noFill/>
          <a:ln>
            <a:noFill/>
          </a:ln>
        </p:spPr>
      </p:pic>
      <p:sp>
        <p:nvSpPr>
          <p:cNvPr id="114" name="Google Shape;114;p3"/>
          <p:cNvSpPr txBox="1"/>
          <p:nvPr/>
        </p:nvSpPr>
        <p:spPr>
          <a:xfrm>
            <a:off x="960120" y="5013325"/>
            <a:ext cx="4851483"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200" u="none" cap="none" strike="noStrike">
                <a:solidFill>
                  <a:schemeClr val="dk1"/>
                </a:solidFill>
                <a:latin typeface="Arial"/>
                <a:ea typeface="Arial"/>
                <a:cs typeface="Arial"/>
                <a:sym typeface="Arial"/>
              </a:rPr>
              <a:t>Learn more: </a:t>
            </a:r>
            <a:r>
              <a:rPr b="0" i="0" lang="en-US" sz="2200" u="sng" cap="none" strike="noStrike">
                <a:solidFill>
                  <a:srgbClr val="0432FF"/>
                </a:solidFill>
                <a:latin typeface="Arial"/>
                <a:ea typeface="Arial"/>
                <a:cs typeface="Arial"/>
                <a:sym typeface="Arial"/>
                <a:hlinkClick r:id="rId4">
                  <a:extLst>
                    <a:ext uri="{A12FA001-AC4F-418D-AE19-62706E023703}">
                      <ahyp:hlinkClr val="tx"/>
                    </a:ext>
                  </a:extLst>
                </a:hlinkClick>
              </a:rPr>
              <a:t>https://vr.nebraska.gov/</a:t>
            </a:r>
            <a:r>
              <a:rPr b="0" i="0" lang="en-US" sz="2200" u="none" cap="none" strike="noStrike">
                <a:solidFill>
                  <a:srgbClr val="0432FF"/>
                </a:solidFill>
                <a:latin typeface="Arial"/>
                <a:ea typeface="Arial"/>
                <a:cs typeface="Arial"/>
                <a:sym typeface="Arial"/>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Today’s Objectives</a:t>
            </a:r>
            <a:endParaRPr/>
          </a:p>
        </p:txBody>
      </p:sp>
      <p:sp>
        <p:nvSpPr>
          <p:cNvPr id="121" name="Google Shape;121;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Understand the rights of individuals with brain injury under the ADA Title I in employment settings.</a:t>
            </a:r>
            <a:endParaRPr/>
          </a:p>
          <a:p>
            <a:pPr indent="-228600" lvl="0" marL="228600" rtl="0" algn="l">
              <a:lnSpc>
                <a:spcPct val="90000"/>
              </a:lnSpc>
              <a:spcBef>
                <a:spcPts val="1000"/>
              </a:spcBef>
              <a:spcAft>
                <a:spcPts val="0"/>
              </a:spcAft>
              <a:buClr>
                <a:schemeClr val="dk1"/>
              </a:buClr>
              <a:buSzPts val="2800"/>
              <a:buChar char="•"/>
            </a:pPr>
            <a:r>
              <a:rPr lang="en-US"/>
              <a:t>Identify examples of reasonable workplace accommodations and compensatory strategies for individuals returning to work after a brain injury.</a:t>
            </a:r>
            <a:endParaRPr/>
          </a:p>
          <a:p>
            <a:pPr indent="-228600" lvl="0" marL="228600" rtl="0" algn="l">
              <a:lnSpc>
                <a:spcPct val="90000"/>
              </a:lnSpc>
              <a:spcBef>
                <a:spcPts val="1000"/>
              </a:spcBef>
              <a:spcAft>
                <a:spcPts val="0"/>
              </a:spcAft>
              <a:buClr>
                <a:schemeClr val="dk1"/>
              </a:buClr>
              <a:buSzPts val="2800"/>
              <a:buChar char="•"/>
            </a:pPr>
            <a:r>
              <a:rPr lang="en-US"/>
              <a:t>Learn strategies for initiating and navigating the accommodation conversation between employer and employee.</a:t>
            </a:r>
            <a:endParaRPr/>
          </a:p>
          <a:p>
            <a:pPr indent="-228600" lvl="0" marL="228600" rtl="0" algn="l">
              <a:lnSpc>
                <a:spcPct val="90000"/>
              </a:lnSpc>
              <a:spcBef>
                <a:spcPts val="1000"/>
              </a:spcBef>
              <a:spcAft>
                <a:spcPts val="0"/>
              </a:spcAft>
              <a:buClr>
                <a:schemeClr val="dk1"/>
              </a:buClr>
              <a:buSzPts val="2800"/>
              <a:buChar char="•"/>
            </a:pPr>
            <a:r>
              <a:rPr lang="en-US"/>
              <a:t>Discover how Nebraska VR supports both individuals and businesses throughout the return-to-work process.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600"/>
              <a:buFont typeface="Arial"/>
              <a:buNone/>
            </a:pPr>
            <a:r>
              <a:rPr lang="en-US" sz="4600"/>
              <a:t>Understand the rights of individuals with brain injury under the ADA Title I in employment settings.</a:t>
            </a:r>
            <a:endParaRPr sz="4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ADA Title I</a:t>
            </a:r>
            <a:endParaRPr/>
          </a:p>
        </p:txBody>
      </p:sp>
      <p:sp>
        <p:nvSpPr>
          <p:cNvPr id="134" name="Google Shape;134;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ADA Title I protects qualified individuals with disabilities from discrimination in employment.</a:t>
            </a:r>
            <a:endParaRPr/>
          </a:p>
          <a:p>
            <a:pPr indent="-228600" lvl="0" marL="228600" rtl="0" algn="l">
              <a:lnSpc>
                <a:spcPct val="90000"/>
              </a:lnSpc>
              <a:spcBef>
                <a:spcPts val="1000"/>
              </a:spcBef>
              <a:spcAft>
                <a:spcPts val="0"/>
              </a:spcAft>
              <a:buClr>
                <a:schemeClr val="dk1"/>
              </a:buClr>
              <a:buSzPts val="2800"/>
              <a:buChar char="•"/>
            </a:pPr>
            <a:r>
              <a:rPr lang="en-US"/>
              <a:t>It applies to employers with 15 or more employees, including private employers, state and local governments, and employment agencies.</a:t>
            </a:r>
            <a:endParaRPr/>
          </a:p>
          <a:p>
            <a:pPr indent="-228600" lvl="0" marL="228600" rtl="0" algn="l">
              <a:lnSpc>
                <a:spcPct val="90000"/>
              </a:lnSpc>
              <a:spcBef>
                <a:spcPts val="1000"/>
              </a:spcBef>
              <a:spcAft>
                <a:spcPts val="0"/>
              </a:spcAft>
              <a:buClr>
                <a:schemeClr val="dk1"/>
              </a:buClr>
              <a:buSzPts val="2800"/>
              <a:buChar char="•"/>
            </a:pPr>
            <a:r>
              <a:rPr lang="en-US"/>
              <a:t>Brain injury from any source can qualify as a disability if it substantially limits one or more major life activities.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Brain Injury as a “Non-Visible” Disability</a:t>
            </a:r>
            <a:endParaRPr/>
          </a:p>
        </p:txBody>
      </p:sp>
      <p:sp>
        <p:nvSpPr>
          <p:cNvPr id="141" name="Google Shape;14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Many effects of brain injury (memory, attention, fatigue, emotional regulation, processing speed) are not immediately obvious.</a:t>
            </a:r>
            <a:endParaRPr/>
          </a:p>
          <a:p>
            <a:pPr indent="-228600" lvl="0" marL="228600" rtl="0" algn="l">
              <a:lnSpc>
                <a:spcPct val="90000"/>
              </a:lnSpc>
              <a:spcBef>
                <a:spcPts val="1000"/>
              </a:spcBef>
              <a:spcAft>
                <a:spcPts val="0"/>
              </a:spcAft>
              <a:buClr>
                <a:schemeClr val="dk1"/>
              </a:buClr>
              <a:buSzPts val="2800"/>
              <a:buChar char="•"/>
            </a:pPr>
            <a:r>
              <a:rPr lang="en-US"/>
              <a:t>Because of this, employees may face misunderstanding or incorrect assumptions about performance or motivation.</a:t>
            </a:r>
            <a:endParaRPr/>
          </a:p>
          <a:p>
            <a:pPr indent="-228600" lvl="0" marL="228600" rtl="0" algn="l">
              <a:lnSpc>
                <a:spcPct val="90000"/>
              </a:lnSpc>
              <a:spcBef>
                <a:spcPts val="1000"/>
              </a:spcBef>
              <a:spcAft>
                <a:spcPts val="0"/>
              </a:spcAft>
              <a:buClr>
                <a:schemeClr val="dk1"/>
              </a:buClr>
              <a:buSzPts val="2800"/>
              <a:buChar char="•"/>
            </a:pPr>
            <a:r>
              <a:rPr lang="en-US"/>
              <a:t>ADA protections apply even when the disability is not visible.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Who Is a “Qualified Individual”?</a:t>
            </a:r>
            <a:endParaRPr/>
          </a:p>
        </p:txBody>
      </p:sp>
      <p:sp>
        <p:nvSpPr>
          <p:cNvPr id="148" name="Google Shape;148;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latin typeface="Arial"/>
                <a:ea typeface="Arial"/>
                <a:cs typeface="Arial"/>
                <a:sym typeface="Arial"/>
              </a:rPr>
              <a:t>A person with a brain injury is considered “qualified” if they:</a:t>
            </a:r>
            <a:endParaRPr/>
          </a:p>
          <a:p>
            <a:pPr indent="-228600" lvl="1" marL="685800" rtl="0" algn="l">
              <a:lnSpc>
                <a:spcPct val="90000"/>
              </a:lnSpc>
              <a:spcBef>
                <a:spcPts val="500"/>
              </a:spcBef>
              <a:spcAft>
                <a:spcPts val="0"/>
              </a:spcAft>
              <a:buClr>
                <a:schemeClr val="dk1"/>
              </a:buClr>
              <a:buSzPts val="2800"/>
              <a:buChar char="•"/>
            </a:pPr>
            <a:r>
              <a:rPr lang="en-US" sz="2800">
                <a:latin typeface="Arial"/>
                <a:ea typeface="Arial"/>
                <a:cs typeface="Arial"/>
                <a:sym typeface="Arial"/>
              </a:rPr>
              <a:t>Meet the skill, experience, and education requirements</a:t>
            </a:r>
            <a:br>
              <a:rPr lang="en-US" sz="2800">
                <a:latin typeface="Arial"/>
                <a:ea typeface="Arial"/>
                <a:cs typeface="Arial"/>
                <a:sym typeface="Arial"/>
              </a:rPr>
            </a:br>
            <a:r>
              <a:rPr lang="en-US" sz="2800">
                <a:latin typeface="Arial"/>
                <a:ea typeface="Arial"/>
                <a:cs typeface="Arial"/>
                <a:sym typeface="Arial"/>
              </a:rPr>
              <a:t>of the job, </a:t>
            </a:r>
            <a:r>
              <a:rPr lang="en-US" sz="2800" u="sng">
                <a:latin typeface="Arial"/>
                <a:ea typeface="Arial"/>
                <a:cs typeface="Arial"/>
                <a:sym typeface="Arial"/>
              </a:rPr>
              <a:t>and</a:t>
            </a:r>
            <a:endParaRPr/>
          </a:p>
          <a:p>
            <a:pPr indent="-228600" lvl="1" marL="685800" rtl="0" algn="l">
              <a:lnSpc>
                <a:spcPct val="90000"/>
              </a:lnSpc>
              <a:spcBef>
                <a:spcPts val="500"/>
              </a:spcBef>
              <a:spcAft>
                <a:spcPts val="0"/>
              </a:spcAft>
              <a:buClr>
                <a:schemeClr val="dk1"/>
              </a:buClr>
              <a:buSzPts val="2800"/>
              <a:buChar char="•"/>
            </a:pPr>
            <a:r>
              <a:rPr lang="en-US" sz="2800">
                <a:latin typeface="Arial"/>
                <a:ea typeface="Arial"/>
                <a:cs typeface="Arial"/>
                <a:sym typeface="Arial"/>
              </a:rPr>
              <a:t>Can perform the essential functions</a:t>
            </a:r>
            <a:r>
              <a:rPr b="1" lang="en-US" sz="2800">
                <a:latin typeface="Arial"/>
                <a:ea typeface="Arial"/>
                <a:cs typeface="Arial"/>
                <a:sym typeface="Arial"/>
              </a:rPr>
              <a:t> </a:t>
            </a:r>
            <a:r>
              <a:rPr lang="en-US" sz="2800">
                <a:latin typeface="Arial"/>
                <a:ea typeface="Arial"/>
                <a:cs typeface="Arial"/>
                <a:sym typeface="Arial"/>
              </a:rPr>
              <a:t>of the job, with or without reasonable accommodation.</a:t>
            </a:r>
            <a:endParaRPr/>
          </a:p>
          <a:p>
            <a:pPr indent="-228600" lvl="0" marL="228600" rtl="0" algn="l">
              <a:lnSpc>
                <a:spcPct val="90000"/>
              </a:lnSpc>
              <a:spcBef>
                <a:spcPts val="1000"/>
              </a:spcBef>
              <a:spcAft>
                <a:spcPts val="0"/>
              </a:spcAft>
              <a:buClr>
                <a:schemeClr val="dk1"/>
              </a:buClr>
              <a:buSzPts val="2800"/>
              <a:buChar char="•"/>
            </a:pPr>
            <a:r>
              <a:rPr lang="en-US">
                <a:latin typeface="Arial"/>
                <a:ea typeface="Arial"/>
                <a:cs typeface="Arial"/>
                <a:sym typeface="Arial"/>
              </a:rPr>
              <a:t>The focus is on </a:t>
            </a:r>
            <a:r>
              <a:rPr b="1" lang="en-US">
                <a:latin typeface="Arial"/>
                <a:ea typeface="Arial"/>
                <a:cs typeface="Arial"/>
                <a:sym typeface="Arial"/>
              </a:rPr>
              <a:t>ability</a:t>
            </a:r>
            <a:r>
              <a:rPr lang="en-US">
                <a:latin typeface="Arial"/>
                <a:ea typeface="Arial"/>
                <a:cs typeface="Arial"/>
                <a:sym typeface="Arial"/>
              </a:rPr>
              <a:t>, not diagnosis.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600"/>
              <a:buFont typeface="Arial"/>
              <a:buNone/>
            </a:pPr>
            <a:r>
              <a:rPr lang="en-US" sz="4600"/>
              <a:t>Identify examples of reasonable workplace accommodations and compensatory strategies for individuals returning to work after a brain injury.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Accommodation Versus Strategy</a:t>
            </a:r>
            <a:endParaRPr/>
          </a:p>
        </p:txBody>
      </p:sp>
      <p:sp>
        <p:nvSpPr>
          <p:cNvPr id="161" name="Google Shape;16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a:t>Accommodation</a:t>
            </a:r>
            <a:endParaRPr/>
          </a:p>
          <a:p>
            <a:pPr indent="-228600" lvl="1" marL="685800" rtl="0" algn="l">
              <a:lnSpc>
                <a:spcPct val="90000"/>
              </a:lnSpc>
              <a:spcBef>
                <a:spcPts val="500"/>
              </a:spcBef>
              <a:spcAft>
                <a:spcPts val="0"/>
              </a:spcAft>
              <a:buClr>
                <a:schemeClr val="dk1"/>
              </a:buClr>
              <a:buSzPts val="2400"/>
              <a:buChar char="•"/>
            </a:pPr>
            <a:r>
              <a:rPr lang="en-US"/>
              <a:t>Requires employee disclosure</a:t>
            </a:r>
            <a:endParaRPr/>
          </a:p>
          <a:p>
            <a:pPr indent="-228600" lvl="1" marL="685800" rtl="0" algn="l">
              <a:lnSpc>
                <a:spcPct val="90000"/>
              </a:lnSpc>
              <a:spcBef>
                <a:spcPts val="500"/>
              </a:spcBef>
              <a:spcAft>
                <a:spcPts val="0"/>
              </a:spcAft>
              <a:buClr>
                <a:schemeClr val="dk1"/>
              </a:buClr>
              <a:buSzPts val="2400"/>
              <a:buChar char="•"/>
            </a:pPr>
            <a:r>
              <a:rPr lang="en-US"/>
              <a:t>Interactive process with employer</a:t>
            </a:r>
            <a:endParaRPr/>
          </a:p>
          <a:p>
            <a:pPr indent="-228600" lvl="1" marL="685800" rtl="0" algn="l">
              <a:lnSpc>
                <a:spcPct val="90000"/>
              </a:lnSpc>
              <a:spcBef>
                <a:spcPts val="500"/>
              </a:spcBef>
              <a:spcAft>
                <a:spcPts val="0"/>
              </a:spcAft>
              <a:buClr>
                <a:schemeClr val="dk1"/>
              </a:buClr>
              <a:buSzPts val="2400"/>
              <a:buChar char="•"/>
            </a:pPr>
            <a:r>
              <a:rPr lang="en-US"/>
              <a:t>Typically limited to work environment and job description</a:t>
            </a:r>
            <a:endParaRPr/>
          </a:p>
          <a:p>
            <a:pPr indent="-76200" lvl="1" marL="685800" rtl="0" algn="l">
              <a:lnSpc>
                <a:spcPct val="90000"/>
              </a:lnSpc>
              <a:spcBef>
                <a:spcPts val="500"/>
              </a:spcBef>
              <a:spcAft>
                <a:spcPts val="0"/>
              </a:spcAft>
              <a:buClr>
                <a:schemeClr val="dk1"/>
              </a:buClr>
              <a:buSzPts val="2400"/>
              <a:buNone/>
            </a:pPr>
            <a:r>
              <a:t/>
            </a:r>
            <a:endParaRPr/>
          </a:p>
          <a:p>
            <a:pPr indent="-228600" lvl="0" marL="228600" rtl="0" algn="l">
              <a:lnSpc>
                <a:spcPct val="90000"/>
              </a:lnSpc>
              <a:spcBef>
                <a:spcPts val="1000"/>
              </a:spcBef>
              <a:spcAft>
                <a:spcPts val="0"/>
              </a:spcAft>
              <a:buClr>
                <a:schemeClr val="dk1"/>
              </a:buClr>
              <a:buSzPts val="2800"/>
              <a:buChar char="•"/>
            </a:pPr>
            <a:r>
              <a:rPr b="1" lang="en-US"/>
              <a:t>Compensatory Strategy</a:t>
            </a:r>
            <a:endParaRPr/>
          </a:p>
          <a:p>
            <a:pPr indent="-228600" lvl="1" marL="685800" rtl="0" algn="l">
              <a:lnSpc>
                <a:spcPct val="90000"/>
              </a:lnSpc>
              <a:spcBef>
                <a:spcPts val="500"/>
              </a:spcBef>
              <a:spcAft>
                <a:spcPts val="0"/>
              </a:spcAft>
              <a:buClr>
                <a:schemeClr val="dk1"/>
              </a:buClr>
              <a:buSzPts val="2400"/>
              <a:buChar char="•"/>
            </a:pPr>
            <a:r>
              <a:rPr lang="en-US"/>
              <a:t>Personal</a:t>
            </a:r>
            <a:endParaRPr/>
          </a:p>
          <a:p>
            <a:pPr indent="-228600" lvl="1" marL="685800" rtl="0" algn="l">
              <a:lnSpc>
                <a:spcPct val="90000"/>
              </a:lnSpc>
              <a:spcBef>
                <a:spcPts val="500"/>
              </a:spcBef>
              <a:spcAft>
                <a:spcPts val="0"/>
              </a:spcAft>
              <a:buClr>
                <a:schemeClr val="dk1"/>
              </a:buClr>
              <a:buSzPts val="2400"/>
              <a:buChar char="•"/>
            </a:pPr>
            <a:r>
              <a:rPr lang="en-US"/>
              <a:t>Can be generalized to other environments</a:t>
            </a:r>
            <a:endParaRPr/>
          </a:p>
          <a:p>
            <a:pPr indent="-228600" lvl="1" marL="685800" rtl="0" algn="l">
              <a:lnSpc>
                <a:spcPct val="90000"/>
              </a:lnSpc>
              <a:spcBef>
                <a:spcPts val="500"/>
              </a:spcBef>
              <a:spcAft>
                <a:spcPts val="0"/>
              </a:spcAft>
              <a:buClr>
                <a:schemeClr val="dk1"/>
              </a:buClr>
              <a:buSzPts val="2400"/>
              <a:buChar char="•"/>
            </a:pPr>
            <a:r>
              <a:rPr lang="en-US"/>
              <a:t>Typically does not require employer involvement or permission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Accommodations - Examples</a:t>
            </a:r>
            <a:endParaRPr/>
          </a:p>
        </p:txBody>
      </p:sp>
      <p:sp>
        <p:nvSpPr>
          <p:cNvPr id="168" name="Google Shape;168;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t>Accessible work areas, sit/stand work area</a:t>
            </a:r>
            <a:endParaRPr/>
          </a:p>
          <a:p>
            <a:pPr indent="-228600" lvl="0" marL="228600" rtl="0" algn="l">
              <a:lnSpc>
                <a:spcPct val="90000"/>
              </a:lnSpc>
              <a:spcBef>
                <a:spcPts val="1000"/>
              </a:spcBef>
              <a:spcAft>
                <a:spcPts val="0"/>
              </a:spcAft>
              <a:buClr>
                <a:schemeClr val="dk1"/>
              </a:buClr>
              <a:buSzPts val="2800"/>
              <a:buChar char="•"/>
            </a:pPr>
            <a:r>
              <a:rPr lang="en-US"/>
              <a:t>Job restructuring or customization</a:t>
            </a:r>
            <a:endParaRPr/>
          </a:p>
          <a:p>
            <a:pPr indent="-228600" lvl="0" marL="228600" rtl="0" algn="l">
              <a:lnSpc>
                <a:spcPct val="90000"/>
              </a:lnSpc>
              <a:spcBef>
                <a:spcPts val="1000"/>
              </a:spcBef>
              <a:spcAft>
                <a:spcPts val="0"/>
              </a:spcAft>
              <a:buClr>
                <a:schemeClr val="dk1"/>
              </a:buClr>
              <a:buSzPts val="2800"/>
              <a:buChar char="•"/>
            </a:pPr>
            <a:r>
              <a:rPr lang="en-US"/>
              <a:t>Modified or flexible work schedule</a:t>
            </a:r>
            <a:endParaRPr/>
          </a:p>
          <a:p>
            <a:pPr indent="-228600" lvl="0" marL="228600" rtl="0" algn="l">
              <a:lnSpc>
                <a:spcPct val="90000"/>
              </a:lnSpc>
              <a:spcBef>
                <a:spcPts val="1000"/>
              </a:spcBef>
              <a:spcAft>
                <a:spcPts val="0"/>
              </a:spcAft>
              <a:buClr>
                <a:schemeClr val="dk1"/>
              </a:buClr>
              <a:buSzPts val="2800"/>
              <a:buChar char="•"/>
            </a:pPr>
            <a:r>
              <a:rPr lang="en-US"/>
              <a:t>Modified break schedule</a:t>
            </a:r>
            <a:endParaRPr/>
          </a:p>
          <a:p>
            <a:pPr indent="-228600" lvl="0" marL="228600" rtl="0" algn="l">
              <a:lnSpc>
                <a:spcPct val="90000"/>
              </a:lnSpc>
              <a:spcBef>
                <a:spcPts val="1000"/>
              </a:spcBef>
              <a:spcAft>
                <a:spcPts val="0"/>
              </a:spcAft>
              <a:buClr>
                <a:schemeClr val="dk1"/>
              </a:buClr>
              <a:buSzPts val="2800"/>
              <a:buChar char="•"/>
            </a:pPr>
            <a:r>
              <a:rPr lang="en-US"/>
              <a:t>Rearranged work areas</a:t>
            </a:r>
            <a:endParaRPr/>
          </a:p>
          <a:p>
            <a:pPr indent="-228600" lvl="0" marL="228600" rtl="0" algn="l">
              <a:lnSpc>
                <a:spcPct val="90000"/>
              </a:lnSpc>
              <a:spcBef>
                <a:spcPts val="1000"/>
              </a:spcBef>
              <a:spcAft>
                <a:spcPts val="0"/>
              </a:spcAft>
              <a:buClr>
                <a:schemeClr val="dk1"/>
              </a:buClr>
              <a:buSzPts val="2800"/>
              <a:buChar char="•"/>
            </a:pPr>
            <a:r>
              <a:rPr lang="en-US"/>
              <a:t>Assistive technology for physical and cognitive needs</a:t>
            </a:r>
            <a:endParaRPr/>
          </a:p>
          <a:p>
            <a:pPr indent="-228600" lvl="0" marL="228600" rtl="0" algn="l">
              <a:lnSpc>
                <a:spcPct val="90000"/>
              </a:lnSpc>
              <a:spcBef>
                <a:spcPts val="1000"/>
              </a:spcBef>
              <a:spcAft>
                <a:spcPts val="0"/>
              </a:spcAft>
              <a:buClr>
                <a:schemeClr val="dk1"/>
              </a:buClr>
              <a:buSzPts val="2800"/>
              <a:buChar char="•"/>
            </a:pPr>
            <a:r>
              <a:rPr lang="en-US"/>
              <a:t>Quiet place for ‘cognitive breaks’</a:t>
            </a:r>
            <a:endParaRPr/>
          </a:p>
          <a:p>
            <a:pPr indent="-228600" lvl="0" marL="228600" rtl="0" algn="l">
              <a:lnSpc>
                <a:spcPct val="90000"/>
              </a:lnSpc>
              <a:spcBef>
                <a:spcPts val="1000"/>
              </a:spcBef>
              <a:spcAft>
                <a:spcPts val="0"/>
              </a:spcAft>
              <a:buClr>
                <a:schemeClr val="dk1"/>
              </a:buClr>
              <a:buSzPts val="2800"/>
              <a:buChar char="•"/>
            </a:pPr>
            <a:r>
              <a:rPr lang="en-US"/>
              <a:t>Non-fluorescent or alternative lighting </a:t>
            </a:r>
            <a:endParaRPr/>
          </a:p>
          <a:p>
            <a:pPr indent="-228600" lvl="0" marL="228600" rtl="0" algn="l">
              <a:lnSpc>
                <a:spcPct val="90000"/>
              </a:lnSpc>
              <a:spcBef>
                <a:spcPts val="1000"/>
              </a:spcBef>
              <a:spcAft>
                <a:spcPts val="0"/>
              </a:spcAft>
              <a:buClr>
                <a:schemeClr val="dk1"/>
              </a:buClr>
              <a:buSzPts val="2800"/>
              <a:buChar char="•"/>
            </a:pPr>
            <a:r>
              <a:rPr lang="en-US"/>
              <a:t>Established employees; Telework, remote work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Compensatory Strategies - Examples</a:t>
            </a:r>
            <a:endParaRPr/>
          </a:p>
        </p:txBody>
      </p:sp>
      <p:sp>
        <p:nvSpPr>
          <p:cNvPr id="175" name="Google Shape;175;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Color coded files</a:t>
            </a:r>
            <a:endParaRPr/>
          </a:p>
          <a:p>
            <a:pPr indent="-228600" lvl="0" marL="228600" rtl="0" algn="l">
              <a:lnSpc>
                <a:spcPct val="90000"/>
              </a:lnSpc>
              <a:spcBef>
                <a:spcPts val="1000"/>
              </a:spcBef>
              <a:spcAft>
                <a:spcPts val="0"/>
              </a:spcAft>
              <a:buClr>
                <a:schemeClr val="dk1"/>
              </a:buClr>
              <a:buSzPts val="2800"/>
              <a:buChar char="•"/>
            </a:pPr>
            <a:r>
              <a:rPr lang="en-US"/>
              <a:t>Task flow chart</a:t>
            </a:r>
            <a:endParaRPr/>
          </a:p>
          <a:p>
            <a:pPr indent="-228600" lvl="0" marL="228600" rtl="0" algn="l">
              <a:lnSpc>
                <a:spcPct val="90000"/>
              </a:lnSpc>
              <a:spcBef>
                <a:spcPts val="1000"/>
              </a:spcBef>
              <a:spcAft>
                <a:spcPts val="0"/>
              </a:spcAft>
              <a:buClr>
                <a:schemeClr val="dk1"/>
              </a:buClr>
              <a:buSzPts val="2800"/>
              <a:buChar char="•"/>
            </a:pPr>
            <a:r>
              <a:rPr lang="en-US"/>
              <a:t>Written instructions or ’step cards’ for various tasks</a:t>
            </a:r>
            <a:endParaRPr/>
          </a:p>
          <a:p>
            <a:pPr indent="-228600" lvl="0" marL="228600" rtl="0" algn="l">
              <a:lnSpc>
                <a:spcPct val="90000"/>
              </a:lnSpc>
              <a:spcBef>
                <a:spcPts val="1000"/>
              </a:spcBef>
              <a:spcAft>
                <a:spcPts val="0"/>
              </a:spcAft>
              <a:buClr>
                <a:schemeClr val="dk1"/>
              </a:buClr>
              <a:buSzPts val="2800"/>
              <a:buChar char="•"/>
            </a:pPr>
            <a:r>
              <a:rPr lang="en-US"/>
              <a:t>Calendar, day planner, organizer</a:t>
            </a:r>
            <a:endParaRPr/>
          </a:p>
          <a:p>
            <a:pPr indent="-228600" lvl="0" marL="228600" rtl="0" algn="l">
              <a:lnSpc>
                <a:spcPct val="90000"/>
              </a:lnSpc>
              <a:spcBef>
                <a:spcPts val="1000"/>
              </a:spcBef>
              <a:spcAft>
                <a:spcPts val="0"/>
              </a:spcAft>
              <a:buClr>
                <a:schemeClr val="dk1"/>
              </a:buClr>
              <a:buSzPts val="2800"/>
              <a:buChar char="•"/>
            </a:pPr>
            <a:r>
              <a:rPr lang="en-US"/>
              <a:t>Timer, alarm</a:t>
            </a:r>
            <a:endParaRPr/>
          </a:p>
          <a:p>
            <a:pPr indent="-228600" lvl="0" marL="228600" rtl="0" algn="l">
              <a:lnSpc>
                <a:spcPct val="90000"/>
              </a:lnSpc>
              <a:spcBef>
                <a:spcPts val="1000"/>
              </a:spcBef>
              <a:spcAft>
                <a:spcPts val="0"/>
              </a:spcAft>
              <a:buClr>
                <a:schemeClr val="dk1"/>
              </a:buClr>
              <a:buSzPts val="2800"/>
              <a:buChar char="•"/>
            </a:pPr>
            <a:r>
              <a:rPr lang="en-US"/>
              <a:t>Noise-cancelling headset or earbuds</a:t>
            </a:r>
            <a:endParaRPr/>
          </a:p>
          <a:p>
            <a:pPr indent="-228600" lvl="0" marL="228600" rtl="0" algn="l">
              <a:lnSpc>
                <a:spcPct val="90000"/>
              </a:lnSpc>
              <a:spcBef>
                <a:spcPts val="1000"/>
              </a:spcBef>
              <a:spcAft>
                <a:spcPts val="0"/>
              </a:spcAft>
              <a:buClr>
                <a:schemeClr val="dk1"/>
              </a:buClr>
              <a:buSzPts val="2800"/>
              <a:buChar char="•"/>
            </a:pPr>
            <a:r>
              <a:rPr lang="en-US"/>
              <a:t>Note-taking apps</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Questions to Consider</a:t>
            </a:r>
            <a:endParaRPr/>
          </a:p>
        </p:txBody>
      </p:sp>
      <p:sp>
        <p:nvSpPr>
          <p:cNvPr id="182" name="Google Shape;182;p13"/>
          <p:cNvSpPr txBox="1"/>
          <p:nvPr>
            <p:ph idx="1" type="body"/>
          </p:nvPr>
        </p:nvSpPr>
        <p:spPr>
          <a:xfrm>
            <a:off x="838200" y="1554211"/>
            <a:ext cx="10998200" cy="3982989"/>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20000"/>
              </a:lnSpc>
              <a:spcBef>
                <a:spcPts val="0"/>
              </a:spcBef>
              <a:spcAft>
                <a:spcPts val="0"/>
              </a:spcAft>
              <a:buClr>
                <a:schemeClr val="dk1"/>
              </a:buClr>
              <a:buSzPct val="100000"/>
              <a:buChar char="•"/>
            </a:pPr>
            <a:r>
              <a:rPr lang="en-US"/>
              <a:t>What specific challenge is impacting learning or daily functioning?</a:t>
            </a:r>
            <a:endParaRPr/>
          </a:p>
          <a:p>
            <a:pPr indent="-228600" lvl="0" marL="228600" rtl="0" algn="l">
              <a:lnSpc>
                <a:spcPct val="120000"/>
              </a:lnSpc>
              <a:spcBef>
                <a:spcPts val="600"/>
              </a:spcBef>
              <a:spcAft>
                <a:spcPts val="0"/>
              </a:spcAft>
              <a:buClr>
                <a:schemeClr val="dk1"/>
              </a:buClr>
              <a:buSzPct val="100000"/>
              <a:buChar char="•"/>
            </a:pPr>
            <a:r>
              <a:rPr lang="en-US"/>
              <a:t>How does this challenge affect participation in activities and work?</a:t>
            </a:r>
            <a:endParaRPr/>
          </a:p>
          <a:p>
            <a:pPr indent="-228600" lvl="0" marL="228600" rtl="0" algn="l">
              <a:lnSpc>
                <a:spcPct val="120000"/>
              </a:lnSpc>
              <a:spcBef>
                <a:spcPts val="600"/>
              </a:spcBef>
              <a:spcAft>
                <a:spcPts val="0"/>
              </a:spcAft>
              <a:buClr>
                <a:schemeClr val="dk1"/>
              </a:buClr>
              <a:buSzPct val="100000"/>
              <a:buChar char="•"/>
            </a:pPr>
            <a:r>
              <a:rPr lang="en-US"/>
              <a:t>Can the challenge be addressed with a compensatory strategy?</a:t>
            </a:r>
            <a:endParaRPr/>
          </a:p>
          <a:p>
            <a:pPr indent="-228600" lvl="0" marL="228600" rtl="0" algn="l">
              <a:lnSpc>
                <a:spcPct val="120000"/>
              </a:lnSpc>
              <a:spcBef>
                <a:spcPts val="600"/>
              </a:spcBef>
              <a:spcAft>
                <a:spcPts val="0"/>
              </a:spcAft>
              <a:buClr>
                <a:schemeClr val="dk1"/>
              </a:buClr>
              <a:buSzPct val="100000"/>
              <a:buChar char="•"/>
            </a:pPr>
            <a:r>
              <a:rPr lang="en-US"/>
              <a:t>Is a formal accommodation needed to support success?</a:t>
            </a:r>
            <a:endParaRPr/>
          </a:p>
          <a:p>
            <a:pPr indent="-228600" lvl="0" marL="228600" rtl="0" algn="l">
              <a:lnSpc>
                <a:spcPct val="120000"/>
              </a:lnSpc>
              <a:spcBef>
                <a:spcPts val="600"/>
              </a:spcBef>
              <a:spcAft>
                <a:spcPts val="0"/>
              </a:spcAft>
              <a:buClr>
                <a:schemeClr val="dk1"/>
              </a:buClr>
              <a:buSzPct val="100000"/>
              <a:buChar char="•"/>
            </a:pPr>
            <a:r>
              <a:rPr lang="en-US"/>
              <a:t>What documentation or communication is required for the accommodation?</a:t>
            </a:r>
            <a:endParaRPr/>
          </a:p>
          <a:p>
            <a:pPr indent="-228600" lvl="0" marL="228600" rtl="0" algn="l">
              <a:lnSpc>
                <a:spcPct val="120000"/>
              </a:lnSpc>
              <a:spcBef>
                <a:spcPts val="600"/>
              </a:spcBef>
              <a:spcAft>
                <a:spcPts val="0"/>
              </a:spcAft>
              <a:buClr>
                <a:schemeClr val="dk1"/>
              </a:buClr>
              <a:buSzPct val="100000"/>
              <a:buChar char="•"/>
            </a:pPr>
            <a:r>
              <a:rPr lang="en-US"/>
              <a:t>How will you monitor whether the strategy or accommodation is effective?</a:t>
            </a:r>
            <a:endParaRPr/>
          </a:p>
          <a:p>
            <a:pPr indent="-228600" lvl="0" marL="228600" rtl="0" algn="l">
              <a:lnSpc>
                <a:spcPct val="120000"/>
              </a:lnSpc>
              <a:spcBef>
                <a:spcPts val="600"/>
              </a:spcBef>
              <a:spcAft>
                <a:spcPts val="0"/>
              </a:spcAft>
              <a:buClr>
                <a:schemeClr val="dk1"/>
              </a:buClr>
              <a:buSzPct val="100000"/>
              <a:buChar char="•"/>
            </a:pPr>
            <a:r>
              <a:rPr lang="en-US"/>
              <a:t>Who needs to know about the support plan?</a:t>
            </a:r>
            <a:endParaRPr/>
          </a:p>
          <a:p>
            <a:pPr indent="-228600" lvl="0" marL="228600" rtl="0" algn="l">
              <a:lnSpc>
                <a:spcPct val="120000"/>
              </a:lnSpc>
              <a:spcBef>
                <a:spcPts val="600"/>
              </a:spcBef>
              <a:spcAft>
                <a:spcPts val="0"/>
              </a:spcAft>
              <a:buClr>
                <a:schemeClr val="dk1"/>
              </a:buClr>
              <a:buSzPct val="100000"/>
              <a:buChar char="•"/>
            </a:pPr>
            <a:r>
              <a:rPr lang="en-US"/>
              <a:t>Do coworkers need training to help implement the accommodation effectively?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600"/>
              <a:buFont typeface="Arial"/>
              <a:buNone/>
            </a:pPr>
            <a:r>
              <a:rPr lang="en-US" sz="4600"/>
              <a:t>Learn strategies for initiating and navigating the accommodation conversation between employer and employee.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600"/>
              <a:buFont typeface="Arial"/>
              <a:buNone/>
            </a:pPr>
            <a:r>
              <a:rPr lang="en-US"/>
              <a:t>Accommodation Conversations Matter</a:t>
            </a:r>
            <a:endParaRPr/>
          </a:p>
        </p:txBody>
      </p:sp>
      <p:sp>
        <p:nvSpPr>
          <p:cNvPr id="195" name="Google Shape;195;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Accommodations are tools for success, not special treatment.</a:t>
            </a:r>
            <a:endParaRPr/>
          </a:p>
          <a:p>
            <a:pPr indent="-228600" lvl="0" marL="228600" rtl="0" algn="l">
              <a:lnSpc>
                <a:spcPct val="90000"/>
              </a:lnSpc>
              <a:spcBef>
                <a:spcPts val="1000"/>
              </a:spcBef>
              <a:spcAft>
                <a:spcPts val="0"/>
              </a:spcAft>
              <a:buClr>
                <a:schemeClr val="dk1"/>
              </a:buClr>
              <a:buSzPts val="2800"/>
              <a:buChar char="•"/>
            </a:pPr>
            <a:r>
              <a:rPr lang="en-US"/>
              <a:t>For individuals with brain injury, needs may be invisible, evolving, or misunderstood.</a:t>
            </a:r>
            <a:endParaRPr/>
          </a:p>
          <a:p>
            <a:pPr indent="-228600" lvl="0" marL="228600" rtl="0" algn="l">
              <a:lnSpc>
                <a:spcPct val="90000"/>
              </a:lnSpc>
              <a:spcBef>
                <a:spcPts val="1000"/>
              </a:spcBef>
              <a:spcAft>
                <a:spcPts val="0"/>
              </a:spcAft>
              <a:buClr>
                <a:schemeClr val="dk1"/>
              </a:buClr>
              <a:buSzPts val="2800"/>
              <a:buChar char="•"/>
            </a:pPr>
            <a:r>
              <a:rPr lang="en-US"/>
              <a:t>Early, open conversations reduce misunderstandings, performance issues, and turnover.</a:t>
            </a:r>
            <a:endParaRPr/>
          </a:p>
          <a:p>
            <a:pPr indent="-228600" lvl="0" marL="228600" rtl="0" algn="l">
              <a:lnSpc>
                <a:spcPct val="90000"/>
              </a:lnSpc>
              <a:spcBef>
                <a:spcPts val="1000"/>
              </a:spcBef>
              <a:spcAft>
                <a:spcPts val="0"/>
              </a:spcAft>
              <a:buClr>
                <a:schemeClr val="dk1"/>
              </a:buClr>
              <a:buSzPts val="2800"/>
              <a:buChar char="•"/>
            </a:pPr>
            <a:r>
              <a:rPr lang="en-US"/>
              <a:t>When done well, accommodations benefit both the employee and the employer.</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Common Barriers to the Conversation</a:t>
            </a:r>
            <a:endParaRPr/>
          </a:p>
        </p:txBody>
      </p:sp>
      <p:sp>
        <p:nvSpPr>
          <p:cNvPr id="202" name="Google Shape;202;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Fear of stigma or being viewed as “less capable”.</a:t>
            </a:r>
            <a:endParaRPr/>
          </a:p>
          <a:p>
            <a:pPr indent="-228600" lvl="0" marL="228600" rtl="0" algn="l">
              <a:lnSpc>
                <a:spcPct val="90000"/>
              </a:lnSpc>
              <a:spcBef>
                <a:spcPts val="1000"/>
              </a:spcBef>
              <a:spcAft>
                <a:spcPts val="0"/>
              </a:spcAft>
              <a:buClr>
                <a:schemeClr val="dk1"/>
              </a:buClr>
              <a:buSzPts val="2800"/>
              <a:buChar char="•"/>
            </a:pPr>
            <a:r>
              <a:rPr lang="en-US"/>
              <a:t>Uncertainty about when or how much to disclose.</a:t>
            </a:r>
            <a:endParaRPr/>
          </a:p>
          <a:p>
            <a:pPr indent="-228600" lvl="0" marL="228600" rtl="0" algn="l">
              <a:lnSpc>
                <a:spcPct val="90000"/>
              </a:lnSpc>
              <a:spcBef>
                <a:spcPts val="1000"/>
              </a:spcBef>
              <a:spcAft>
                <a:spcPts val="0"/>
              </a:spcAft>
              <a:buClr>
                <a:schemeClr val="dk1"/>
              </a:buClr>
              <a:buSzPts val="2800"/>
              <a:buChar char="•"/>
            </a:pPr>
            <a:r>
              <a:rPr lang="en-US"/>
              <a:t>You may not see how your condition is affecting your work performance.</a:t>
            </a:r>
            <a:endParaRPr/>
          </a:p>
          <a:p>
            <a:pPr indent="-228600" lvl="0" marL="228600" rtl="0" algn="l">
              <a:lnSpc>
                <a:spcPct val="90000"/>
              </a:lnSpc>
              <a:spcBef>
                <a:spcPts val="1000"/>
              </a:spcBef>
              <a:spcAft>
                <a:spcPts val="0"/>
              </a:spcAft>
              <a:buClr>
                <a:schemeClr val="dk1"/>
              </a:buClr>
              <a:buSzPts val="2800"/>
              <a:buChar char="•"/>
            </a:pPr>
            <a:r>
              <a:rPr lang="en-US"/>
              <a:t>Employers’ lack of understanding about brain injury.</a:t>
            </a:r>
            <a:endParaRPr/>
          </a:p>
          <a:p>
            <a:pPr indent="-228600" lvl="0" marL="228600" rtl="0" algn="l">
              <a:lnSpc>
                <a:spcPct val="90000"/>
              </a:lnSpc>
              <a:spcBef>
                <a:spcPts val="1000"/>
              </a:spcBef>
              <a:spcAft>
                <a:spcPts val="0"/>
              </a:spcAft>
              <a:buClr>
                <a:schemeClr val="dk1"/>
              </a:buClr>
              <a:buSzPts val="2800"/>
              <a:buChar char="•"/>
            </a:pPr>
            <a:r>
              <a:rPr lang="en-US"/>
              <a:t>Changes in symptoms over time (fatigue, memory, processing speed, emotional regulation).</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600"/>
              <a:buFont typeface="Arial"/>
              <a:buNone/>
            </a:pPr>
            <a:r>
              <a:rPr lang="en-US"/>
              <a:t>Understanding Rights &amp; Responsibilities </a:t>
            </a:r>
            <a:endParaRPr/>
          </a:p>
        </p:txBody>
      </p:sp>
      <p:sp>
        <p:nvSpPr>
          <p:cNvPr id="209" name="Google Shape;20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Employees have the right to request reasonable accommodations under the ADA.</a:t>
            </a:r>
            <a:endParaRPr/>
          </a:p>
          <a:p>
            <a:pPr indent="-228600" lvl="0" marL="228600" rtl="0" algn="l">
              <a:lnSpc>
                <a:spcPct val="90000"/>
              </a:lnSpc>
              <a:spcBef>
                <a:spcPts val="1000"/>
              </a:spcBef>
              <a:spcAft>
                <a:spcPts val="0"/>
              </a:spcAft>
              <a:buClr>
                <a:schemeClr val="dk1"/>
              </a:buClr>
              <a:buSzPts val="2800"/>
              <a:buChar char="•"/>
            </a:pPr>
            <a:r>
              <a:rPr lang="en-US"/>
              <a:t>Employers are responsible for engaging in the interactive process.</a:t>
            </a:r>
            <a:endParaRPr/>
          </a:p>
          <a:p>
            <a:pPr indent="-228600" lvl="0" marL="228600" rtl="0" algn="l">
              <a:lnSpc>
                <a:spcPct val="90000"/>
              </a:lnSpc>
              <a:spcBef>
                <a:spcPts val="1000"/>
              </a:spcBef>
              <a:spcAft>
                <a:spcPts val="0"/>
              </a:spcAft>
              <a:buClr>
                <a:schemeClr val="dk1"/>
              </a:buClr>
              <a:buSzPts val="2800"/>
              <a:buChar char="•"/>
            </a:pPr>
            <a:r>
              <a:rPr lang="en-US"/>
              <a:t>Disclosure does not require sharing a diagnosis—only functional limitations.</a:t>
            </a:r>
            <a:endParaRPr/>
          </a:p>
          <a:p>
            <a:pPr indent="-228600" lvl="0" marL="228600" rtl="0" algn="l">
              <a:lnSpc>
                <a:spcPct val="90000"/>
              </a:lnSpc>
              <a:spcBef>
                <a:spcPts val="1000"/>
              </a:spcBef>
              <a:spcAft>
                <a:spcPts val="0"/>
              </a:spcAft>
              <a:buClr>
                <a:schemeClr val="dk1"/>
              </a:buClr>
              <a:buSzPts val="2800"/>
              <a:buChar char="•"/>
            </a:pPr>
            <a:r>
              <a:rPr b="1" lang="en-US"/>
              <a:t>Focus should always be on job-related needs and performance.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8"/>
          <p:cNvSpPr txBox="1"/>
          <p:nvPr>
            <p:ph type="title"/>
          </p:nvPr>
        </p:nvSpPr>
        <p:spPr>
          <a:xfrm>
            <a:off x="838200" y="500062"/>
            <a:ext cx="10515600" cy="20060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Preparing for the Accommodation Conversation (Employee Perspective)</a:t>
            </a:r>
            <a:endParaRPr/>
          </a:p>
          <a:p>
            <a:pPr indent="0" lvl="0" marL="0" rtl="0" algn="l">
              <a:lnSpc>
                <a:spcPct val="90000"/>
              </a:lnSpc>
              <a:spcBef>
                <a:spcPts val="0"/>
              </a:spcBef>
              <a:spcAft>
                <a:spcPts val="0"/>
              </a:spcAft>
              <a:buClr>
                <a:schemeClr val="dk1"/>
              </a:buClr>
              <a:buSzPts val="4600"/>
              <a:buFont typeface="Arial"/>
              <a:buNone/>
            </a:pPr>
            <a:r>
              <a:t/>
            </a:r>
            <a:endParaRPr/>
          </a:p>
        </p:txBody>
      </p:sp>
      <p:sp>
        <p:nvSpPr>
          <p:cNvPr id="216" name="Google Shape;216;p18"/>
          <p:cNvSpPr txBox="1"/>
          <p:nvPr>
            <p:ph idx="1" type="body"/>
          </p:nvPr>
        </p:nvSpPr>
        <p:spPr>
          <a:xfrm>
            <a:off x="838200" y="2282824"/>
            <a:ext cx="10515600" cy="410104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Identify specific job tasks that are challenging.</a:t>
            </a:r>
            <a:endParaRPr/>
          </a:p>
          <a:p>
            <a:pPr indent="-228600" lvl="0" marL="228600" rtl="0" algn="l">
              <a:lnSpc>
                <a:spcPct val="90000"/>
              </a:lnSpc>
              <a:spcBef>
                <a:spcPts val="1000"/>
              </a:spcBef>
              <a:spcAft>
                <a:spcPts val="0"/>
              </a:spcAft>
              <a:buClr>
                <a:schemeClr val="dk1"/>
              </a:buClr>
              <a:buSzPts val="2800"/>
              <a:buChar char="•"/>
            </a:pPr>
            <a:r>
              <a:rPr lang="en-US"/>
              <a:t>Connect challenges to functional needs, not medical details.</a:t>
            </a:r>
            <a:endParaRPr/>
          </a:p>
          <a:p>
            <a:pPr indent="-228600" lvl="0" marL="228600" rtl="0" algn="l">
              <a:lnSpc>
                <a:spcPct val="90000"/>
              </a:lnSpc>
              <a:spcBef>
                <a:spcPts val="1000"/>
              </a:spcBef>
              <a:spcAft>
                <a:spcPts val="0"/>
              </a:spcAft>
              <a:buClr>
                <a:schemeClr val="dk1"/>
              </a:buClr>
              <a:buSzPts val="2800"/>
              <a:buChar char="•"/>
            </a:pPr>
            <a:r>
              <a:rPr lang="en-US"/>
              <a:t>Come prepared with possible solutions, not just problems.</a:t>
            </a:r>
            <a:endParaRPr/>
          </a:p>
          <a:p>
            <a:pPr indent="-228600" lvl="0" marL="228600" rtl="0" algn="l">
              <a:lnSpc>
                <a:spcPct val="90000"/>
              </a:lnSpc>
              <a:spcBef>
                <a:spcPts val="1000"/>
              </a:spcBef>
              <a:spcAft>
                <a:spcPts val="0"/>
              </a:spcAft>
              <a:buClr>
                <a:schemeClr val="dk1"/>
              </a:buClr>
              <a:buSzPts val="2800"/>
              <a:buChar char="•"/>
            </a:pPr>
            <a:r>
              <a:rPr lang="en-US"/>
              <a:t>Practice the conversation to build confidence.</a:t>
            </a:r>
            <a:endParaRPr/>
          </a:p>
          <a:p>
            <a:pPr indent="0" lvl="0" marL="0" rtl="0" algn="l">
              <a:lnSpc>
                <a:spcPct val="90000"/>
              </a:lnSpc>
              <a:spcBef>
                <a:spcPts val="2200"/>
              </a:spcBef>
              <a:spcAft>
                <a:spcPts val="0"/>
              </a:spcAft>
              <a:buClr>
                <a:schemeClr val="dk1"/>
              </a:buClr>
              <a:buSzPts val="2800"/>
              <a:buNone/>
            </a:pPr>
            <a:r>
              <a:rPr b="1" lang="en-US"/>
              <a:t>Example:</a:t>
            </a:r>
            <a:endParaRPr/>
          </a:p>
          <a:p>
            <a:pPr indent="0" lvl="0" marL="0" rtl="0" algn="l">
              <a:lnSpc>
                <a:spcPct val="90000"/>
              </a:lnSpc>
              <a:spcBef>
                <a:spcPts val="1000"/>
              </a:spcBef>
              <a:spcAft>
                <a:spcPts val="0"/>
              </a:spcAft>
              <a:buClr>
                <a:schemeClr val="dk1"/>
              </a:buClr>
              <a:buSzPts val="2800"/>
              <a:buNone/>
            </a:pPr>
            <a:r>
              <a:rPr lang="en-US"/>
              <a:t>“I’m having difficulty prioritizing tasks when interruptions occur. A written task list and/or scheduled check-ins would help me stay productive.”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Initiating the Conversation</a:t>
            </a:r>
            <a:endParaRPr/>
          </a:p>
        </p:txBody>
      </p:sp>
      <p:sp>
        <p:nvSpPr>
          <p:cNvPr id="223" name="Google Shape;223;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600"/>
              <a:buChar char="•"/>
            </a:pPr>
            <a:r>
              <a:rPr lang="en-US" sz="2600"/>
              <a:t>Prepare and practice</a:t>
            </a:r>
            <a:endParaRPr/>
          </a:p>
          <a:p>
            <a:pPr indent="-228600" lvl="0" marL="228600" rtl="0" algn="l">
              <a:lnSpc>
                <a:spcPct val="90000"/>
              </a:lnSpc>
              <a:spcBef>
                <a:spcPts val="1000"/>
              </a:spcBef>
              <a:spcAft>
                <a:spcPts val="0"/>
              </a:spcAft>
              <a:buClr>
                <a:schemeClr val="dk1"/>
              </a:buClr>
              <a:buSzPts val="2600"/>
              <a:buChar char="•"/>
            </a:pPr>
            <a:r>
              <a:rPr lang="en-US" sz="2600"/>
              <a:t>Choose the right person (supervisor, HR, disability coordinator)</a:t>
            </a:r>
            <a:endParaRPr/>
          </a:p>
          <a:p>
            <a:pPr indent="-228600" lvl="0" marL="228600" rtl="0" algn="l">
              <a:lnSpc>
                <a:spcPct val="90000"/>
              </a:lnSpc>
              <a:spcBef>
                <a:spcPts val="1000"/>
              </a:spcBef>
              <a:spcAft>
                <a:spcPts val="0"/>
              </a:spcAft>
              <a:buClr>
                <a:schemeClr val="dk1"/>
              </a:buClr>
              <a:buSzPts val="2600"/>
              <a:buChar char="•"/>
            </a:pPr>
            <a:r>
              <a:rPr lang="en-US" sz="2600"/>
              <a:t>Pick an appropriate time—private, calm, and proactive</a:t>
            </a:r>
            <a:endParaRPr/>
          </a:p>
          <a:p>
            <a:pPr indent="-228600" lvl="0" marL="228600" rtl="0" algn="l">
              <a:lnSpc>
                <a:spcPct val="90000"/>
              </a:lnSpc>
              <a:spcBef>
                <a:spcPts val="1000"/>
              </a:spcBef>
              <a:spcAft>
                <a:spcPts val="0"/>
              </a:spcAft>
              <a:buClr>
                <a:schemeClr val="dk1"/>
              </a:buClr>
              <a:buSzPts val="2600"/>
              <a:buChar char="•"/>
            </a:pPr>
            <a:r>
              <a:rPr lang="en-US" sz="2600"/>
              <a:t>Use strengths-based language</a:t>
            </a:r>
            <a:endParaRPr/>
          </a:p>
          <a:p>
            <a:pPr indent="-228600" lvl="0" marL="228600" rtl="0" algn="l">
              <a:lnSpc>
                <a:spcPct val="90000"/>
              </a:lnSpc>
              <a:spcBef>
                <a:spcPts val="1000"/>
              </a:spcBef>
              <a:spcAft>
                <a:spcPts val="0"/>
              </a:spcAft>
              <a:buClr>
                <a:schemeClr val="dk1"/>
              </a:buClr>
              <a:buSzPts val="2600"/>
              <a:buChar char="•"/>
            </a:pPr>
            <a:r>
              <a:rPr lang="en-US" sz="2600"/>
              <a:t>Keep the focus on job performance and outcomes</a:t>
            </a:r>
            <a:endParaRPr/>
          </a:p>
          <a:p>
            <a:pPr indent="0" lvl="0" marL="0" rtl="0" algn="l">
              <a:lnSpc>
                <a:spcPct val="90000"/>
              </a:lnSpc>
              <a:spcBef>
                <a:spcPts val="2200"/>
              </a:spcBef>
              <a:spcAft>
                <a:spcPts val="0"/>
              </a:spcAft>
              <a:buClr>
                <a:schemeClr val="dk1"/>
              </a:buClr>
              <a:buSzPts val="2600"/>
              <a:buNone/>
            </a:pPr>
            <a:r>
              <a:rPr b="1" lang="en-US" sz="2600"/>
              <a:t>Key message:</a:t>
            </a:r>
            <a:endParaRPr/>
          </a:p>
          <a:p>
            <a:pPr indent="0" lvl="0" marL="0" rtl="0" algn="l">
              <a:lnSpc>
                <a:spcPct val="90000"/>
              </a:lnSpc>
              <a:spcBef>
                <a:spcPts val="1000"/>
              </a:spcBef>
              <a:spcAft>
                <a:spcPts val="0"/>
              </a:spcAft>
              <a:buClr>
                <a:schemeClr val="dk1"/>
              </a:buClr>
              <a:buSzPts val="2600"/>
              <a:buNone/>
            </a:pPr>
            <a:r>
              <a:rPr lang="en-US" sz="2600"/>
              <a:t>“I want to do my job well, and this support would help me succeed.”</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Navigating Challenges and Resistance</a:t>
            </a:r>
            <a:endParaRPr/>
          </a:p>
        </p:txBody>
      </p:sp>
      <p:sp>
        <p:nvSpPr>
          <p:cNvPr id="230" name="Google Shape;230;p20"/>
          <p:cNvSpPr txBox="1"/>
          <p:nvPr>
            <p:ph idx="1" type="body"/>
          </p:nvPr>
        </p:nvSpPr>
        <p:spPr>
          <a:xfrm>
            <a:off x="838199" y="1825625"/>
            <a:ext cx="10990943" cy="32543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600"/>
              <a:buChar char="•"/>
            </a:pPr>
            <a:r>
              <a:rPr lang="en-US" sz="2600"/>
              <a:t>Reframe accommodations as productivity supports</a:t>
            </a:r>
            <a:endParaRPr/>
          </a:p>
          <a:p>
            <a:pPr indent="-228600" lvl="0" marL="228600" rtl="0" algn="l">
              <a:lnSpc>
                <a:spcPct val="90000"/>
              </a:lnSpc>
              <a:spcBef>
                <a:spcPts val="1000"/>
              </a:spcBef>
              <a:spcAft>
                <a:spcPts val="0"/>
              </a:spcAft>
              <a:buClr>
                <a:schemeClr val="dk1"/>
              </a:buClr>
              <a:buSzPts val="2600"/>
              <a:buChar char="•"/>
            </a:pPr>
            <a:r>
              <a:rPr lang="en-US" sz="2600"/>
              <a:t>Emphasize low-cost, high-impact solutions</a:t>
            </a:r>
            <a:endParaRPr/>
          </a:p>
          <a:p>
            <a:pPr indent="-228600" lvl="0" marL="228600" rtl="0" algn="l">
              <a:lnSpc>
                <a:spcPct val="90000"/>
              </a:lnSpc>
              <a:spcBef>
                <a:spcPts val="1000"/>
              </a:spcBef>
              <a:spcAft>
                <a:spcPts val="0"/>
              </a:spcAft>
              <a:buClr>
                <a:schemeClr val="dk1"/>
              </a:buClr>
              <a:buSzPts val="2600"/>
              <a:buChar char="•"/>
            </a:pPr>
            <a:r>
              <a:rPr lang="en-US" sz="2600"/>
              <a:t>Ask for a trial period to test accommodations</a:t>
            </a:r>
            <a:endParaRPr/>
          </a:p>
          <a:p>
            <a:pPr indent="-228600" lvl="0" marL="228600" rtl="0" algn="l">
              <a:lnSpc>
                <a:spcPct val="90000"/>
              </a:lnSpc>
              <a:spcBef>
                <a:spcPts val="1000"/>
              </a:spcBef>
              <a:spcAft>
                <a:spcPts val="0"/>
              </a:spcAft>
              <a:buClr>
                <a:schemeClr val="dk1"/>
              </a:buClr>
              <a:buSzPts val="2600"/>
              <a:buChar char="•"/>
            </a:pPr>
            <a:r>
              <a:rPr lang="en-US" sz="2600"/>
              <a:t>Revisit the conversation as needs change</a:t>
            </a:r>
            <a:endParaRPr/>
          </a:p>
          <a:p>
            <a:pPr indent="0" lvl="0" marL="0" rtl="0" algn="l">
              <a:lnSpc>
                <a:spcPct val="90000"/>
              </a:lnSpc>
              <a:spcBef>
                <a:spcPts val="2200"/>
              </a:spcBef>
              <a:spcAft>
                <a:spcPts val="0"/>
              </a:spcAft>
              <a:buClr>
                <a:schemeClr val="dk1"/>
              </a:buClr>
              <a:buSzPts val="2600"/>
              <a:buNone/>
            </a:pPr>
            <a:r>
              <a:rPr b="1" lang="en-US" sz="2600"/>
              <a:t>Key reminder:</a:t>
            </a:r>
            <a:br>
              <a:rPr b="1" lang="en-US" sz="2600"/>
            </a:br>
            <a:r>
              <a:rPr b="1" lang="en-US" sz="2600"/>
              <a:t> </a:t>
            </a:r>
            <a:r>
              <a:rPr lang="en-US" sz="2600"/>
              <a:t>Accommodations are not “one and done”—they are an ongoing dialogue.</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838200" y="365125"/>
            <a:ext cx="1088274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Workplace Accommodation Toolkit</a:t>
            </a:r>
            <a:endParaRPr/>
          </a:p>
        </p:txBody>
      </p:sp>
      <p:sp>
        <p:nvSpPr>
          <p:cNvPr id="237" name="Google Shape;237;p21"/>
          <p:cNvSpPr txBox="1"/>
          <p:nvPr>
            <p:ph idx="1" type="body"/>
          </p:nvPr>
        </p:nvSpPr>
        <p:spPr>
          <a:xfrm>
            <a:off x="960119" y="1825625"/>
            <a:ext cx="5581357" cy="2949575"/>
          </a:xfrm>
          <a:prstGeom prst="rect">
            <a:avLst/>
          </a:prstGeom>
          <a:noFill/>
          <a:ln>
            <a:noFill/>
          </a:ln>
        </p:spPr>
        <p:txBody>
          <a:bodyPr anchorCtr="0" anchor="t" bIns="45700" lIns="91425" spcFirstLastPara="1" rIns="91425" wrap="square" tIns="45700">
            <a:normAutofit/>
          </a:bodyPr>
          <a:lstStyle/>
          <a:p>
            <a:pPr indent="0" lvl="0" marL="0" rtl="0" algn="l">
              <a:lnSpc>
                <a:spcPct val="95000"/>
              </a:lnSpc>
              <a:spcBef>
                <a:spcPts val="0"/>
              </a:spcBef>
              <a:spcAft>
                <a:spcPts val="0"/>
              </a:spcAft>
              <a:buClr>
                <a:schemeClr val="dk1"/>
              </a:buClr>
              <a:buSzPts val="2400"/>
              <a:buFont typeface="Arial"/>
              <a:buNone/>
            </a:pPr>
            <a:r>
              <a:rPr lang="en-US" sz="2400"/>
              <a:t>The Toolkit provides guidance and resources for developing or updating accommodation policies and processes while leveraging best and emerging practices for creating an inclusive workplace and accommodating people with disabilities during all phases of the employment life cycle.</a:t>
            </a:r>
            <a:endParaRPr/>
          </a:p>
        </p:txBody>
      </p:sp>
      <p:sp>
        <p:nvSpPr>
          <p:cNvPr id="238" name="Google Shape;238;p21"/>
          <p:cNvSpPr txBox="1"/>
          <p:nvPr>
            <p:ph idx="2" type="body"/>
          </p:nvPr>
        </p:nvSpPr>
        <p:spPr>
          <a:xfrm>
            <a:off x="6840133" y="1825625"/>
            <a:ext cx="4672433" cy="279862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b="1" lang="en-US" sz="2400"/>
              <a:t>Recruiters and Hiring Managers</a:t>
            </a:r>
            <a:endParaRPr/>
          </a:p>
          <a:p>
            <a:pPr indent="-228600" lvl="0" marL="228600" rtl="0" algn="l">
              <a:lnSpc>
                <a:spcPct val="90000"/>
              </a:lnSpc>
              <a:spcBef>
                <a:spcPts val="1000"/>
              </a:spcBef>
              <a:spcAft>
                <a:spcPts val="0"/>
              </a:spcAft>
              <a:buClr>
                <a:schemeClr val="dk1"/>
              </a:buClr>
              <a:buSzPts val="2400"/>
              <a:buChar char="•"/>
            </a:pPr>
            <a:r>
              <a:rPr b="1" lang="en-US" sz="2400"/>
              <a:t>Supervisors and Managers</a:t>
            </a:r>
            <a:endParaRPr/>
          </a:p>
          <a:p>
            <a:pPr indent="-228600" lvl="0" marL="228600" rtl="0" algn="l">
              <a:lnSpc>
                <a:spcPct val="90000"/>
              </a:lnSpc>
              <a:spcBef>
                <a:spcPts val="1000"/>
              </a:spcBef>
              <a:spcAft>
                <a:spcPts val="0"/>
              </a:spcAft>
              <a:buClr>
                <a:schemeClr val="dk1"/>
              </a:buClr>
              <a:buSzPts val="2400"/>
              <a:buChar char="•"/>
            </a:pPr>
            <a:r>
              <a:rPr b="1" lang="en-US" sz="2400"/>
              <a:t>Information Technology Team</a:t>
            </a:r>
            <a:endParaRPr/>
          </a:p>
          <a:p>
            <a:pPr indent="-228600" lvl="0" marL="228600" rtl="0" algn="l">
              <a:lnSpc>
                <a:spcPct val="90000"/>
              </a:lnSpc>
              <a:spcBef>
                <a:spcPts val="1000"/>
              </a:spcBef>
              <a:spcAft>
                <a:spcPts val="0"/>
              </a:spcAft>
              <a:buClr>
                <a:schemeClr val="dk1"/>
              </a:buClr>
              <a:buSzPts val="2400"/>
              <a:buChar char="•"/>
            </a:pPr>
            <a:r>
              <a:rPr b="1" lang="en-US" sz="2400"/>
              <a:t>Employees with Disabilities and their Allies</a:t>
            </a:r>
            <a:endParaRPr/>
          </a:p>
        </p:txBody>
      </p:sp>
      <p:sp>
        <p:nvSpPr>
          <p:cNvPr id="239" name="Google Shape;239;p21"/>
          <p:cNvSpPr txBox="1"/>
          <p:nvPr/>
        </p:nvSpPr>
        <p:spPr>
          <a:xfrm>
            <a:off x="960119" y="4917161"/>
            <a:ext cx="4672433"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200"/>
              <a:buFont typeface="Arial"/>
              <a:buNone/>
            </a:pPr>
            <a:r>
              <a:rPr lang="en-US" sz="2200">
                <a:solidFill>
                  <a:schemeClr val="dk1"/>
                </a:solidFill>
                <a:latin typeface="Arial"/>
                <a:ea typeface="Arial"/>
                <a:cs typeface="Arial"/>
                <a:sym typeface="Arial"/>
              </a:rPr>
              <a:t>Learn more: </a:t>
            </a:r>
            <a:r>
              <a:rPr lang="en-US" sz="2200" u="sng">
                <a:solidFill>
                  <a:srgbClr val="0432FF"/>
                </a:solidFill>
                <a:latin typeface="Arial"/>
                <a:ea typeface="Arial"/>
                <a:cs typeface="Arial"/>
                <a:sym typeface="Arial"/>
                <a:hlinkClick r:id="rId3">
                  <a:extLst>
                    <a:ext uri="{A12FA001-AC4F-418D-AE19-62706E023703}">
                      <ahyp:hlinkClr val="tx"/>
                    </a:ext>
                  </a:extLst>
                </a:hlinkClick>
              </a:rPr>
              <a:t>https://askjan.org</a:t>
            </a:r>
            <a:r>
              <a:rPr lang="en-US" sz="2200">
                <a:solidFill>
                  <a:srgbClr val="0432FF"/>
                </a:solidFill>
                <a:latin typeface="Arial"/>
                <a:ea typeface="Arial"/>
                <a:cs typeface="Arial"/>
                <a:sym typeface="Arial"/>
              </a:rPr>
              <a:t>  </a:t>
            </a:r>
            <a:endParaRPr/>
          </a:p>
        </p:txBody>
      </p:sp>
      <p:pic>
        <p:nvPicPr>
          <p:cNvPr descr="Job Accomodation Network (JAN) logo in blue and black on white." id="240" name="Google Shape;240;p21"/>
          <p:cNvPicPr preferRelativeResize="0"/>
          <p:nvPr/>
        </p:nvPicPr>
        <p:blipFill rotWithShape="1">
          <a:blip r:embed="rId4">
            <a:alphaModFix/>
          </a:blip>
          <a:srcRect b="0" l="0" r="0" t="0"/>
          <a:stretch/>
        </p:blipFill>
        <p:spPr>
          <a:xfrm>
            <a:off x="6400884" y="4624254"/>
            <a:ext cx="3091459" cy="144758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a:t>Requesting Reasonable Accommodations in Employment: A Decision Support Aid</a:t>
            </a:r>
            <a:endParaRPr/>
          </a:p>
        </p:txBody>
      </p:sp>
      <p:pic>
        <p:nvPicPr>
          <p:cNvPr descr="A QR code to the accomodations website: https://accommodations.uwctds.uw.edu " id="247" name="Google Shape;247;p22"/>
          <p:cNvPicPr preferRelativeResize="0"/>
          <p:nvPr>
            <p:ph idx="1" type="body"/>
          </p:nvPr>
        </p:nvPicPr>
        <p:blipFill rotWithShape="1">
          <a:blip r:embed="rId3">
            <a:alphaModFix/>
          </a:blip>
          <a:srcRect b="0" l="0" r="0" t="0"/>
          <a:stretch/>
        </p:blipFill>
        <p:spPr>
          <a:xfrm>
            <a:off x="838200" y="1825027"/>
            <a:ext cx="3584575" cy="3584575"/>
          </a:xfrm>
          <a:prstGeom prst="rect">
            <a:avLst/>
          </a:prstGeom>
          <a:noFill/>
          <a:ln>
            <a:noFill/>
          </a:ln>
        </p:spPr>
      </p:pic>
      <p:sp>
        <p:nvSpPr>
          <p:cNvPr id="248" name="Google Shape;248;p22"/>
          <p:cNvSpPr txBox="1"/>
          <p:nvPr>
            <p:ph idx="2" type="body"/>
          </p:nvPr>
        </p:nvSpPr>
        <p:spPr>
          <a:xfrm>
            <a:off x="5378824" y="1825625"/>
            <a:ext cx="5974976" cy="3583977"/>
          </a:xfrm>
          <a:prstGeom prst="rect">
            <a:avLst/>
          </a:prstGeom>
          <a:noFill/>
          <a:ln>
            <a:noFill/>
          </a:ln>
        </p:spPr>
        <p:txBody>
          <a:bodyPr anchorCtr="0" anchor="ctr" bIns="45700" lIns="91425" spcFirstLastPara="1" rIns="91425" wrap="square" tIns="45700">
            <a:normAutofit/>
          </a:bodyPr>
          <a:lstStyle/>
          <a:p>
            <a:pPr indent="0" lvl="1" marL="0" rtl="0" algn="l">
              <a:lnSpc>
                <a:spcPct val="100000"/>
              </a:lnSpc>
              <a:spcBef>
                <a:spcPts val="0"/>
              </a:spcBef>
              <a:spcAft>
                <a:spcPts val="0"/>
              </a:spcAft>
              <a:buClr>
                <a:schemeClr val="dk1"/>
              </a:buClr>
              <a:buSzPts val="3000"/>
              <a:buNone/>
            </a:pPr>
            <a:r>
              <a:rPr lang="en-US" sz="3000"/>
              <a:t>Guides you through the process of requesting a reasonable accommodation when applying, interviewing, or maintaining employment.</a:t>
            </a:r>
            <a:endParaRPr/>
          </a:p>
        </p:txBody>
      </p:sp>
      <p:sp>
        <p:nvSpPr>
          <p:cNvPr id="249" name="Google Shape;249;p22"/>
          <p:cNvSpPr txBox="1"/>
          <p:nvPr/>
        </p:nvSpPr>
        <p:spPr>
          <a:xfrm>
            <a:off x="838200" y="5544539"/>
            <a:ext cx="7950799"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200"/>
              <a:buFont typeface="Arial"/>
              <a:buNone/>
            </a:pPr>
            <a:r>
              <a:rPr lang="en-US" sz="2200">
                <a:solidFill>
                  <a:schemeClr val="dk1"/>
                </a:solidFill>
                <a:latin typeface="Arial"/>
                <a:ea typeface="Arial"/>
                <a:cs typeface="Arial"/>
                <a:sym typeface="Arial"/>
              </a:rPr>
              <a:t>Learn more: </a:t>
            </a:r>
            <a:r>
              <a:rPr lang="en-US" sz="2200" u="sng">
                <a:solidFill>
                  <a:srgbClr val="0432FF"/>
                </a:solidFill>
                <a:latin typeface="Arial"/>
                <a:ea typeface="Arial"/>
                <a:cs typeface="Arial"/>
                <a:sym typeface="Arial"/>
                <a:hlinkClick r:id="rId4">
                  <a:extLst>
                    <a:ext uri="{A12FA001-AC4F-418D-AE19-62706E023703}">
                      <ahyp:hlinkClr val="tx"/>
                    </a:ext>
                  </a:extLst>
                </a:hlinkClick>
              </a:rPr>
              <a:t>https://accommodations.uwctds.uw.edu</a:t>
            </a:r>
            <a:r>
              <a:rPr lang="en-US" sz="2200">
                <a:solidFill>
                  <a:srgbClr val="0432FF"/>
                </a:solidFill>
                <a:latin typeface="Arial"/>
                <a:ea typeface="Arial"/>
                <a:cs typeface="Arial"/>
                <a:sym typeface="Arial"/>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600"/>
              <a:buFont typeface="Arial"/>
              <a:buNone/>
            </a:pPr>
            <a:r>
              <a:rPr lang="en-US" sz="4600"/>
              <a:t>Discover how Nebraska VR supports both individuals and businesses throughout the return-to-work process.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Nebraska VR: Service Offices</a:t>
            </a:r>
            <a:endParaRPr/>
          </a:p>
        </p:txBody>
      </p:sp>
      <p:pic>
        <p:nvPicPr>
          <p:cNvPr descr="A Nebraska Map demonstrating the counties served by each Service Office.  The list is avaialble at https://vr.nebraska.gov/offices" id="262" name="Google Shape;262;p24"/>
          <p:cNvPicPr preferRelativeResize="0"/>
          <p:nvPr>
            <p:ph idx="1" type="body"/>
          </p:nvPr>
        </p:nvPicPr>
        <p:blipFill rotWithShape="1">
          <a:blip r:embed="rId3">
            <a:alphaModFix/>
          </a:blip>
          <a:srcRect b="0" l="0" r="0" t="0"/>
          <a:stretch/>
        </p:blipFill>
        <p:spPr>
          <a:xfrm>
            <a:off x="838200" y="2320637"/>
            <a:ext cx="4805910" cy="2216726"/>
          </a:xfrm>
          <a:prstGeom prst="rect">
            <a:avLst/>
          </a:prstGeom>
          <a:noFill/>
          <a:ln>
            <a:noFill/>
          </a:ln>
        </p:spPr>
      </p:pic>
      <p:sp>
        <p:nvSpPr>
          <p:cNvPr id="263" name="Google Shape;263;p24"/>
          <p:cNvSpPr txBox="1"/>
          <p:nvPr/>
        </p:nvSpPr>
        <p:spPr>
          <a:xfrm>
            <a:off x="838200" y="5200302"/>
            <a:ext cx="6100762"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200"/>
              <a:buFont typeface="Arial"/>
              <a:buNone/>
            </a:pPr>
            <a:r>
              <a:rPr lang="en-US" sz="2200">
                <a:solidFill>
                  <a:schemeClr val="dk1"/>
                </a:solidFill>
                <a:latin typeface="Arial"/>
                <a:ea typeface="Arial"/>
                <a:cs typeface="Arial"/>
                <a:sym typeface="Arial"/>
              </a:rPr>
              <a:t>Office locator: </a:t>
            </a:r>
            <a:r>
              <a:rPr lang="en-US" sz="2200" u="sng">
                <a:solidFill>
                  <a:srgbClr val="0432FF"/>
                </a:solidFill>
                <a:latin typeface="Arial"/>
                <a:ea typeface="Arial"/>
                <a:cs typeface="Arial"/>
                <a:sym typeface="Arial"/>
              </a:rPr>
              <a:t>https://vr.nebraska.gov/offices</a:t>
            </a:r>
            <a:endParaRPr/>
          </a:p>
        </p:txBody>
      </p:sp>
      <p:sp>
        <p:nvSpPr>
          <p:cNvPr id="264" name="Google Shape;264;p24"/>
          <p:cNvSpPr txBox="1"/>
          <p:nvPr/>
        </p:nvSpPr>
        <p:spPr>
          <a:xfrm>
            <a:off x="6309342" y="2291333"/>
            <a:ext cx="2700130" cy="2308324"/>
          </a:xfrm>
          <a:prstGeom prst="rect">
            <a:avLst/>
          </a:prstGeom>
          <a:noFill/>
          <a:ln>
            <a:noFill/>
          </a:ln>
        </p:spPr>
        <p:txBody>
          <a:bodyPr anchorCtr="0" anchor="t" bIns="45700" lIns="91425" spcFirstLastPara="1" rIns="91425" wrap="square" tIns="45700">
            <a:spAutoFit/>
          </a:bodyPr>
          <a:lstStyle/>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Columbus</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Fremont</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Grand Island</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Hastings</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Kearney</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Lincoln</a:t>
            </a:r>
            <a:endParaRPr/>
          </a:p>
        </p:txBody>
      </p:sp>
      <p:sp>
        <p:nvSpPr>
          <p:cNvPr id="265" name="Google Shape;265;p24"/>
          <p:cNvSpPr txBox="1"/>
          <p:nvPr/>
        </p:nvSpPr>
        <p:spPr>
          <a:xfrm>
            <a:off x="8653670" y="2320637"/>
            <a:ext cx="2700130" cy="1938992"/>
          </a:xfrm>
          <a:prstGeom prst="rect">
            <a:avLst/>
          </a:prstGeom>
          <a:noFill/>
          <a:ln>
            <a:noFill/>
          </a:ln>
        </p:spPr>
        <p:txBody>
          <a:bodyPr anchorCtr="0" anchor="t" bIns="45700" lIns="91425" spcFirstLastPara="1" rIns="91425" wrap="square" tIns="45700">
            <a:spAutoFit/>
          </a:bodyPr>
          <a:lstStyle/>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Norfolk</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North Platte</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Omaha</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Omaha West</a:t>
            </a:r>
            <a:endParaRPr/>
          </a:p>
          <a:p>
            <a:pPr indent="-182880" lvl="0" marL="27432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Scottsbluff</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VR Pathway to Employment</a:t>
            </a:r>
            <a:endParaRPr/>
          </a:p>
        </p:txBody>
      </p:sp>
      <p:pic>
        <p:nvPicPr>
          <p:cNvPr descr="Screenshot of page one of the Nebraska VR and Your Pathway to Employment handout.  Available at: https://vr.nebraska.gov/resources/pdfs/About_Nebraska_VR_Pathway_to_Employment.pdf" id="272" name="Google Shape;272;p25"/>
          <p:cNvPicPr preferRelativeResize="0"/>
          <p:nvPr/>
        </p:nvPicPr>
        <p:blipFill rotWithShape="1">
          <a:blip r:embed="rId3">
            <a:alphaModFix/>
          </a:blip>
          <a:srcRect b="0" l="0" r="0" t="0"/>
          <a:stretch/>
        </p:blipFill>
        <p:spPr>
          <a:xfrm>
            <a:off x="1835574" y="1828800"/>
            <a:ext cx="3125893" cy="4045272"/>
          </a:xfrm>
          <a:prstGeom prst="rect">
            <a:avLst/>
          </a:prstGeom>
          <a:solidFill>
            <a:schemeClr val="lt1"/>
          </a:solidFill>
          <a:ln cap="flat" cmpd="sng" w="12700">
            <a:solidFill>
              <a:srgbClr val="D8D8D8"/>
            </a:solidFill>
            <a:prstDash val="solid"/>
            <a:round/>
            <a:headEnd len="sm" w="sm" type="none"/>
            <a:tailEnd len="sm" w="sm" type="none"/>
          </a:ln>
          <a:effectLst>
            <a:outerShdw blurRad="50800" rotWithShape="0" algn="tl" dir="2700000" dist="38100">
              <a:srgbClr val="000000">
                <a:alpha val="54901"/>
              </a:srgbClr>
            </a:outerShdw>
          </a:effectLst>
        </p:spPr>
      </p:pic>
      <p:sp>
        <p:nvSpPr>
          <p:cNvPr id="273" name="Google Shape;273;p25"/>
          <p:cNvSpPr txBox="1"/>
          <p:nvPr>
            <p:ph idx="1" type="body"/>
          </p:nvPr>
        </p:nvSpPr>
        <p:spPr>
          <a:xfrm>
            <a:off x="6217920" y="1828800"/>
            <a:ext cx="5257799" cy="4328830"/>
          </a:xfrm>
          <a:prstGeom prst="rect">
            <a:avLst/>
          </a:prstGeom>
          <a:noFill/>
          <a:ln>
            <a:noFill/>
          </a:ln>
        </p:spPr>
        <p:txBody>
          <a:bodyPr anchorCtr="0" anchor="t" bIns="45700" lIns="91425" spcFirstLastPara="1" rIns="91425" wrap="square" tIns="45700">
            <a:noAutofit/>
          </a:bodyPr>
          <a:lstStyle/>
          <a:p>
            <a:pPr indent="-228600" lvl="0" marL="228600" rtl="0" algn="l">
              <a:lnSpc>
                <a:spcPct val="95000"/>
              </a:lnSpc>
              <a:spcBef>
                <a:spcPts val="0"/>
              </a:spcBef>
              <a:spcAft>
                <a:spcPts val="0"/>
              </a:spcAft>
              <a:buClr>
                <a:schemeClr val="dk1"/>
              </a:buClr>
              <a:buSzPts val="2400"/>
              <a:buChar char="•"/>
            </a:pPr>
            <a:r>
              <a:rPr b="1" lang="en-US" sz="2400"/>
              <a:t>Referral</a:t>
            </a:r>
            <a:endParaRPr/>
          </a:p>
          <a:p>
            <a:pPr indent="-228600" lvl="0" marL="228600" rtl="0" algn="l">
              <a:lnSpc>
                <a:spcPct val="95000"/>
              </a:lnSpc>
              <a:spcBef>
                <a:spcPts val="1200"/>
              </a:spcBef>
              <a:spcAft>
                <a:spcPts val="0"/>
              </a:spcAft>
              <a:buClr>
                <a:schemeClr val="dk1"/>
              </a:buClr>
              <a:buSzPts val="2400"/>
              <a:buChar char="•"/>
            </a:pPr>
            <a:r>
              <a:rPr b="1" lang="en-US" sz="2400"/>
              <a:t>Orientation and Application</a:t>
            </a:r>
            <a:endParaRPr/>
          </a:p>
          <a:p>
            <a:pPr indent="-228600" lvl="0" marL="228600" rtl="0" algn="l">
              <a:lnSpc>
                <a:spcPct val="95000"/>
              </a:lnSpc>
              <a:spcBef>
                <a:spcPts val="1200"/>
              </a:spcBef>
              <a:spcAft>
                <a:spcPts val="0"/>
              </a:spcAft>
              <a:buClr>
                <a:schemeClr val="dk1"/>
              </a:buClr>
              <a:buSzPts val="2400"/>
              <a:buChar char="•"/>
            </a:pPr>
            <a:r>
              <a:rPr b="1" lang="en-US" sz="2400"/>
              <a:t>Eligibility</a:t>
            </a:r>
            <a:endParaRPr/>
          </a:p>
          <a:p>
            <a:pPr indent="-228600" lvl="1" marL="685800" rtl="0" algn="l">
              <a:lnSpc>
                <a:spcPct val="95000"/>
              </a:lnSpc>
              <a:spcBef>
                <a:spcPts val="1200"/>
              </a:spcBef>
              <a:spcAft>
                <a:spcPts val="0"/>
              </a:spcAft>
              <a:buClr>
                <a:schemeClr val="dk1"/>
              </a:buClr>
              <a:buSzPts val="2400"/>
              <a:buChar char="•"/>
            </a:pPr>
            <a:r>
              <a:rPr lang="en-US"/>
              <a:t>Impairment</a:t>
            </a:r>
            <a:endParaRPr/>
          </a:p>
          <a:p>
            <a:pPr indent="-228600" lvl="1" marL="685800" rtl="0" algn="l">
              <a:lnSpc>
                <a:spcPct val="95000"/>
              </a:lnSpc>
              <a:spcBef>
                <a:spcPts val="1200"/>
              </a:spcBef>
              <a:spcAft>
                <a:spcPts val="0"/>
              </a:spcAft>
              <a:buClr>
                <a:schemeClr val="dk1"/>
              </a:buClr>
              <a:buSzPts val="2400"/>
              <a:buChar char="•"/>
            </a:pPr>
            <a:r>
              <a:rPr lang="en-US"/>
              <a:t>Impediment to employment</a:t>
            </a:r>
            <a:endParaRPr/>
          </a:p>
          <a:p>
            <a:pPr indent="-228600" lvl="1" marL="685800" rtl="0" algn="l">
              <a:lnSpc>
                <a:spcPct val="95000"/>
              </a:lnSpc>
              <a:spcBef>
                <a:spcPts val="1200"/>
              </a:spcBef>
              <a:spcAft>
                <a:spcPts val="0"/>
              </a:spcAft>
              <a:buClr>
                <a:schemeClr val="dk1"/>
              </a:buClr>
              <a:buSzPts val="2400"/>
              <a:buChar char="•"/>
            </a:pPr>
            <a:r>
              <a:rPr lang="en-US"/>
              <a:t>Benefit</a:t>
            </a:r>
            <a:endParaRPr/>
          </a:p>
          <a:p>
            <a:pPr indent="-228600" lvl="1" marL="685800" rtl="0" algn="l">
              <a:lnSpc>
                <a:spcPct val="95000"/>
              </a:lnSpc>
              <a:spcBef>
                <a:spcPts val="1200"/>
              </a:spcBef>
              <a:spcAft>
                <a:spcPts val="0"/>
              </a:spcAft>
              <a:buClr>
                <a:schemeClr val="dk1"/>
              </a:buClr>
              <a:buSzPts val="2400"/>
              <a:buChar char="•"/>
            </a:pPr>
            <a:r>
              <a:rPr lang="en-US"/>
              <a:t>Require Services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6"/>
          <p:cNvSpPr txBox="1"/>
          <p:nvPr>
            <p:ph type="title"/>
          </p:nvPr>
        </p:nvSpPr>
        <p:spPr>
          <a:xfrm>
            <a:off x="643468" y="1717452"/>
            <a:ext cx="3928532" cy="2971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sz="4000"/>
              <a:t>You may be eligible if you experience one or more of the following:</a:t>
            </a:r>
            <a:endParaRPr/>
          </a:p>
        </p:txBody>
      </p:sp>
      <p:sp>
        <p:nvSpPr>
          <p:cNvPr id="280" name="Google Shape;280;p26"/>
          <p:cNvSpPr txBox="1"/>
          <p:nvPr>
            <p:ph idx="1" type="body"/>
          </p:nvPr>
        </p:nvSpPr>
        <p:spPr>
          <a:xfrm>
            <a:off x="5183188" y="719930"/>
            <a:ext cx="6172200" cy="5408613"/>
          </a:xfrm>
          <a:prstGeom prst="rect">
            <a:avLst/>
          </a:prstGeom>
          <a:noFill/>
          <a:ln>
            <a:noFill/>
          </a:ln>
        </p:spPr>
        <p:txBody>
          <a:bodyPr anchorCtr="0" anchor="t" bIns="45700" lIns="91425" spcFirstLastPara="1" rIns="91425" wrap="square" tIns="45700">
            <a:noAutofit/>
          </a:bodyPr>
          <a:lstStyle/>
          <a:p>
            <a:pPr indent="-228600" lvl="0" marL="228600" rtl="0" algn="l">
              <a:lnSpc>
                <a:spcPct val="95000"/>
              </a:lnSpc>
              <a:spcBef>
                <a:spcPts val="0"/>
              </a:spcBef>
              <a:spcAft>
                <a:spcPts val="0"/>
              </a:spcAft>
              <a:buClr>
                <a:schemeClr val="dk1"/>
              </a:buClr>
              <a:buSzPts val="2000"/>
              <a:buChar char="•"/>
            </a:pPr>
            <a:r>
              <a:rPr lang="en-US" sz="2000"/>
              <a:t>Issues with lifting, carrying, standing, sitting or using arms, hands or fingers</a:t>
            </a:r>
            <a:endParaRPr/>
          </a:p>
          <a:p>
            <a:pPr indent="-228600" lvl="0" marL="228600" rtl="0" algn="l">
              <a:lnSpc>
                <a:spcPct val="95000"/>
              </a:lnSpc>
              <a:spcBef>
                <a:spcPts val="600"/>
              </a:spcBef>
              <a:spcAft>
                <a:spcPts val="0"/>
              </a:spcAft>
              <a:buClr>
                <a:schemeClr val="dk1"/>
              </a:buClr>
              <a:buSzPts val="2000"/>
              <a:buChar char="•"/>
            </a:pPr>
            <a:r>
              <a:rPr lang="en-US" sz="2000"/>
              <a:t>Problems relating to co-workers, customers or supervisors</a:t>
            </a:r>
            <a:endParaRPr/>
          </a:p>
          <a:p>
            <a:pPr indent="-228600" lvl="0" marL="228600" rtl="0" algn="l">
              <a:lnSpc>
                <a:spcPct val="95000"/>
              </a:lnSpc>
              <a:spcBef>
                <a:spcPts val="600"/>
              </a:spcBef>
              <a:spcAft>
                <a:spcPts val="0"/>
              </a:spcAft>
              <a:buClr>
                <a:schemeClr val="dk1"/>
              </a:buClr>
              <a:buSzPts val="2000"/>
              <a:buChar char="•"/>
            </a:pPr>
            <a:r>
              <a:rPr lang="en-US" sz="2000"/>
              <a:t>Difficulty problem solving or communicating with team members</a:t>
            </a:r>
            <a:endParaRPr/>
          </a:p>
          <a:p>
            <a:pPr indent="-228600" lvl="0" marL="228600" rtl="0" algn="l">
              <a:lnSpc>
                <a:spcPct val="95000"/>
              </a:lnSpc>
              <a:spcBef>
                <a:spcPts val="600"/>
              </a:spcBef>
              <a:spcAft>
                <a:spcPts val="0"/>
              </a:spcAft>
              <a:buClr>
                <a:schemeClr val="dk1"/>
              </a:buClr>
              <a:buSzPts val="2000"/>
              <a:buChar char="•"/>
            </a:pPr>
            <a:r>
              <a:rPr lang="en-US" sz="2000"/>
              <a:t>Difficulty learning work skills or learning in a classroom</a:t>
            </a:r>
            <a:endParaRPr/>
          </a:p>
          <a:p>
            <a:pPr indent="-228600" lvl="0" marL="228600" rtl="0" algn="l">
              <a:lnSpc>
                <a:spcPct val="95000"/>
              </a:lnSpc>
              <a:spcBef>
                <a:spcPts val="600"/>
              </a:spcBef>
              <a:spcAft>
                <a:spcPts val="0"/>
              </a:spcAft>
              <a:buClr>
                <a:schemeClr val="dk1"/>
              </a:buClr>
              <a:buSzPts val="2000"/>
              <a:buChar char="•"/>
            </a:pPr>
            <a:r>
              <a:rPr lang="en-US" sz="2000"/>
              <a:t>Seeing a counselor for therapy and/or medication</a:t>
            </a:r>
            <a:endParaRPr/>
          </a:p>
          <a:p>
            <a:pPr indent="-228600" lvl="0" marL="228600" rtl="0" algn="l">
              <a:lnSpc>
                <a:spcPct val="95000"/>
              </a:lnSpc>
              <a:spcBef>
                <a:spcPts val="600"/>
              </a:spcBef>
              <a:spcAft>
                <a:spcPts val="0"/>
              </a:spcAft>
              <a:buClr>
                <a:schemeClr val="dk1"/>
              </a:buClr>
              <a:buSzPts val="2000"/>
              <a:buChar char="•"/>
            </a:pPr>
            <a:r>
              <a:rPr lang="en-US" sz="2000"/>
              <a:t>Trouble with organization or forgetting meetings</a:t>
            </a:r>
            <a:endParaRPr/>
          </a:p>
          <a:p>
            <a:pPr indent="-228600" lvl="0" marL="228600" rtl="0" algn="l">
              <a:lnSpc>
                <a:spcPct val="95000"/>
              </a:lnSpc>
              <a:spcBef>
                <a:spcPts val="600"/>
              </a:spcBef>
              <a:spcAft>
                <a:spcPts val="0"/>
              </a:spcAft>
              <a:buClr>
                <a:schemeClr val="dk1"/>
              </a:buClr>
              <a:buSzPts val="2000"/>
              <a:buChar char="•"/>
            </a:pPr>
            <a:r>
              <a:rPr lang="en-US" sz="2000"/>
              <a:t>Receive treatment for chemical dependency</a:t>
            </a:r>
            <a:endParaRPr/>
          </a:p>
          <a:p>
            <a:pPr indent="-228600" lvl="0" marL="228600" rtl="0" algn="l">
              <a:lnSpc>
                <a:spcPct val="95000"/>
              </a:lnSpc>
              <a:spcBef>
                <a:spcPts val="600"/>
              </a:spcBef>
              <a:spcAft>
                <a:spcPts val="0"/>
              </a:spcAft>
              <a:buClr>
                <a:schemeClr val="dk1"/>
              </a:buClr>
              <a:buSzPts val="2000"/>
              <a:buChar char="•"/>
            </a:pPr>
            <a:r>
              <a:rPr lang="en-US" sz="2000"/>
              <a:t>Experiences emotional or physical pain</a:t>
            </a:r>
            <a:endParaRPr/>
          </a:p>
          <a:p>
            <a:pPr indent="-228600" lvl="0" marL="228600" rtl="0" algn="l">
              <a:lnSpc>
                <a:spcPct val="95000"/>
              </a:lnSpc>
              <a:spcBef>
                <a:spcPts val="600"/>
              </a:spcBef>
              <a:spcAft>
                <a:spcPts val="0"/>
              </a:spcAft>
              <a:buClr>
                <a:schemeClr val="dk1"/>
              </a:buClr>
              <a:buSzPts val="2000"/>
              <a:buChar char="•"/>
            </a:pPr>
            <a:r>
              <a:rPr lang="en-US" sz="2000"/>
              <a:t>Difficulty maintaining or keeping a job</a:t>
            </a:r>
            <a:endParaRPr/>
          </a:p>
          <a:p>
            <a:pPr indent="-228600" lvl="0" marL="228600" rtl="0" algn="l">
              <a:lnSpc>
                <a:spcPct val="95000"/>
              </a:lnSpc>
              <a:spcBef>
                <a:spcPts val="600"/>
              </a:spcBef>
              <a:spcAft>
                <a:spcPts val="0"/>
              </a:spcAft>
              <a:buClr>
                <a:schemeClr val="dk1"/>
              </a:buClr>
              <a:buSzPts val="2000"/>
              <a:buChar char="•"/>
            </a:pPr>
            <a:r>
              <a:rPr lang="en-US" sz="2000"/>
              <a:t>Problems with hearing</a:t>
            </a:r>
            <a:endParaRPr/>
          </a:p>
          <a:p>
            <a:pPr indent="-228600" lvl="0" marL="228600" rtl="0" algn="l">
              <a:lnSpc>
                <a:spcPct val="95000"/>
              </a:lnSpc>
              <a:spcBef>
                <a:spcPts val="600"/>
              </a:spcBef>
              <a:spcAft>
                <a:spcPts val="0"/>
              </a:spcAft>
              <a:buClr>
                <a:schemeClr val="dk1"/>
              </a:buClr>
              <a:buSzPts val="2000"/>
              <a:buChar char="•"/>
            </a:pPr>
            <a:r>
              <a:rPr lang="en-US" sz="2000"/>
              <a:t>Receives SSI or SSDI</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VR Pathway to Employment – Page 2</a:t>
            </a:r>
            <a:endParaRPr/>
          </a:p>
        </p:txBody>
      </p:sp>
      <p:pic>
        <p:nvPicPr>
          <p:cNvPr descr="Screenshot of page two of the Nebraska VR and Your Pathway to Employment handout.  Full text available at: https://vr.nebraska.gov/resources/pdfs/About_Nebraska_VR_Pathway_to_Employment.pdf" id="287" name="Google Shape;287;p27"/>
          <p:cNvPicPr preferRelativeResize="0"/>
          <p:nvPr/>
        </p:nvPicPr>
        <p:blipFill rotWithShape="1">
          <a:blip r:embed="rId3">
            <a:alphaModFix/>
          </a:blip>
          <a:srcRect b="0" l="0" r="0" t="0"/>
          <a:stretch/>
        </p:blipFill>
        <p:spPr>
          <a:xfrm>
            <a:off x="1556084" y="1615262"/>
            <a:ext cx="3255381" cy="4212846"/>
          </a:xfrm>
          <a:prstGeom prst="rect">
            <a:avLst/>
          </a:prstGeom>
          <a:solidFill>
            <a:schemeClr val="lt1"/>
          </a:solidFill>
          <a:ln cap="flat" cmpd="sng" w="12700">
            <a:solidFill>
              <a:srgbClr val="D8D8D8"/>
            </a:solidFill>
            <a:prstDash val="solid"/>
            <a:round/>
            <a:headEnd len="sm" w="sm" type="none"/>
            <a:tailEnd len="sm" w="sm" type="none"/>
          </a:ln>
          <a:effectLst>
            <a:outerShdw blurRad="50800" rotWithShape="0" algn="tl" dir="2700000" dist="38100">
              <a:srgbClr val="000000">
                <a:alpha val="54901"/>
              </a:srgbClr>
            </a:outerShdw>
          </a:effectLst>
        </p:spPr>
      </p:pic>
      <p:sp>
        <p:nvSpPr>
          <p:cNvPr id="288" name="Google Shape;288;p27"/>
          <p:cNvSpPr txBox="1"/>
          <p:nvPr>
            <p:ph idx="1" type="body"/>
          </p:nvPr>
        </p:nvSpPr>
        <p:spPr>
          <a:xfrm>
            <a:off x="6217921" y="1828800"/>
            <a:ext cx="4952588" cy="3999308"/>
          </a:xfrm>
          <a:prstGeom prst="rect">
            <a:avLst/>
          </a:prstGeom>
          <a:noFill/>
          <a:ln>
            <a:noFill/>
          </a:ln>
        </p:spPr>
        <p:txBody>
          <a:bodyPr anchorCtr="0" anchor="t" bIns="45700" lIns="91425" spcFirstLastPara="1" rIns="91425" wrap="square" tIns="45700">
            <a:noAutofit/>
          </a:bodyPr>
          <a:lstStyle/>
          <a:p>
            <a:pPr indent="-228600" lvl="0" marL="228600" rtl="0" algn="l">
              <a:lnSpc>
                <a:spcPct val="95000"/>
              </a:lnSpc>
              <a:spcBef>
                <a:spcPts val="0"/>
              </a:spcBef>
              <a:spcAft>
                <a:spcPts val="0"/>
              </a:spcAft>
              <a:buClr>
                <a:schemeClr val="dk1"/>
              </a:buClr>
              <a:buSzPts val="2400"/>
              <a:buChar char="•"/>
            </a:pPr>
            <a:r>
              <a:rPr b="1" lang="en-US" sz="2400"/>
              <a:t>Individualized Plan for Employment (IPE)</a:t>
            </a:r>
            <a:endParaRPr/>
          </a:p>
          <a:p>
            <a:pPr indent="-228600" lvl="0" marL="228600" rtl="0" algn="l">
              <a:lnSpc>
                <a:spcPct val="95000"/>
              </a:lnSpc>
              <a:spcBef>
                <a:spcPts val="1200"/>
              </a:spcBef>
              <a:spcAft>
                <a:spcPts val="0"/>
              </a:spcAft>
              <a:buClr>
                <a:schemeClr val="dk1"/>
              </a:buClr>
              <a:buSzPts val="2400"/>
              <a:buChar char="•"/>
            </a:pPr>
            <a:r>
              <a:rPr b="1" lang="en-US" sz="2400"/>
              <a:t>Participate in Planned Services to Prepare for a Job</a:t>
            </a:r>
            <a:endParaRPr/>
          </a:p>
          <a:p>
            <a:pPr indent="-228600" lvl="0" marL="228600" rtl="0" algn="l">
              <a:lnSpc>
                <a:spcPct val="95000"/>
              </a:lnSpc>
              <a:spcBef>
                <a:spcPts val="1200"/>
              </a:spcBef>
              <a:spcAft>
                <a:spcPts val="0"/>
              </a:spcAft>
              <a:buClr>
                <a:schemeClr val="dk1"/>
              </a:buClr>
              <a:buSzPts val="2400"/>
              <a:buChar char="•"/>
            </a:pPr>
            <a:r>
              <a:rPr b="1" lang="en-US" sz="2400"/>
              <a:t>Employment</a:t>
            </a:r>
            <a:endParaRPr/>
          </a:p>
          <a:p>
            <a:pPr indent="-228600" lvl="0" marL="228600" rtl="0" algn="l">
              <a:lnSpc>
                <a:spcPct val="95000"/>
              </a:lnSpc>
              <a:spcBef>
                <a:spcPts val="1200"/>
              </a:spcBef>
              <a:spcAft>
                <a:spcPts val="0"/>
              </a:spcAft>
              <a:buClr>
                <a:schemeClr val="dk1"/>
              </a:buClr>
              <a:buSzPts val="2400"/>
              <a:buChar char="•"/>
            </a:pPr>
            <a:r>
              <a:rPr b="1" lang="en-US" sz="2400"/>
              <a:t>After Employment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Dual-Customer Approach</a:t>
            </a:r>
            <a:endParaRPr/>
          </a:p>
        </p:txBody>
      </p:sp>
      <p:sp>
        <p:nvSpPr>
          <p:cNvPr id="295" name="Google Shape;295;p28"/>
          <p:cNvSpPr txBox="1"/>
          <p:nvPr>
            <p:ph idx="1" type="body"/>
          </p:nvPr>
        </p:nvSpPr>
        <p:spPr>
          <a:xfrm>
            <a:off x="838200" y="1825625"/>
            <a:ext cx="52578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2800"/>
              <a:buChar char="•"/>
            </a:pPr>
            <a:r>
              <a:rPr lang="en-US"/>
              <a:t>Help people with disabilities gain or retain employment</a:t>
            </a:r>
            <a:endParaRPr/>
          </a:p>
          <a:p>
            <a:pPr indent="-228600" lvl="0" marL="228600" rtl="0" algn="l">
              <a:lnSpc>
                <a:spcPct val="100000"/>
              </a:lnSpc>
              <a:spcBef>
                <a:spcPts val="1000"/>
              </a:spcBef>
              <a:spcAft>
                <a:spcPts val="0"/>
              </a:spcAft>
              <a:buClr>
                <a:schemeClr val="dk1"/>
              </a:buClr>
              <a:buSzPts val="2800"/>
              <a:buChar char="•"/>
            </a:pPr>
            <a:r>
              <a:rPr lang="en-US"/>
              <a:t>To help businesses find skilled, qualified individuals to fill their vacancies</a:t>
            </a:r>
            <a:endParaRPr/>
          </a:p>
        </p:txBody>
      </p:sp>
      <p:pic>
        <p:nvPicPr>
          <p:cNvPr descr="Dart pointing to a bullseye in white and red." id="296" name="Google Shape;296;p28"/>
          <p:cNvPicPr preferRelativeResize="0"/>
          <p:nvPr/>
        </p:nvPicPr>
        <p:blipFill rotWithShape="1">
          <a:blip r:embed="rId3">
            <a:alphaModFix/>
          </a:blip>
          <a:srcRect b="21992" l="4786" r="37493" t="25630"/>
          <a:stretch/>
        </p:blipFill>
        <p:spPr>
          <a:xfrm>
            <a:off x="6905026" y="1556856"/>
            <a:ext cx="4448774" cy="374428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Job Matching and Retention</a:t>
            </a:r>
            <a:endParaRPr/>
          </a:p>
        </p:txBody>
      </p:sp>
      <p:sp>
        <p:nvSpPr>
          <p:cNvPr id="303" name="Google Shape;303;p29"/>
          <p:cNvSpPr txBox="1"/>
          <p:nvPr>
            <p:ph idx="1" type="body"/>
          </p:nvPr>
        </p:nvSpPr>
        <p:spPr>
          <a:xfrm>
            <a:off x="839788" y="1681163"/>
            <a:ext cx="10512424" cy="8239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sz="2800"/>
              <a:t>Matching qualified candidates with quality businesses. </a:t>
            </a:r>
            <a:endParaRPr/>
          </a:p>
        </p:txBody>
      </p:sp>
      <p:sp>
        <p:nvSpPr>
          <p:cNvPr id="304" name="Google Shape;304;p29"/>
          <p:cNvSpPr txBox="1"/>
          <p:nvPr>
            <p:ph idx="2" type="body"/>
          </p:nvPr>
        </p:nvSpPr>
        <p:spPr>
          <a:xfrm>
            <a:off x="839788" y="2505075"/>
            <a:ext cx="6905718"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Clr>
                <a:schemeClr val="dk1"/>
              </a:buClr>
              <a:buSzPts val="2800"/>
              <a:buChar char="•"/>
            </a:pPr>
            <a:r>
              <a:rPr lang="en-US"/>
              <a:t>Discover the needs of the business</a:t>
            </a:r>
            <a:endParaRPr/>
          </a:p>
          <a:p>
            <a:pPr indent="-228600" lvl="0" marL="228600" rtl="0" algn="l">
              <a:lnSpc>
                <a:spcPct val="120000"/>
              </a:lnSpc>
              <a:spcBef>
                <a:spcPts val="0"/>
              </a:spcBef>
              <a:spcAft>
                <a:spcPts val="0"/>
              </a:spcAft>
              <a:buClr>
                <a:schemeClr val="dk1"/>
              </a:buClr>
              <a:buSzPts val="2800"/>
              <a:buChar char="•"/>
            </a:pPr>
            <a:r>
              <a:rPr lang="en-US"/>
              <a:t>Provide referrals for qualified candidates</a:t>
            </a:r>
            <a:endParaRPr/>
          </a:p>
          <a:p>
            <a:pPr indent="-228600" lvl="0" marL="228600" rtl="0" algn="l">
              <a:lnSpc>
                <a:spcPct val="150000"/>
              </a:lnSpc>
              <a:spcBef>
                <a:spcPts val="0"/>
              </a:spcBef>
              <a:spcAft>
                <a:spcPts val="0"/>
              </a:spcAft>
              <a:buClr>
                <a:schemeClr val="dk1"/>
              </a:buClr>
              <a:buSzPts val="2800"/>
              <a:buChar char="•"/>
            </a:pPr>
            <a:r>
              <a:rPr lang="en-US"/>
              <a:t>Provide follow-up visits</a:t>
            </a:r>
            <a:endParaRPr/>
          </a:p>
          <a:p>
            <a:pPr indent="-228600" lvl="0" marL="228600" rtl="0" algn="l">
              <a:lnSpc>
                <a:spcPct val="150000"/>
              </a:lnSpc>
              <a:spcBef>
                <a:spcPts val="0"/>
              </a:spcBef>
              <a:spcAft>
                <a:spcPts val="0"/>
              </a:spcAft>
              <a:buClr>
                <a:schemeClr val="dk1"/>
              </a:buClr>
              <a:buSzPts val="2800"/>
              <a:buChar char="•"/>
            </a:pPr>
            <a:r>
              <a:rPr lang="en-US"/>
              <a:t>Provide job coaches</a:t>
            </a:r>
            <a:endParaRPr/>
          </a:p>
          <a:p>
            <a:pPr indent="-228600" lvl="0" marL="228600" rtl="0" algn="l">
              <a:lnSpc>
                <a:spcPct val="150000"/>
              </a:lnSpc>
              <a:spcBef>
                <a:spcPts val="0"/>
              </a:spcBef>
              <a:spcAft>
                <a:spcPts val="0"/>
              </a:spcAft>
              <a:buClr>
                <a:schemeClr val="dk1"/>
              </a:buClr>
              <a:buSzPts val="2800"/>
              <a:buChar char="•"/>
            </a:pPr>
            <a:r>
              <a:rPr lang="en-US"/>
              <a:t>Assist with worksite accommodations</a:t>
            </a:r>
            <a:endParaRPr/>
          </a:p>
        </p:txBody>
      </p:sp>
      <p:pic>
        <p:nvPicPr>
          <p:cNvPr descr="Blue puzzle piece laying on top of a space where the piece will fit." id="305" name="Google Shape;305;p29"/>
          <p:cNvPicPr preferRelativeResize="0"/>
          <p:nvPr/>
        </p:nvPicPr>
        <p:blipFill rotWithShape="1">
          <a:blip r:embed="rId3">
            <a:alphaModFix/>
          </a:blip>
          <a:srcRect b="3" l="0" r="3" t="0"/>
          <a:stretch/>
        </p:blipFill>
        <p:spPr>
          <a:xfrm>
            <a:off x="8405137" y="2505075"/>
            <a:ext cx="2948663" cy="2948663"/>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Uncertainties from Some Employers:</a:t>
            </a:r>
            <a:endParaRPr/>
          </a:p>
        </p:txBody>
      </p:sp>
      <p:sp>
        <p:nvSpPr>
          <p:cNvPr id="312" name="Google Shape;312;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2800"/>
              <a:buChar char="•"/>
            </a:pPr>
            <a:r>
              <a:rPr lang="en-US"/>
              <a:t>Increased supervisor workload</a:t>
            </a:r>
            <a:endParaRPr/>
          </a:p>
          <a:p>
            <a:pPr indent="-228600" lvl="0" marL="228600" rtl="0" algn="l">
              <a:lnSpc>
                <a:spcPct val="100000"/>
              </a:lnSpc>
              <a:spcBef>
                <a:spcPts val="1000"/>
              </a:spcBef>
              <a:spcAft>
                <a:spcPts val="0"/>
              </a:spcAft>
              <a:buClr>
                <a:schemeClr val="dk1"/>
              </a:buClr>
              <a:buSzPts val="2800"/>
              <a:buChar char="•"/>
            </a:pPr>
            <a:r>
              <a:rPr lang="en-US"/>
              <a:t>Uncertainty about training</a:t>
            </a:r>
            <a:endParaRPr/>
          </a:p>
          <a:p>
            <a:pPr indent="-228600" lvl="0" marL="228600" rtl="0" algn="l">
              <a:lnSpc>
                <a:spcPct val="100000"/>
              </a:lnSpc>
              <a:spcBef>
                <a:spcPts val="1000"/>
              </a:spcBef>
              <a:spcAft>
                <a:spcPts val="0"/>
              </a:spcAft>
              <a:buClr>
                <a:schemeClr val="dk1"/>
              </a:buClr>
              <a:buSzPts val="2800"/>
              <a:buChar char="•"/>
            </a:pPr>
            <a:r>
              <a:rPr lang="en-US"/>
              <a:t>Productivity concerns</a:t>
            </a:r>
            <a:endParaRPr/>
          </a:p>
          <a:p>
            <a:pPr indent="-228600" lvl="0" marL="228600" rtl="0" algn="l">
              <a:lnSpc>
                <a:spcPct val="100000"/>
              </a:lnSpc>
              <a:spcBef>
                <a:spcPts val="1000"/>
              </a:spcBef>
              <a:spcAft>
                <a:spcPts val="0"/>
              </a:spcAft>
              <a:buClr>
                <a:schemeClr val="dk1"/>
              </a:buClr>
              <a:buSzPts val="2800"/>
              <a:buChar char="•"/>
            </a:pPr>
            <a:r>
              <a:rPr lang="en-US"/>
              <a:t>Not knowing how benefits work for jobseekers</a:t>
            </a:r>
            <a:endParaRPr/>
          </a:p>
          <a:p>
            <a:pPr indent="-228600" lvl="0" marL="228600" rtl="0" algn="l">
              <a:lnSpc>
                <a:spcPct val="100000"/>
              </a:lnSpc>
              <a:spcBef>
                <a:spcPts val="1000"/>
              </a:spcBef>
              <a:spcAft>
                <a:spcPts val="0"/>
              </a:spcAft>
              <a:buClr>
                <a:schemeClr val="dk1"/>
              </a:buClr>
              <a:buSzPts val="2800"/>
              <a:buChar char="•"/>
            </a:pPr>
            <a:r>
              <a:rPr lang="en-US"/>
              <a:t>Not knowing where to get help</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Arial"/>
              <a:buNone/>
            </a:pPr>
            <a:r>
              <a:rPr lang="en-US"/>
              <a:t>Questions?</a:t>
            </a:r>
            <a:endParaRPr/>
          </a:p>
        </p:txBody>
      </p:sp>
      <p:pic>
        <p:nvPicPr>
          <p:cNvPr descr="Colorful note pages with question marks." id="319" name="Google Shape;319;p31"/>
          <p:cNvPicPr preferRelativeResize="0"/>
          <p:nvPr>
            <p:ph idx="1" type="body"/>
          </p:nvPr>
        </p:nvPicPr>
        <p:blipFill rotWithShape="1">
          <a:blip r:embed="rId3">
            <a:alphaModFix/>
          </a:blip>
          <a:srcRect b="0" l="0" r="0" t="0"/>
          <a:stretch/>
        </p:blipFill>
        <p:spPr>
          <a:xfrm>
            <a:off x="3217333" y="1506313"/>
            <a:ext cx="6006703" cy="41827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2"/>
          <p:cNvSpPr txBox="1"/>
          <p:nvPr>
            <p:ph type="title"/>
          </p:nvPr>
        </p:nvSpPr>
        <p:spPr>
          <a:xfrm>
            <a:off x="4989094" y="1263483"/>
            <a:ext cx="662539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b="1" lang="en-US" sz="4000"/>
              <a:t>Keri Bennett, MSEd, CBIS</a:t>
            </a:r>
            <a:endParaRPr sz="4000"/>
          </a:p>
        </p:txBody>
      </p:sp>
      <p:pic>
        <p:nvPicPr>
          <p:cNvPr descr="Question mark icon with blue circle background." id="326" name="Google Shape;326;p32"/>
          <p:cNvPicPr preferRelativeResize="0"/>
          <p:nvPr/>
        </p:nvPicPr>
        <p:blipFill rotWithShape="1">
          <a:blip r:embed="rId3">
            <a:alphaModFix/>
          </a:blip>
          <a:srcRect b="0" l="0" r="0" t="0"/>
          <a:stretch/>
        </p:blipFill>
        <p:spPr>
          <a:xfrm>
            <a:off x="1407599" y="2034170"/>
            <a:ext cx="2379616" cy="2505745"/>
          </a:xfrm>
          <a:prstGeom prst="rect">
            <a:avLst/>
          </a:prstGeom>
          <a:noFill/>
          <a:ln>
            <a:noFill/>
          </a:ln>
        </p:spPr>
      </p:pic>
      <p:sp>
        <p:nvSpPr>
          <p:cNvPr id="327" name="Google Shape;327;p32"/>
          <p:cNvSpPr txBox="1"/>
          <p:nvPr>
            <p:ph idx="1" type="body"/>
          </p:nvPr>
        </p:nvSpPr>
        <p:spPr>
          <a:xfrm>
            <a:off x="4989094" y="2451267"/>
            <a:ext cx="6625390" cy="2505744"/>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400"/>
              <a:buNone/>
            </a:pPr>
            <a:r>
              <a:rPr lang="en-US" sz="2400"/>
              <a:t>Program Director for Acquired Brain Injury</a:t>
            </a:r>
            <a:endParaRPr/>
          </a:p>
          <a:p>
            <a:pPr indent="0" lvl="0" marL="0" rtl="0" algn="l">
              <a:lnSpc>
                <a:spcPct val="100000"/>
              </a:lnSpc>
              <a:spcBef>
                <a:spcPts val="400"/>
              </a:spcBef>
              <a:spcAft>
                <a:spcPts val="0"/>
              </a:spcAft>
              <a:buClr>
                <a:schemeClr val="dk1"/>
              </a:buClr>
              <a:buSzPts val="2400"/>
              <a:buNone/>
            </a:pPr>
            <a:r>
              <a:rPr lang="en-US" sz="2400"/>
              <a:t>Nebraska VR</a:t>
            </a:r>
            <a:endParaRPr/>
          </a:p>
          <a:p>
            <a:pPr indent="0" lvl="0" marL="0" rtl="0" algn="l">
              <a:lnSpc>
                <a:spcPct val="100000"/>
              </a:lnSpc>
              <a:spcBef>
                <a:spcPts val="400"/>
              </a:spcBef>
              <a:spcAft>
                <a:spcPts val="0"/>
              </a:spcAft>
              <a:buClr>
                <a:schemeClr val="dk1"/>
              </a:buClr>
              <a:buSzPts val="2400"/>
              <a:buNone/>
            </a:pPr>
            <a:r>
              <a:rPr lang="en-US" sz="2400"/>
              <a:t>Nebraska Department of Education</a:t>
            </a:r>
            <a:endParaRPr/>
          </a:p>
          <a:p>
            <a:pPr indent="0" lvl="0" marL="0" rtl="0" algn="l">
              <a:lnSpc>
                <a:spcPct val="100000"/>
              </a:lnSpc>
              <a:spcBef>
                <a:spcPts val="400"/>
              </a:spcBef>
              <a:spcAft>
                <a:spcPts val="0"/>
              </a:spcAft>
              <a:buClr>
                <a:schemeClr val="dk1"/>
              </a:buClr>
              <a:buSzPts val="2400"/>
              <a:buNone/>
            </a:pPr>
            <a:r>
              <a:rPr lang="en-US" sz="2400" u="sng">
                <a:solidFill>
                  <a:schemeClr val="hlink"/>
                </a:solidFill>
                <a:hlinkClick r:id="rId4"/>
              </a:rPr>
              <a:t>keri.bennett@nebraska.gov</a:t>
            </a:r>
            <a:r>
              <a:rPr lang="en-US" sz="2400"/>
              <a:t> </a:t>
            </a:r>
            <a:endParaRPr sz="2400"/>
          </a:p>
          <a:p>
            <a:pPr indent="0" lvl="0" marL="0" rtl="0" algn="l">
              <a:lnSpc>
                <a:spcPct val="100000"/>
              </a:lnSpc>
              <a:spcBef>
                <a:spcPts val="400"/>
              </a:spcBef>
              <a:spcAft>
                <a:spcPts val="0"/>
              </a:spcAft>
              <a:buClr>
                <a:schemeClr val="dk1"/>
              </a:buClr>
              <a:buSzPts val="2400"/>
              <a:buNone/>
            </a:pPr>
            <a:r>
              <a:rPr lang="en-US" sz="2400"/>
              <a:t>(308) 224-7571</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2024-06-03T19:52:15Z</dcterms:created>
  <dc:creator>Chapin, Sarah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0x01010020D17581272D1347B9D696039F573139</vt:lpwstr>
  </property>
</Properties>
</file>