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Lst>
  <p:sldSz cy="6858000" cx="12192000"/>
  <p:notesSz cx="7010400" cy="9236075"/>
  <p:embeddedFontLst>
    <p:embeddedFont>
      <p:font typeface="Roboto"/>
      <p:regular r:id="rId23"/>
      <p:bold r:id="rId24"/>
      <p:italic r:id="rId25"/>
      <p:boldItalic r:id="rId26"/>
    </p:embeddedFont>
    <p:embeddedFont>
      <p:font typeface="Montserrat"/>
      <p:regular r:id="rId27"/>
      <p:bold r:id="rId28"/>
      <p:italic r:id="rId29"/>
      <p:boldItalic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1" roundtripDataSignature="AMtx7mjmLSyxvj961QpGzEnqNvFjqP4fs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font" Target="fonts/Roboto-bold.fntdata"/><Relationship Id="rId23" Type="http://schemas.openxmlformats.org/officeDocument/2006/relationships/font" Target="fonts/Roboto-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Roboto-boldItalic.fntdata"/><Relationship Id="rId25" Type="http://schemas.openxmlformats.org/officeDocument/2006/relationships/font" Target="fonts/Roboto-italic.fntdata"/><Relationship Id="rId28" Type="http://schemas.openxmlformats.org/officeDocument/2006/relationships/font" Target="fonts/Montserrat-bold.fntdata"/><Relationship Id="rId27" Type="http://schemas.openxmlformats.org/officeDocument/2006/relationships/font" Target="fonts/Montserrat-regular.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Montserrat-italic.fntdata"/><Relationship Id="rId7" Type="http://schemas.openxmlformats.org/officeDocument/2006/relationships/slide" Target="slides/slide3.xml"/><Relationship Id="rId8" Type="http://schemas.openxmlformats.org/officeDocument/2006/relationships/slide" Target="slides/slide4.xml"/><Relationship Id="rId31" Type="http://customschemas.google.com/relationships/presentationmetadata" Target="metadata"/><Relationship Id="rId30" Type="http://schemas.openxmlformats.org/officeDocument/2006/relationships/font" Target="fonts/Montserrat-boldItalic.fnt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8" y="3"/>
            <a:ext cx="3038475" cy="4625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970345" y="3"/>
            <a:ext cx="3038475" cy="462599"/>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735013" y="1154113"/>
            <a:ext cx="5540375" cy="31178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01675" y="4444762"/>
            <a:ext cx="5607050" cy="3637201"/>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8" y="8773477"/>
            <a:ext cx="3038475" cy="462598"/>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970345" y="8773477"/>
            <a:ext cx="3038475" cy="462598"/>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d7c1993729_0_0:notes"/>
          <p:cNvSpPr/>
          <p:nvPr>
            <p:ph idx="2" type="sldImg"/>
          </p:nvPr>
        </p:nvSpPr>
        <p:spPr>
          <a:xfrm>
            <a:off x="735013" y="1154113"/>
            <a:ext cx="5540400" cy="3117900"/>
          </a:xfrm>
          <a:custGeom>
            <a:rect b="b" l="l" r="r" t="t"/>
            <a:pathLst>
              <a:path extrusionOk="0" h="120000" w="120000">
                <a:moveTo>
                  <a:pt x="0" y="0"/>
                </a:moveTo>
                <a:lnTo>
                  <a:pt x="120000" y="0"/>
                </a:lnTo>
                <a:lnTo>
                  <a:pt x="120000" y="120000"/>
                </a:lnTo>
                <a:lnTo>
                  <a:pt x="0" y="120000"/>
                </a:lnTo>
                <a:close/>
              </a:path>
            </a:pathLst>
          </a:custGeom>
        </p:spPr>
      </p:sp>
      <p:sp>
        <p:nvSpPr>
          <p:cNvPr id="39" name="Google Shape;39;g3d7c1993729_0_0:notes"/>
          <p:cNvSpPr txBox="1"/>
          <p:nvPr>
            <p:ph idx="1" type="body"/>
          </p:nvPr>
        </p:nvSpPr>
        <p:spPr>
          <a:xfrm>
            <a:off x="701675" y="4444762"/>
            <a:ext cx="5607000" cy="36372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 name="Google Shape;40;g3d7c1993729_0_0:notes"/>
          <p:cNvSpPr txBox="1"/>
          <p:nvPr>
            <p:ph idx="12" type="sldNum"/>
          </p:nvPr>
        </p:nvSpPr>
        <p:spPr>
          <a:xfrm>
            <a:off x="3970345" y="8773477"/>
            <a:ext cx="3038400" cy="4626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 name="Shape 43"/>
        <p:cNvGrpSpPr/>
        <p:nvPr/>
      </p:nvGrpSpPr>
      <p:grpSpPr>
        <a:xfrm>
          <a:off x="0" y="0"/>
          <a:ext cx="0" cy="0"/>
          <a:chOff x="0" y="0"/>
          <a:chExt cx="0" cy="0"/>
        </a:xfrm>
      </p:grpSpPr>
      <p:sp>
        <p:nvSpPr>
          <p:cNvPr id="44" name="Google Shape;44;p1:notes"/>
          <p:cNvSpPr/>
          <p:nvPr>
            <p:ph idx="2" type="sldImg"/>
          </p:nvPr>
        </p:nvSpPr>
        <p:spPr>
          <a:xfrm>
            <a:off x="735013" y="1154113"/>
            <a:ext cx="5540375" cy="31178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 name="Google Shape;45;p1:notes"/>
          <p:cNvSpPr txBox="1"/>
          <p:nvPr>
            <p:ph idx="1" type="body"/>
          </p:nvPr>
        </p:nvSpPr>
        <p:spPr>
          <a:xfrm>
            <a:off x="701675" y="4444762"/>
            <a:ext cx="5607050" cy="3637201"/>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latin typeface="Arial"/>
              <a:ea typeface="Arial"/>
              <a:cs typeface="Arial"/>
              <a:sym typeface="Arial"/>
            </a:endParaRPr>
          </a:p>
        </p:txBody>
      </p:sp>
      <p:sp>
        <p:nvSpPr>
          <p:cNvPr id="46" name="Google Shape;46;p1:notes"/>
          <p:cNvSpPr txBox="1"/>
          <p:nvPr>
            <p:ph idx="11" type="ftr"/>
          </p:nvPr>
        </p:nvSpPr>
        <p:spPr>
          <a:xfrm>
            <a:off x="8" y="8773477"/>
            <a:ext cx="3038475" cy="462598"/>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en-US"/>
              <a:t>Helping People Live better Lives.</a:t>
            </a:r>
            <a:endParaRPr/>
          </a:p>
        </p:txBody>
      </p:sp>
      <p:sp>
        <p:nvSpPr>
          <p:cNvPr id="47" name="Google Shape;47;p1:notes"/>
          <p:cNvSpPr txBox="1"/>
          <p:nvPr>
            <p:ph idx="12" type="sldNum"/>
          </p:nvPr>
        </p:nvSpPr>
        <p:spPr>
          <a:xfrm>
            <a:off x="3970345" y="8773477"/>
            <a:ext cx="3038475" cy="462598"/>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p2:notes"/>
          <p:cNvSpPr/>
          <p:nvPr>
            <p:ph idx="2" type="sldImg"/>
          </p:nvPr>
        </p:nvSpPr>
        <p:spPr>
          <a:xfrm>
            <a:off x="735013" y="1154113"/>
            <a:ext cx="5540375" cy="31178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 name="Google Shape;54;p2:notes"/>
          <p:cNvSpPr txBox="1"/>
          <p:nvPr>
            <p:ph idx="1" type="body"/>
          </p:nvPr>
        </p:nvSpPr>
        <p:spPr>
          <a:xfrm>
            <a:off x="701675" y="4444762"/>
            <a:ext cx="5607050" cy="3637201"/>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Changes may change based on public comments received. </a:t>
            </a:r>
            <a:endParaRPr/>
          </a:p>
        </p:txBody>
      </p:sp>
      <p:sp>
        <p:nvSpPr>
          <p:cNvPr id="55" name="Google Shape;55;p2:notes"/>
          <p:cNvSpPr txBox="1"/>
          <p:nvPr>
            <p:ph idx="11" type="ftr"/>
          </p:nvPr>
        </p:nvSpPr>
        <p:spPr>
          <a:xfrm>
            <a:off x="8" y="8773477"/>
            <a:ext cx="3038475" cy="462598"/>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en-US"/>
              <a:t>Helping People Live better Lives.</a:t>
            </a:r>
            <a:endParaRPr/>
          </a:p>
        </p:txBody>
      </p:sp>
      <p:sp>
        <p:nvSpPr>
          <p:cNvPr id="56" name="Google Shape;56;p2:notes"/>
          <p:cNvSpPr txBox="1"/>
          <p:nvPr>
            <p:ph idx="12" type="sldNum"/>
          </p:nvPr>
        </p:nvSpPr>
        <p:spPr>
          <a:xfrm>
            <a:off x="3970345" y="8773477"/>
            <a:ext cx="3038475" cy="462598"/>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p3:notes"/>
          <p:cNvSpPr/>
          <p:nvPr>
            <p:ph idx="2" type="sldImg"/>
          </p:nvPr>
        </p:nvSpPr>
        <p:spPr>
          <a:xfrm>
            <a:off x="735013" y="1154113"/>
            <a:ext cx="5540375" cy="31178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 name="Google Shape;61;p3:notes"/>
          <p:cNvSpPr txBox="1"/>
          <p:nvPr>
            <p:ph idx="1" type="body"/>
          </p:nvPr>
        </p:nvSpPr>
        <p:spPr>
          <a:xfrm>
            <a:off x="701675" y="4444762"/>
            <a:ext cx="5607050" cy="3637201"/>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Arial"/>
              <a:buNone/>
            </a:pPr>
            <a:r>
              <a:rPr lang="en-US"/>
              <a:t>$92,438 x 150% = $138,657</a:t>
            </a:r>
            <a:endParaRPr/>
          </a:p>
        </p:txBody>
      </p:sp>
      <p:sp>
        <p:nvSpPr>
          <p:cNvPr id="62" name="Google Shape;62;p3:notes"/>
          <p:cNvSpPr txBox="1"/>
          <p:nvPr>
            <p:ph idx="11" type="ftr"/>
          </p:nvPr>
        </p:nvSpPr>
        <p:spPr>
          <a:xfrm>
            <a:off x="8" y="8773477"/>
            <a:ext cx="3038475" cy="462598"/>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Calibri"/>
              <a:buNone/>
            </a:pPr>
            <a:r>
              <a:rPr b="0" i="0" lang="en-US" sz="1200" u="none" cap="none" strike="noStrike">
                <a:solidFill>
                  <a:srgbClr val="000000"/>
                </a:solidFill>
                <a:latin typeface="Calibri"/>
                <a:ea typeface="Calibri"/>
                <a:cs typeface="Calibri"/>
                <a:sym typeface="Calibri"/>
              </a:rPr>
              <a:t>Helping People Live better Lives.</a:t>
            </a:r>
            <a:endParaRPr/>
          </a:p>
        </p:txBody>
      </p:sp>
      <p:sp>
        <p:nvSpPr>
          <p:cNvPr id="63" name="Google Shape;63;p3:notes"/>
          <p:cNvSpPr txBox="1"/>
          <p:nvPr>
            <p:ph idx="12" type="sldNum"/>
          </p:nvPr>
        </p:nvSpPr>
        <p:spPr>
          <a:xfrm>
            <a:off x="3970345" y="8773477"/>
            <a:ext cx="3038475" cy="462598"/>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4:notes"/>
          <p:cNvSpPr/>
          <p:nvPr>
            <p:ph idx="2" type="sldImg"/>
          </p:nvPr>
        </p:nvSpPr>
        <p:spPr>
          <a:xfrm>
            <a:off x="735013" y="1154113"/>
            <a:ext cx="5540375" cy="31178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 name="Google Shape;69;p4:notes"/>
          <p:cNvSpPr txBox="1"/>
          <p:nvPr>
            <p:ph idx="1" type="body"/>
          </p:nvPr>
        </p:nvSpPr>
        <p:spPr>
          <a:xfrm>
            <a:off x="701675" y="4444762"/>
            <a:ext cx="5607050" cy="3637201"/>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rgbClr val="202124"/>
              </a:buClr>
              <a:buSzPts val="1200"/>
              <a:buFont typeface="Arial"/>
              <a:buChar char="•"/>
            </a:pPr>
            <a:r>
              <a:rPr b="0" i="0" lang="en-US" sz="1200">
                <a:solidFill>
                  <a:srgbClr val="202124"/>
                </a:solidFill>
                <a:latin typeface="Times New Roman"/>
                <a:ea typeface="Times New Roman"/>
                <a:cs typeface="Times New Roman"/>
                <a:sym typeface="Times New Roman"/>
              </a:rPr>
              <a:t>Remote Supports and Health Maintenance Monitoring cannot be authorized for individuals with Residential Habilitation. </a:t>
            </a:r>
            <a:endParaRPr/>
          </a:p>
          <a:p>
            <a:pPr indent="-171450" lvl="0" marL="171450" rtl="0" algn="l">
              <a:spcBef>
                <a:spcPts val="0"/>
              </a:spcBef>
              <a:spcAft>
                <a:spcPts val="0"/>
              </a:spcAft>
              <a:buClr>
                <a:srgbClr val="202124"/>
              </a:buClr>
              <a:buSzPts val="1200"/>
              <a:buFont typeface="Arial"/>
              <a:buChar char="•"/>
            </a:pPr>
            <a:r>
              <a:rPr b="0" i="0" lang="en-US" sz="1200">
                <a:solidFill>
                  <a:srgbClr val="202124"/>
                </a:solidFill>
                <a:latin typeface="Times New Roman"/>
                <a:ea typeface="Times New Roman"/>
                <a:cs typeface="Times New Roman"/>
                <a:sym typeface="Times New Roman"/>
              </a:rPr>
              <a:t>Transition Residential Habilitation</a:t>
            </a:r>
            <a:endParaRPr/>
          </a:p>
          <a:p>
            <a:pPr indent="-171450" lvl="1" marL="628650" rtl="0" algn="l">
              <a:spcBef>
                <a:spcPts val="0"/>
              </a:spcBef>
              <a:spcAft>
                <a:spcPts val="0"/>
              </a:spcAft>
              <a:buClr>
                <a:srgbClr val="202124"/>
              </a:buClr>
              <a:buSzPts val="1200"/>
              <a:buFont typeface="Courier New"/>
              <a:buChar char="o"/>
            </a:pPr>
            <a:r>
              <a:rPr b="0" i="0" lang="en-US" sz="1200">
                <a:solidFill>
                  <a:srgbClr val="202124"/>
                </a:solidFill>
                <a:latin typeface="Times New Roman"/>
                <a:ea typeface="Times New Roman"/>
                <a:cs typeface="Times New Roman"/>
                <a:sym typeface="Times New Roman"/>
              </a:rPr>
              <a:t>Shared living-Limitation on placements after July 1, 2025 of individuals under age 19</a:t>
            </a:r>
            <a:endParaRPr/>
          </a:p>
          <a:p>
            <a:pPr indent="-171450" lvl="1" marL="628650" rtl="0" algn="l">
              <a:spcBef>
                <a:spcPts val="0"/>
              </a:spcBef>
              <a:spcAft>
                <a:spcPts val="0"/>
              </a:spcAft>
              <a:buClr>
                <a:srgbClr val="202124"/>
              </a:buClr>
              <a:buSzPts val="1200"/>
              <a:buFont typeface="Courier New"/>
              <a:buChar char="o"/>
            </a:pPr>
            <a:r>
              <a:rPr b="0" i="0" lang="en-US" sz="1200">
                <a:solidFill>
                  <a:srgbClr val="202124"/>
                </a:solidFill>
                <a:latin typeface="Times New Roman"/>
                <a:ea typeface="Times New Roman"/>
                <a:cs typeface="Times New Roman"/>
                <a:sym typeface="Times New Roman"/>
              </a:rPr>
              <a:t>Continuous Home-Limitation on placements after July 1, 2025 of individuals under age 19</a:t>
            </a:r>
            <a:endParaRPr/>
          </a:p>
          <a:p>
            <a:pPr indent="-171450" lvl="1" marL="628650" rtl="0" algn="l">
              <a:spcBef>
                <a:spcPts val="0"/>
              </a:spcBef>
              <a:spcAft>
                <a:spcPts val="0"/>
              </a:spcAft>
              <a:buClr>
                <a:srgbClr val="202124"/>
              </a:buClr>
              <a:buSzPts val="1200"/>
              <a:buFont typeface="Courier New"/>
              <a:buChar char="o"/>
            </a:pPr>
            <a:r>
              <a:rPr b="0" i="0" lang="en-US" sz="1200">
                <a:solidFill>
                  <a:srgbClr val="202124"/>
                </a:solidFill>
                <a:latin typeface="Times New Roman"/>
                <a:ea typeface="Times New Roman"/>
                <a:cs typeface="Times New Roman"/>
                <a:sym typeface="Times New Roman"/>
              </a:rPr>
              <a:t>Host Home-Limitations on placement after July 1, 2025 of individuals under age 19</a:t>
            </a:r>
            <a:endParaRPr/>
          </a:p>
          <a:p>
            <a:pPr indent="-171450" lvl="1" marL="628650" rtl="0" algn="l">
              <a:spcBef>
                <a:spcPts val="0"/>
              </a:spcBef>
              <a:spcAft>
                <a:spcPts val="0"/>
              </a:spcAft>
              <a:buClr>
                <a:srgbClr val="202124"/>
              </a:buClr>
              <a:buSzPts val="1200"/>
              <a:buFont typeface="Courier New"/>
              <a:buChar char="o"/>
            </a:pPr>
            <a:r>
              <a:rPr b="0" i="0" lang="en-US" sz="1200">
                <a:solidFill>
                  <a:srgbClr val="202124"/>
                </a:solidFill>
                <a:latin typeface="Times New Roman"/>
                <a:ea typeface="Times New Roman"/>
                <a:cs typeface="Times New Roman"/>
                <a:sym typeface="Times New Roman"/>
              </a:rPr>
              <a:t>Youth Continuous Home-Limitation on placement of individuals over age 19. </a:t>
            </a:r>
            <a:endParaRPr/>
          </a:p>
          <a:p>
            <a:pPr indent="0" lvl="0" marL="0" rtl="0" algn="l">
              <a:spcBef>
                <a:spcPts val="0"/>
              </a:spcBef>
              <a:spcAft>
                <a:spcPts val="0"/>
              </a:spcAft>
              <a:buNone/>
            </a:pPr>
            <a:r>
              <a:t/>
            </a:r>
            <a:endParaRPr/>
          </a:p>
        </p:txBody>
      </p:sp>
      <p:sp>
        <p:nvSpPr>
          <p:cNvPr id="70" name="Google Shape;70;p4:notes"/>
          <p:cNvSpPr txBox="1"/>
          <p:nvPr>
            <p:ph idx="11" type="ftr"/>
          </p:nvPr>
        </p:nvSpPr>
        <p:spPr>
          <a:xfrm>
            <a:off x="8" y="8773477"/>
            <a:ext cx="3038475" cy="462598"/>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en-US"/>
              <a:t>Helping People Live better Lives.</a:t>
            </a:r>
            <a:endParaRPr/>
          </a:p>
        </p:txBody>
      </p:sp>
      <p:sp>
        <p:nvSpPr>
          <p:cNvPr id="71" name="Google Shape;71;p4:notes"/>
          <p:cNvSpPr txBox="1"/>
          <p:nvPr>
            <p:ph idx="12" type="sldNum"/>
          </p:nvPr>
        </p:nvSpPr>
        <p:spPr>
          <a:xfrm>
            <a:off x="3970345" y="8773477"/>
            <a:ext cx="3038475" cy="462598"/>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p5:notes"/>
          <p:cNvSpPr/>
          <p:nvPr>
            <p:ph idx="2" type="sldImg"/>
          </p:nvPr>
        </p:nvSpPr>
        <p:spPr>
          <a:xfrm>
            <a:off x="735013" y="1154113"/>
            <a:ext cx="5540375" cy="31178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7" name="Google Shape;77;p5:notes"/>
          <p:cNvSpPr txBox="1"/>
          <p:nvPr>
            <p:ph idx="1" type="body"/>
          </p:nvPr>
        </p:nvSpPr>
        <p:spPr>
          <a:xfrm>
            <a:off x="701675" y="4444762"/>
            <a:ext cx="5607050" cy="3637201"/>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8" name="Google Shape;78;p5:notes"/>
          <p:cNvSpPr txBox="1"/>
          <p:nvPr>
            <p:ph idx="11" type="ftr"/>
          </p:nvPr>
        </p:nvSpPr>
        <p:spPr>
          <a:xfrm>
            <a:off x="8" y="8773477"/>
            <a:ext cx="3038475" cy="462598"/>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en-US"/>
              <a:t>Helping People Live better Lives.</a:t>
            </a:r>
            <a:endParaRPr/>
          </a:p>
        </p:txBody>
      </p:sp>
      <p:sp>
        <p:nvSpPr>
          <p:cNvPr id="79" name="Google Shape;79;p5:notes"/>
          <p:cNvSpPr txBox="1"/>
          <p:nvPr>
            <p:ph idx="12" type="sldNum"/>
          </p:nvPr>
        </p:nvSpPr>
        <p:spPr>
          <a:xfrm>
            <a:off x="3970345" y="8773477"/>
            <a:ext cx="3038475" cy="462598"/>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p6:notes"/>
          <p:cNvSpPr/>
          <p:nvPr>
            <p:ph idx="2" type="sldImg"/>
          </p:nvPr>
        </p:nvSpPr>
        <p:spPr>
          <a:xfrm>
            <a:off x="735013" y="1154113"/>
            <a:ext cx="5540375" cy="31178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5" name="Google Shape;85;p6:notes"/>
          <p:cNvSpPr txBox="1"/>
          <p:nvPr>
            <p:ph idx="1" type="body"/>
          </p:nvPr>
        </p:nvSpPr>
        <p:spPr>
          <a:xfrm>
            <a:off x="701675" y="4444762"/>
            <a:ext cx="5607050" cy="3637201"/>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Arial"/>
              <a:buNone/>
            </a:pPr>
            <a:r>
              <a:rPr lang="en-US"/>
              <a:t>$92,438 x 150% = $138,657</a:t>
            </a:r>
            <a:endParaRPr/>
          </a:p>
        </p:txBody>
      </p:sp>
      <p:sp>
        <p:nvSpPr>
          <p:cNvPr id="86" name="Google Shape;86;p6:notes"/>
          <p:cNvSpPr txBox="1"/>
          <p:nvPr>
            <p:ph idx="11" type="ftr"/>
          </p:nvPr>
        </p:nvSpPr>
        <p:spPr>
          <a:xfrm>
            <a:off x="8" y="8773477"/>
            <a:ext cx="3038475" cy="462598"/>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Calibri"/>
              <a:buNone/>
            </a:pPr>
            <a:r>
              <a:rPr b="0" i="0" lang="en-US" sz="1200" u="none" cap="none" strike="noStrike">
                <a:solidFill>
                  <a:srgbClr val="000000"/>
                </a:solidFill>
                <a:latin typeface="Calibri"/>
                <a:ea typeface="Calibri"/>
                <a:cs typeface="Calibri"/>
                <a:sym typeface="Calibri"/>
              </a:rPr>
              <a:t>Helping People Live better Lives.</a:t>
            </a:r>
            <a:endParaRPr/>
          </a:p>
        </p:txBody>
      </p:sp>
      <p:sp>
        <p:nvSpPr>
          <p:cNvPr id="87" name="Google Shape;87;p6:notes"/>
          <p:cNvSpPr txBox="1"/>
          <p:nvPr>
            <p:ph idx="12" type="sldNum"/>
          </p:nvPr>
        </p:nvSpPr>
        <p:spPr>
          <a:xfrm>
            <a:off x="3970345" y="8773477"/>
            <a:ext cx="3038475" cy="462598"/>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7:notes"/>
          <p:cNvSpPr/>
          <p:nvPr>
            <p:ph idx="2" type="sldImg"/>
          </p:nvPr>
        </p:nvSpPr>
        <p:spPr>
          <a:xfrm>
            <a:off x="735013" y="1154113"/>
            <a:ext cx="5540375" cy="31178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3" name="Google Shape;93;p7:notes"/>
          <p:cNvSpPr txBox="1"/>
          <p:nvPr>
            <p:ph idx="1" type="body"/>
          </p:nvPr>
        </p:nvSpPr>
        <p:spPr>
          <a:xfrm>
            <a:off x="701675" y="4444762"/>
            <a:ext cx="5607050" cy="3637201"/>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Arial"/>
              <a:buNone/>
            </a:pPr>
            <a:r>
              <a:rPr lang="en-US"/>
              <a:t>$92,438 x 150% = $138,657</a:t>
            </a:r>
            <a:endParaRPr/>
          </a:p>
        </p:txBody>
      </p:sp>
      <p:sp>
        <p:nvSpPr>
          <p:cNvPr id="94" name="Google Shape;94;p7:notes"/>
          <p:cNvSpPr txBox="1"/>
          <p:nvPr>
            <p:ph idx="11" type="ftr"/>
          </p:nvPr>
        </p:nvSpPr>
        <p:spPr>
          <a:xfrm>
            <a:off x="8" y="8773477"/>
            <a:ext cx="3038475" cy="462598"/>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Calibri"/>
              <a:buNone/>
            </a:pPr>
            <a:r>
              <a:rPr b="0" i="0" lang="en-US" sz="1200" u="none" cap="none" strike="noStrike">
                <a:solidFill>
                  <a:srgbClr val="000000"/>
                </a:solidFill>
                <a:latin typeface="Calibri"/>
                <a:ea typeface="Calibri"/>
                <a:cs typeface="Calibri"/>
                <a:sym typeface="Calibri"/>
              </a:rPr>
              <a:t>Helping People Live better Lives.</a:t>
            </a:r>
            <a:endParaRPr/>
          </a:p>
        </p:txBody>
      </p:sp>
      <p:sp>
        <p:nvSpPr>
          <p:cNvPr id="95" name="Google Shape;95;p7:notes"/>
          <p:cNvSpPr txBox="1"/>
          <p:nvPr>
            <p:ph idx="12" type="sldNum"/>
          </p:nvPr>
        </p:nvSpPr>
        <p:spPr>
          <a:xfrm>
            <a:off x="3970345" y="8773477"/>
            <a:ext cx="3038475" cy="462598"/>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8:notes"/>
          <p:cNvSpPr/>
          <p:nvPr>
            <p:ph idx="2" type="sldImg"/>
          </p:nvPr>
        </p:nvSpPr>
        <p:spPr>
          <a:xfrm>
            <a:off x="735013" y="1154113"/>
            <a:ext cx="5540375" cy="31178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1" name="Google Shape;101;p8:notes"/>
          <p:cNvSpPr txBox="1"/>
          <p:nvPr>
            <p:ph idx="1" type="body"/>
          </p:nvPr>
        </p:nvSpPr>
        <p:spPr>
          <a:xfrm>
            <a:off x="701675" y="4444762"/>
            <a:ext cx="5607050" cy="3637201"/>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 week is defined as 12:00 a.m. Monday through 11:59 p.m. Sunday.</a:t>
            </a:r>
            <a:endParaRPr/>
          </a:p>
        </p:txBody>
      </p:sp>
      <p:sp>
        <p:nvSpPr>
          <p:cNvPr id="102" name="Google Shape;102;p8:notes"/>
          <p:cNvSpPr txBox="1"/>
          <p:nvPr>
            <p:ph idx="11" type="ftr"/>
          </p:nvPr>
        </p:nvSpPr>
        <p:spPr>
          <a:xfrm>
            <a:off x="8" y="8773477"/>
            <a:ext cx="3038475" cy="462598"/>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en-US"/>
              <a:t>Helping People Live better Lives.</a:t>
            </a:r>
            <a:endParaRPr/>
          </a:p>
        </p:txBody>
      </p:sp>
      <p:sp>
        <p:nvSpPr>
          <p:cNvPr id="103" name="Google Shape;103;p8:notes"/>
          <p:cNvSpPr txBox="1"/>
          <p:nvPr>
            <p:ph idx="12" type="sldNum"/>
          </p:nvPr>
        </p:nvSpPr>
        <p:spPr>
          <a:xfrm>
            <a:off x="3970345" y="8773477"/>
            <a:ext cx="3038475" cy="462598"/>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9:notes"/>
          <p:cNvSpPr/>
          <p:nvPr>
            <p:ph idx="2" type="sldImg"/>
          </p:nvPr>
        </p:nvSpPr>
        <p:spPr>
          <a:xfrm>
            <a:off x="735013" y="1154113"/>
            <a:ext cx="5540375" cy="31178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1" name="Google Shape;111;p9:notes"/>
          <p:cNvSpPr txBox="1"/>
          <p:nvPr>
            <p:ph idx="1" type="body"/>
          </p:nvPr>
        </p:nvSpPr>
        <p:spPr>
          <a:xfrm>
            <a:off x="701675" y="4444762"/>
            <a:ext cx="5607050" cy="3637201"/>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rgbClr val="000000"/>
              </a:buClr>
              <a:buSzPts val="1800"/>
              <a:buFont typeface="Times New Roman"/>
              <a:buAutoNum type="arabicPeriod"/>
            </a:pPr>
            <a:r>
              <a:rPr b="0" i="0" lang="en-US" sz="1800" u="none" strike="noStrike">
                <a:solidFill>
                  <a:srgbClr val="000000"/>
                </a:solidFill>
                <a:latin typeface="Times New Roman"/>
                <a:ea typeface="Times New Roman"/>
                <a:cs typeface="Times New Roman"/>
                <a:sym typeface="Times New Roman"/>
              </a:rPr>
              <a:t>Bachelor’s Degree in a human behavioral sciences field such as human services, social work, psychology, education, sociology, or a related field; OR four years equivalent experience in services or programs for persons with intellectual or other developmental disabilities, long-term care, gerontology, rehabilitation, health/disability case management, children with special health care needs, health/medical, education, psychology, social work, sociology, human services, or a related field; and </a:t>
            </a:r>
            <a:endParaRPr/>
          </a:p>
          <a:p>
            <a:pPr indent="-342900" lvl="0" marL="342900" rtl="0" algn="l">
              <a:spcBef>
                <a:spcPts val="0"/>
              </a:spcBef>
              <a:spcAft>
                <a:spcPts val="0"/>
              </a:spcAft>
              <a:buClr>
                <a:srgbClr val="000000"/>
              </a:buClr>
              <a:buSzPts val="1800"/>
              <a:buFont typeface="Times New Roman"/>
              <a:buAutoNum type="arabicPeriod"/>
            </a:pPr>
            <a:r>
              <a:rPr b="0" i="0" lang="en-US" sz="1800" u="none" strike="noStrike">
                <a:solidFill>
                  <a:srgbClr val="000000"/>
                </a:solidFill>
                <a:latin typeface="Times New Roman"/>
                <a:ea typeface="Times New Roman"/>
                <a:cs typeface="Times New Roman"/>
                <a:sym typeface="Times New Roman"/>
              </a:rPr>
              <a:t>Knowledge of: current practices in the field of community-based services for persons with intellectual disabilities and other developmental disabilities; person-centered planning; Americans with Disability Act (ADA) standards; self-direction; community integration; the principles of social role valorization; provision of habilitation services; positive behavioral supports; and, statutes and regulations pertaining to delivery of services for participants; and </a:t>
            </a:r>
            <a:endParaRPr/>
          </a:p>
          <a:p>
            <a:pPr indent="-342900" lvl="0" marL="342900" rtl="0" algn="l">
              <a:spcBef>
                <a:spcPts val="0"/>
              </a:spcBef>
              <a:spcAft>
                <a:spcPts val="0"/>
              </a:spcAft>
              <a:buClr>
                <a:srgbClr val="000000"/>
              </a:buClr>
              <a:buSzPts val="1800"/>
              <a:buFont typeface="Times New Roman"/>
              <a:buAutoNum type="arabicPeriod"/>
            </a:pPr>
            <a:r>
              <a:rPr b="0" i="0" lang="en-US" sz="1800" u="none" strike="noStrike">
                <a:solidFill>
                  <a:srgbClr val="000000"/>
                </a:solidFill>
                <a:latin typeface="Times New Roman"/>
                <a:ea typeface="Times New Roman"/>
                <a:cs typeface="Times New Roman"/>
                <a:sym typeface="Times New Roman"/>
              </a:rPr>
              <a:t>Knowledge of: program resources/services available in Nebraska for persons with intellectual and other developmental disabilities; the objectives, philosophies, and functions of the Division of Developmental Disabilities (DDD); regulations governing the authorization, delivery of, and payment of community-based developmental disabilities services; Department of Education regulations; Vocational Rehabilitation services; State statutes regarding persons with disabilities; and DHHS programs, such as Protection and Safety and economic assistance programs; and </a:t>
            </a:r>
            <a:endParaRPr/>
          </a:p>
          <a:p>
            <a:pPr indent="-342900" lvl="0" marL="342900" rtl="0" algn="l">
              <a:spcBef>
                <a:spcPts val="0"/>
              </a:spcBef>
              <a:spcAft>
                <a:spcPts val="0"/>
              </a:spcAft>
              <a:buClr>
                <a:srgbClr val="000000"/>
              </a:buClr>
              <a:buSzPts val="1800"/>
              <a:buFont typeface="Times New Roman"/>
              <a:buAutoNum type="arabicPeriod"/>
            </a:pPr>
            <a:r>
              <a:rPr b="0" i="0" lang="en-US" sz="1800" u="none" strike="noStrike">
                <a:solidFill>
                  <a:srgbClr val="000000"/>
                </a:solidFill>
                <a:latin typeface="Times New Roman"/>
                <a:ea typeface="Times New Roman"/>
                <a:cs typeface="Times New Roman"/>
                <a:sym typeface="Times New Roman"/>
              </a:rPr>
              <a:t>Ability to: mobilize resources to meet participant needs; communicate effectively to exchange information; develop working relationships with participants, their families, interdisciplinary team members, agency representatives, independent providers, and advocates or advocacy groups; analyze behavioral and habilitative data; monitor services and supports provided; apply Department of Health and Human Services (DHHS) program rules, policies, and procedures; and organize, evaluate and address program/operational data.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12" name="Google Shape;112;p9:notes"/>
          <p:cNvSpPr txBox="1"/>
          <p:nvPr>
            <p:ph idx="11" type="ftr"/>
          </p:nvPr>
        </p:nvSpPr>
        <p:spPr>
          <a:xfrm>
            <a:off x="8" y="8773477"/>
            <a:ext cx="3038475" cy="462598"/>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en-US"/>
              <a:t>Helping People Live better Lives.</a:t>
            </a:r>
            <a:endParaRPr/>
          </a:p>
        </p:txBody>
      </p:sp>
      <p:sp>
        <p:nvSpPr>
          <p:cNvPr id="113" name="Google Shape;113;p9:notes"/>
          <p:cNvSpPr txBox="1"/>
          <p:nvPr>
            <p:ph idx="12" type="sldNum"/>
          </p:nvPr>
        </p:nvSpPr>
        <p:spPr>
          <a:xfrm>
            <a:off x="3970345" y="8773477"/>
            <a:ext cx="3038475" cy="462598"/>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10:notes"/>
          <p:cNvSpPr/>
          <p:nvPr>
            <p:ph idx="2" type="sldImg"/>
          </p:nvPr>
        </p:nvSpPr>
        <p:spPr>
          <a:xfrm>
            <a:off x="735013" y="1154113"/>
            <a:ext cx="5540375" cy="31178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9" name="Google Shape;119;p10:notes"/>
          <p:cNvSpPr txBox="1"/>
          <p:nvPr>
            <p:ph idx="1" type="body"/>
          </p:nvPr>
        </p:nvSpPr>
        <p:spPr>
          <a:xfrm>
            <a:off x="701675" y="4444762"/>
            <a:ext cx="5607050" cy="3637201"/>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Changes may change based on public comments received. </a:t>
            </a:r>
            <a:endParaRPr/>
          </a:p>
        </p:txBody>
      </p:sp>
      <p:sp>
        <p:nvSpPr>
          <p:cNvPr id="120" name="Google Shape;120;p10:notes"/>
          <p:cNvSpPr txBox="1"/>
          <p:nvPr>
            <p:ph idx="11" type="ftr"/>
          </p:nvPr>
        </p:nvSpPr>
        <p:spPr>
          <a:xfrm>
            <a:off x="8" y="8773477"/>
            <a:ext cx="3038475" cy="462598"/>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en-US"/>
              <a:t>Helping People Live better Lives.</a:t>
            </a:r>
            <a:endParaRPr/>
          </a:p>
        </p:txBody>
      </p:sp>
      <p:sp>
        <p:nvSpPr>
          <p:cNvPr id="121" name="Google Shape;121;p10:notes"/>
          <p:cNvSpPr txBox="1"/>
          <p:nvPr>
            <p:ph idx="12" type="sldNum"/>
          </p:nvPr>
        </p:nvSpPr>
        <p:spPr>
          <a:xfrm>
            <a:off x="3970345" y="8773477"/>
            <a:ext cx="3038475" cy="462598"/>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11:notes"/>
          <p:cNvSpPr/>
          <p:nvPr>
            <p:ph idx="2" type="sldImg"/>
          </p:nvPr>
        </p:nvSpPr>
        <p:spPr>
          <a:xfrm>
            <a:off x="735013" y="1154113"/>
            <a:ext cx="5540375" cy="31178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6" name="Google Shape;126;p11:notes"/>
          <p:cNvSpPr txBox="1"/>
          <p:nvPr>
            <p:ph idx="1" type="body"/>
          </p:nvPr>
        </p:nvSpPr>
        <p:spPr>
          <a:xfrm>
            <a:off x="701675" y="4444762"/>
            <a:ext cx="5607050" cy="3637201"/>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Arial"/>
              <a:buNone/>
            </a:pPr>
            <a:r>
              <a:t/>
            </a:r>
            <a:endParaRPr/>
          </a:p>
        </p:txBody>
      </p:sp>
      <p:sp>
        <p:nvSpPr>
          <p:cNvPr id="127" name="Google Shape;127;p11:notes"/>
          <p:cNvSpPr txBox="1"/>
          <p:nvPr>
            <p:ph idx="11" type="ftr"/>
          </p:nvPr>
        </p:nvSpPr>
        <p:spPr>
          <a:xfrm>
            <a:off x="8" y="8773477"/>
            <a:ext cx="3038475" cy="462598"/>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en-US"/>
              <a:t>Helping People Live better Lives.</a:t>
            </a:r>
            <a:endParaRPr/>
          </a:p>
        </p:txBody>
      </p:sp>
      <p:sp>
        <p:nvSpPr>
          <p:cNvPr id="128" name="Google Shape;128;p11:notes"/>
          <p:cNvSpPr txBox="1"/>
          <p:nvPr>
            <p:ph idx="12" type="sldNum"/>
          </p:nvPr>
        </p:nvSpPr>
        <p:spPr>
          <a:xfrm>
            <a:off x="3970345" y="8773477"/>
            <a:ext cx="3038475" cy="462598"/>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12:notes"/>
          <p:cNvSpPr/>
          <p:nvPr>
            <p:ph idx="2" type="sldImg"/>
          </p:nvPr>
        </p:nvSpPr>
        <p:spPr>
          <a:xfrm>
            <a:off x="735013" y="1154113"/>
            <a:ext cx="5540375" cy="31178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4" name="Google Shape;134;p12:notes"/>
          <p:cNvSpPr txBox="1"/>
          <p:nvPr>
            <p:ph idx="1" type="body"/>
          </p:nvPr>
        </p:nvSpPr>
        <p:spPr>
          <a:xfrm>
            <a:off x="701675" y="4444762"/>
            <a:ext cx="5607050" cy="3637201"/>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Arial"/>
              <a:buNone/>
            </a:pPr>
            <a:r>
              <a:t/>
            </a:r>
            <a:endParaRPr/>
          </a:p>
        </p:txBody>
      </p:sp>
      <p:sp>
        <p:nvSpPr>
          <p:cNvPr id="135" name="Google Shape;135;p12:notes"/>
          <p:cNvSpPr txBox="1"/>
          <p:nvPr>
            <p:ph idx="11" type="ftr"/>
          </p:nvPr>
        </p:nvSpPr>
        <p:spPr>
          <a:xfrm>
            <a:off x="8" y="8773477"/>
            <a:ext cx="3038475" cy="462598"/>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en-US"/>
              <a:t>Helping People Live better Lives.</a:t>
            </a:r>
            <a:endParaRPr/>
          </a:p>
        </p:txBody>
      </p:sp>
      <p:sp>
        <p:nvSpPr>
          <p:cNvPr id="136" name="Google Shape;136;p12:notes"/>
          <p:cNvSpPr txBox="1"/>
          <p:nvPr>
            <p:ph idx="12" type="sldNum"/>
          </p:nvPr>
        </p:nvSpPr>
        <p:spPr>
          <a:xfrm>
            <a:off x="3970345" y="8773477"/>
            <a:ext cx="3038475" cy="462598"/>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13:notes"/>
          <p:cNvSpPr txBox="1"/>
          <p:nvPr>
            <p:ph idx="1" type="body"/>
          </p:nvPr>
        </p:nvSpPr>
        <p:spPr>
          <a:xfrm>
            <a:off x="701675" y="4444762"/>
            <a:ext cx="5607050" cy="3637201"/>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5" name="Google Shape;145;p13:notes"/>
          <p:cNvSpPr/>
          <p:nvPr>
            <p:ph idx="2" type="sldImg"/>
          </p:nvPr>
        </p:nvSpPr>
        <p:spPr>
          <a:xfrm>
            <a:off x="735013" y="1154113"/>
            <a:ext cx="5540375" cy="311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14:notes"/>
          <p:cNvSpPr/>
          <p:nvPr>
            <p:ph idx="2" type="sldImg"/>
          </p:nvPr>
        </p:nvSpPr>
        <p:spPr>
          <a:xfrm>
            <a:off x="735013" y="1154113"/>
            <a:ext cx="5540375" cy="31178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1" name="Google Shape;151;p14:notes"/>
          <p:cNvSpPr txBox="1"/>
          <p:nvPr>
            <p:ph idx="1" type="body"/>
          </p:nvPr>
        </p:nvSpPr>
        <p:spPr>
          <a:xfrm>
            <a:off x="701675" y="4444762"/>
            <a:ext cx="5607050" cy="3637201"/>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2" name="Google Shape;152;p14:notes"/>
          <p:cNvSpPr txBox="1"/>
          <p:nvPr>
            <p:ph idx="11" type="ftr"/>
          </p:nvPr>
        </p:nvSpPr>
        <p:spPr>
          <a:xfrm>
            <a:off x="8" y="8773477"/>
            <a:ext cx="3038475" cy="462598"/>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en-US"/>
              <a:t>Helping People Live better Lives.</a:t>
            </a:r>
            <a:endParaRPr/>
          </a:p>
        </p:txBody>
      </p:sp>
      <p:sp>
        <p:nvSpPr>
          <p:cNvPr id="153" name="Google Shape;153;p14:notes"/>
          <p:cNvSpPr txBox="1"/>
          <p:nvPr>
            <p:ph idx="12" type="sldNum"/>
          </p:nvPr>
        </p:nvSpPr>
        <p:spPr>
          <a:xfrm>
            <a:off x="3970345" y="8773477"/>
            <a:ext cx="3038475" cy="462598"/>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15:notes"/>
          <p:cNvSpPr/>
          <p:nvPr>
            <p:ph idx="2" type="sldImg"/>
          </p:nvPr>
        </p:nvSpPr>
        <p:spPr>
          <a:xfrm>
            <a:off x="735013" y="1154113"/>
            <a:ext cx="5540375" cy="31178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7" name="Google Shape;177;p15:notes"/>
          <p:cNvSpPr txBox="1"/>
          <p:nvPr>
            <p:ph idx="1" type="body"/>
          </p:nvPr>
        </p:nvSpPr>
        <p:spPr>
          <a:xfrm>
            <a:off x="701675" y="4444762"/>
            <a:ext cx="5607050" cy="3637201"/>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 name="Google Shape;178;p15:notes"/>
          <p:cNvSpPr txBox="1"/>
          <p:nvPr>
            <p:ph idx="11" type="ftr"/>
          </p:nvPr>
        </p:nvSpPr>
        <p:spPr>
          <a:xfrm>
            <a:off x="8" y="8773477"/>
            <a:ext cx="3038475" cy="462598"/>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en-US"/>
              <a:t>Helping People Live better Lives.</a:t>
            </a:r>
            <a:endParaRPr/>
          </a:p>
        </p:txBody>
      </p:sp>
      <p:sp>
        <p:nvSpPr>
          <p:cNvPr id="179" name="Google Shape;179;p15:notes"/>
          <p:cNvSpPr txBox="1"/>
          <p:nvPr>
            <p:ph idx="12" type="sldNum"/>
          </p:nvPr>
        </p:nvSpPr>
        <p:spPr>
          <a:xfrm>
            <a:off x="3970345" y="8773477"/>
            <a:ext cx="3038475" cy="462598"/>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16:notes"/>
          <p:cNvSpPr/>
          <p:nvPr>
            <p:ph idx="2" type="sldImg"/>
          </p:nvPr>
        </p:nvSpPr>
        <p:spPr>
          <a:xfrm>
            <a:off x="735013" y="1154113"/>
            <a:ext cx="5540375" cy="31178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7" name="Google Shape;187;p16:notes"/>
          <p:cNvSpPr txBox="1"/>
          <p:nvPr>
            <p:ph idx="1" type="body"/>
          </p:nvPr>
        </p:nvSpPr>
        <p:spPr>
          <a:xfrm>
            <a:off x="701675" y="4444762"/>
            <a:ext cx="5607050" cy="3637201"/>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Changes may change based on public comments received. </a:t>
            </a:r>
            <a:endParaRPr/>
          </a:p>
        </p:txBody>
      </p:sp>
      <p:sp>
        <p:nvSpPr>
          <p:cNvPr id="188" name="Google Shape;188;p16:notes"/>
          <p:cNvSpPr txBox="1"/>
          <p:nvPr>
            <p:ph idx="11" type="ftr"/>
          </p:nvPr>
        </p:nvSpPr>
        <p:spPr>
          <a:xfrm>
            <a:off x="8" y="8773477"/>
            <a:ext cx="3038475" cy="462598"/>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en-US"/>
              <a:t>Helping People Live better Lives.</a:t>
            </a:r>
            <a:endParaRPr/>
          </a:p>
        </p:txBody>
      </p:sp>
      <p:sp>
        <p:nvSpPr>
          <p:cNvPr id="189" name="Google Shape;189;p16:notes"/>
          <p:cNvSpPr txBox="1"/>
          <p:nvPr>
            <p:ph idx="12" type="sldNum"/>
          </p:nvPr>
        </p:nvSpPr>
        <p:spPr>
          <a:xfrm>
            <a:off x="3970345" y="8773477"/>
            <a:ext cx="3038475" cy="462598"/>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17:notes"/>
          <p:cNvSpPr/>
          <p:nvPr>
            <p:ph idx="2" type="sldImg"/>
          </p:nvPr>
        </p:nvSpPr>
        <p:spPr>
          <a:xfrm>
            <a:off x="735013" y="1154113"/>
            <a:ext cx="5540375" cy="31178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4" name="Google Shape;194;p17:notes"/>
          <p:cNvSpPr txBox="1"/>
          <p:nvPr>
            <p:ph idx="1" type="body"/>
          </p:nvPr>
        </p:nvSpPr>
        <p:spPr>
          <a:xfrm>
            <a:off x="701675" y="4444762"/>
            <a:ext cx="5607050" cy="3637201"/>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I’ll leave you with ways to contact us. </a:t>
            </a:r>
            <a:endParaRPr/>
          </a:p>
          <a:p>
            <a:pPr indent="-171450" lvl="0" marL="171450" rtl="0" algn="l">
              <a:spcBef>
                <a:spcPts val="0"/>
              </a:spcBef>
              <a:spcAft>
                <a:spcPts val="0"/>
              </a:spcAft>
              <a:buClr>
                <a:schemeClr val="dk1"/>
              </a:buClr>
              <a:buSzPts val="1200"/>
              <a:buFont typeface="Arial"/>
              <a:buChar char="•"/>
            </a:pPr>
            <a:r>
              <a:rPr lang="en-US"/>
              <a:t>The QR code in the green box is going to be that Resources page with our publications. </a:t>
            </a:r>
            <a:endParaRPr/>
          </a:p>
          <a:p>
            <a:pPr indent="-171450" lvl="0" marL="171450" rtl="0" algn="l">
              <a:spcBef>
                <a:spcPts val="0"/>
              </a:spcBef>
              <a:spcAft>
                <a:spcPts val="0"/>
              </a:spcAft>
              <a:buClr>
                <a:schemeClr val="dk1"/>
              </a:buClr>
              <a:buSzPts val="1200"/>
              <a:buFont typeface="Arial"/>
              <a:buChar char="•"/>
            </a:pPr>
            <a:r>
              <a:rPr lang="en-US"/>
              <a:t>The QR code in the yellow box is going to be a form to request a 1:1 meeting/conversation. </a:t>
            </a:r>
            <a:endParaRPr/>
          </a:p>
          <a:p>
            <a:pPr indent="-171450" lvl="1" marL="628650" rtl="0" algn="l">
              <a:spcBef>
                <a:spcPts val="0"/>
              </a:spcBef>
              <a:spcAft>
                <a:spcPts val="0"/>
              </a:spcAft>
              <a:buClr>
                <a:schemeClr val="dk1"/>
              </a:buClr>
              <a:buSzPts val="1200"/>
              <a:buFont typeface="Arial"/>
              <a:buChar char="•"/>
            </a:pPr>
            <a:r>
              <a:rPr lang="en-US"/>
              <a:t>This will take you to a form where you will enter information about your specific question/situation. You will then receive a call or email, based on what you entered, from someone who works in the area of your question, such as Eligibility or Service Coordination. That person will set up a time with you to talk 1:1 about your situation.</a:t>
            </a:r>
            <a:endParaRPr/>
          </a:p>
          <a:p>
            <a:pPr indent="-171450" lvl="0" marL="171450" rtl="0" algn="l">
              <a:spcBef>
                <a:spcPts val="0"/>
              </a:spcBef>
              <a:spcAft>
                <a:spcPts val="0"/>
              </a:spcAft>
              <a:buClr>
                <a:schemeClr val="dk1"/>
              </a:buClr>
              <a:buSzPts val="1200"/>
              <a:buFont typeface="Arial"/>
              <a:buChar char="•"/>
            </a:pPr>
            <a:r>
              <a:rPr lang="en-US"/>
              <a:t>You are welcome to call our toll-free number, but with everyone having cell phones now, transferring calls doesn’t work quite like it used to. If you know who you’re trying to reach, the person answering can give you that person’s number.</a:t>
            </a:r>
            <a:endParaRPr/>
          </a:p>
          <a:p>
            <a:pPr indent="-171450" lvl="0" marL="171450" rtl="0" algn="l">
              <a:spcBef>
                <a:spcPts val="0"/>
              </a:spcBef>
              <a:spcAft>
                <a:spcPts val="0"/>
              </a:spcAft>
              <a:buClr>
                <a:schemeClr val="dk1"/>
              </a:buClr>
              <a:buSzPts val="1200"/>
              <a:buFont typeface="Arial"/>
              <a:buChar char="•"/>
            </a:pPr>
            <a:r>
              <a:rPr lang="en-US"/>
              <a:t>The emails on the screen are another way to have your inquiry directed to the correct people.</a:t>
            </a:r>
            <a:endParaRPr/>
          </a:p>
          <a:p>
            <a:pPr indent="-95250" lvl="1" marL="628650" rtl="0" algn="l">
              <a:spcBef>
                <a:spcPts val="0"/>
              </a:spcBef>
              <a:spcAft>
                <a:spcPts val="0"/>
              </a:spcAft>
              <a:buClr>
                <a:schemeClr val="dk1"/>
              </a:buClr>
              <a:buSzPts val="1200"/>
              <a:buFont typeface="Arial"/>
              <a:buNone/>
            </a:pPr>
            <a:r>
              <a:t/>
            </a:r>
            <a:endParaRPr/>
          </a:p>
        </p:txBody>
      </p:sp>
      <p:sp>
        <p:nvSpPr>
          <p:cNvPr id="195" name="Google Shape;195;p17:notes"/>
          <p:cNvSpPr txBox="1"/>
          <p:nvPr>
            <p:ph idx="11" type="ftr"/>
          </p:nvPr>
        </p:nvSpPr>
        <p:spPr>
          <a:xfrm>
            <a:off x="8" y="8773477"/>
            <a:ext cx="3038475" cy="462598"/>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en-US"/>
              <a:t>Helping People Live better Lives.</a:t>
            </a:r>
            <a:endParaRPr/>
          </a:p>
        </p:txBody>
      </p:sp>
      <p:sp>
        <p:nvSpPr>
          <p:cNvPr id="196" name="Google Shape;196;p17:notes"/>
          <p:cNvSpPr txBox="1"/>
          <p:nvPr>
            <p:ph idx="12" type="sldNum"/>
          </p:nvPr>
        </p:nvSpPr>
        <p:spPr>
          <a:xfrm>
            <a:off x="3970345" y="8773477"/>
            <a:ext cx="3038475" cy="462598"/>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dhhs.ne.gov" TargetMode="External"/><Relationship Id="rId3" Type="http://schemas.openxmlformats.org/officeDocument/2006/relationships/image" Target="../media/image4.jpg"/><Relationship Id="rId4" Type="http://schemas.openxmlformats.org/officeDocument/2006/relationships/image" Target="../media/image2.jpg"/><Relationship Id="rId5" Type="http://schemas.openxmlformats.org/officeDocument/2006/relationships/image" Target="../media/image3.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logo">
  <p:cSld name="Large logo">
    <p:spTree>
      <p:nvGrpSpPr>
        <p:cNvPr id="15" name="Shape 15"/>
        <p:cNvGrpSpPr/>
        <p:nvPr/>
      </p:nvGrpSpPr>
      <p:grpSpPr>
        <a:xfrm>
          <a:off x="0" y="0"/>
          <a:ext cx="0" cy="0"/>
          <a:chOff x="0" y="0"/>
          <a:chExt cx="0" cy="0"/>
        </a:xfrm>
      </p:grpSpPr>
      <p:sp>
        <p:nvSpPr>
          <p:cNvPr id="16" name="Google Shape;16;p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rgbClr val="036080"/>
              </a:buClr>
              <a:buSzPts val="4400"/>
              <a:buFont typeface="Arial"/>
              <a:buNone/>
              <a:defRPr>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entered / no text">
  <p:cSld name="Title centered / no text">
    <p:spTree>
      <p:nvGrpSpPr>
        <p:cNvPr id="17" name="Shape 17"/>
        <p:cNvGrpSpPr/>
        <p:nvPr/>
      </p:nvGrpSpPr>
      <p:grpSpPr>
        <a:xfrm>
          <a:off x="0" y="0"/>
          <a:ext cx="0" cy="0"/>
          <a:chOff x="0" y="0"/>
          <a:chExt cx="0" cy="0"/>
        </a:xfrm>
      </p:grpSpPr>
      <p:sp>
        <p:nvSpPr>
          <p:cNvPr id="18" name="Google Shape;18;p20"/>
          <p:cNvSpPr txBox="1"/>
          <p:nvPr>
            <p:ph type="title"/>
          </p:nvPr>
        </p:nvSpPr>
        <p:spPr>
          <a:xfrm>
            <a:off x="838200" y="365125"/>
            <a:ext cx="10515600" cy="1316191"/>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rgbClr val="036080"/>
              </a:buClr>
              <a:buSzPts val="4400"/>
              <a:buFont typeface="Arial"/>
              <a:buNone/>
              <a:defRPr>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 1-column bulleted">
  <p:cSld name="Headline / 1-column bulleted">
    <p:spTree>
      <p:nvGrpSpPr>
        <p:cNvPr id="19" name="Shape 19"/>
        <p:cNvGrpSpPr/>
        <p:nvPr/>
      </p:nvGrpSpPr>
      <p:grpSpPr>
        <a:xfrm>
          <a:off x="0" y="0"/>
          <a:ext cx="0" cy="0"/>
          <a:chOff x="0" y="0"/>
          <a:chExt cx="0" cy="0"/>
        </a:xfrm>
      </p:grpSpPr>
      <p:sp>
        <p:nvSpPr>
          <p:cNvPr id="20" name="Google Shape;20;p21"/>
          <p:cNvSpPr txBox="1"/>
          <p:nvPr>
            <p:ph idx="12" type="sldNum"/>
          </p:nvPr>
        </p:nvSpPr>
        <p:spPr>
          <a:xfrm>
            <a:off x="9456174" y="6356350"/>
            <a:ext cx="2283542"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
        <p:nvSpPr>
          <p:cNvPr id="21" name="Google Shape;21;p21"/>
          <p:cNvSpPr txBox="1"/>
          <p:nvPr>
            <p:ph idx="1" type="body"/>
          </p:nvPr>
        </p:nvSpPr>
        <p:spPr>
          <a:xfrm>
            <a:off x="365097" y="1081210"/>
            <a:ext cx="11560739" cy="4716953"/>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100000"/>
              </a:lnSpc>
              <a:spcBef>
                <a:spcPts val="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100000"/>
              </a:lnSpc>
              <a:spcBef>
                <a:spcPts val="6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100000"/>
              </a:lnSpc>
              <a:spcBef>
                <a:spcPts val="6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100000"/>
              </a:lnSpc>
              <a:spcBef>
                <a:spcPts val="6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6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2" name="Google Shape;22;p21"/>
          <p:cNvSpPr txBox="1"/>
          <p:nvPr>
            <p:ph type="title"/>
          </p:nvPr>
        </p:nvSpPr>
        <p:spPr>
          <a:xfrm>
            <a:off x="373487" y="365126"/>
            <a:ext cx="11552349" cy="69642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036080"/>
              </a:buClr>
              <a:buSzPts val="3600"/>
              <a:buFont typeface="Arial"/>
              <a:buNone/>
              <a:defRPr sz="36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23" name="Google Shape;23;p21"/>
          <p:cNvCxnSpPr/>
          <p:nvPr/>
        </p:nvCxnSpPr>
        <p:spPr>
          <a:xfrm>
            <a:off x="373487" y="940992"/>
            <a:ext cx="11552349" cy="0"/>
          </a:xfrm>
          <a:prstGeom prst="straightConnector1">
            <a:avLst/>
          </a:prstGeom>
          <a:noFill/>
          <a:ln cap="flat" cmpd="sng" w="15875">
            <a:solidFill>
              <a:srgbClr val="FFC843"/>
            </a:solidFill>
            <a:prstDash val="solid"/>
            <a:miter lim="800000"/>
            <a:headEnd len="sm" w="sm" type="none"/>
            <a:tailEnd len="sm" w="sm"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rand DHHS End Slide Layout">
  <p:cSld name="Brand DHHS End Slide Layout">
    <p:spTree>
      <p:nvGrpSpPr>
        <p:cNvPr id="24" name="Shape 24"/>
        <p:cNvGrpSpPr/>
        <p:nvPr/>
      </p:nvGrpSpPr>
      <p:grpSpPr>
        <a:xfrm>
          <a:off x="0" y="0"/>
          <a:ext cx="0" cy="0"/>
          <a:chOff x="0" y="0"/>
          <a:chExt cx="0" cy="0"/>
        </a:xfrm>
      </p:grpSpPr>
      <p:sp>
        <p:nvSpPr>
          <p:cNvPr id="25" name="Google Shape;25;p22"/>
          <p:cNvSpPr txBox="1"/>
          <p:nvPr>
            <p:ph idx="1" type="body"/>
          </p:nvPr>
        </p:nvSpPr>
        <p:spPr>
          <a:xfrm>
            <a:off x="838200" y="2755761"/>
            <a:ext cx="10478729" cy="774839"/>
          </a:xfrm>
          <a:prstGeom prst="rect">
            <a:avLst/>
          </a:prstGeom>
          <a:noFill/>
          <a:ln>
            <a:noFill/>
          </a:ln>
        </p:spPr>
        <p:txBody>
          <a:bodyPr anchorCtr="1" anchor="t" bIns="45700" lIns="91425" spcFirstLastPara="1" rIns="91425" wrap="square" tIns="45700">
            <a:noAutofit/>
          </a:bodyPr>
          <a:lstStyle>
            <a:lvl1pPr indent="-228600" lvl="0" marL="457200" marR="0" rtl="0" algn="ctr">
              <a:lnSpc>
                <a:spcPct val="100000"/>
              </a:lnSpc>
              <a:spcBef>
                <a:spcPts val="0"/>
              </a:spcBef>
              <a:spcAft>
                <a:spcPts val="0"/>
              </a:spcAft>
              <a:buClr>
                <a:srgbClr val="5690E2"/>
              </a:buClr>
              <a:buSzPts val="2400"/>
              <a:buFont typeface="Arial"/>
              <a:buNone/>
              <a:defRPr b="0" i="0" sz="2400" u="none" cap="none" strike="noStrike">
                <a:solidFill>
                  <a:srgbClr val="5690E2"/>
                </a:solidFill>
                <a:latin typeface="Roboto"/>
                <a:ea typeface="Roboto"/>
                <a:cs typeface="Roboto"/>
                <a:sym typeface="Roboto"/>
              </a:defRPr>
            </a:lvl1pPr>
            <a:lvl2pPr indent="-381000" lvl="1" marL="914400" marR="0" rtl="0" algn="l">
              <a:lnSpc>
                <a:spcPct val="90000"/>
              </a:lnSpc>
              <a:spcBef>
                <a:spcPts val="6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6" name="Google Shape;26;p22"/>
          <p:cNvSpPr txBox="1"/>
          <p:nvPr>
            <p:ph idx="2" type="body"/>
          </p:nvPr>
        </p:nvSpPr>
        <p:spPr>
          <a:xfrm>
            <a:off x="838200" y="2240666"/>
            <a:ext cx="10478729" cy="469563"/>
          </a:xfrm>
          <a:prstGeom prst="rect">
            <a:avLst/>
          </a:prstGeom>
          <a:solidFill>
            <a:srgbClr val="036080"/>
          </a:solidFill>
          <a:ln>
            <a:noFill/>
          </a:ln>
        </p:spPr>
        <p:txBody>
          <a:bodyPr anchorCtr="0" anchor="t" bIns="45700" lIns="91425" spcFirstLastPara="1" rIns="91425" wrap="square" tIns="45700">
            <a:noAutofit/>
          </a:bodyPr>
          <a:lstStyle>
            <a:lvl1pPr indent="-228600" lvl="0" marL="457200" marR="0" rtl="0" algn="ctr">
              <a:lnSpc>
                <a:spcPct val="90000"/>
              </a:lnSpc>
              <a:spcBef>
                <a:spcPts val="1000"/>
              </a:spcBef>
              <a:spcAft>
                <a:spcPts val="0"/>
              </a:spcAft>
              <a:buClr>
                <a:srgbClr val="0036C9"/>
              </a:buClr>
              <a:buSzPts val="2800"/>
              <a:buFont typeface="Noto Sans Symbols"/>
              <a:buNone/>
              <a:defRPr b="1" i="0" sz="2800" u="none" cap="none" strike="noStrike">
                <a:solidFill>
                  <a:schemeClr val="lt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7" name="Google Shape;27;p22"/>
          <p:cNvSpPr txBox="1"/>
          <p:nvPr>
            <p:ph idx="3" type="body"/>
          </p:nvPr>
        </p:nvSpPr>
        <p:spPr>
          <a:xfrm>
            <a:off x="840085" y="4610335"/>
            <a:ext cx="10478729" cy="765965"/>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90000"/>
              </a:lnSpc>
              <a:spcBef>
                <a:spcPts val="1000"/>
              </a:spcBef>
              <a:spcAft>
                <a:spcPts val="0"/>
              </a:spcAft>
              <a:buClr>
                <a:srgbClr val="0036C9"/>
              </a:buClr>
              <a:buSzPts val="1200"/>
              <a:buFont typeface="Arial"/>
              <a:buNone/>
              <a:defRPr b="0" i="0" sz="12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1000"/>
              </a:spcBef>
              <a:spcAft>
                <a:spcPts val="0"/>
              </a:spcAft>
              <a:buClr>
                <a:schemeClr val="accent1"/>
              </a:buClr>
              <a:buSzPts val="1800"/>
              <a:buFont typeface="Arial"/>
              <a:buNone/>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8" name="Google Shape;28;p22"/>
          <p:cNvSpPr txBox="1"/>
          <p:nvPr>
            <p:ph idx="4" type="body"/>
          </p:nvPr>
        </p:nvSpPr>
        <p:spPr>
          <a:xfrm>
            <a:off x="846764" y="3585624"/>
            <a:ext cx="10478729" cy="463576"/>
          </a:xfrm>
          <a:prstGeom prst="rect">
            <a:avLst/>
          </a:prstGeom>
          <a:noFill/>
          <a:ln>
            <a:noFill/>
          </a:ln>
        </p:spPr>
        <p:txBody>
          <a:bodyPr anchorCtr="0" anchor="t" bIns="45700" lIns="91425" spcFirstLastPara="1" rIns="91425" wrap="square" tIns="45700">
            <a:normAutofit/>
          </a:bodyPr>
          <a:lstStyle>
            <a:lvl1pPr indent="-228600" lvl="0" marL="457200" marR="0" rtl="0" algn="ctr">
              <a:lnSpc>
                <a:spcPct val="90000"/>
              </a:lnSpc>
              <a:spcBef>
                <a:spcPts val="1000"/>
              </a:spcBef>
              <a:spcAft>
                <a:spcPts val="0"/>
              </a:spcAft>
              <a:buClr>
                <a:srgbClr val="0036C9"/>
              </a:buClr>
              <a:buSzPts val="1600"/>
              <a:buFont typeface="Arial"/>
              <a:buNone/>
              <a:defRPr b="0" i="0" sz="1600" u="none" cap="none" strike="noStrike">
                <a:solidFill>
                  <a:srgbClr val="036080"/>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1000"/>
              </a:spcBef>
              <a:spcAft>
                <a:spcPts val="0"/>
              </a:spcAft>
              <a:buClr>
                <a:schemeClr val="accent1"/>
              </a:buClr>
              <a:buSzPts val="1800"/>
              <a:buFont typeface="Arial"/>
              <a:buNone/>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9" name="Google Shape;29;p22"/>
          <p:cNvSpPr txBox="1"/>
          <p:nvPr/>
        </p:nvSpPr>
        <p:spPr>
          <a:xfrm>
            <a:off x="5194998" y="5431323"/>
            <a:ext cx="1788606" cy="361538"/>
          </a:xfrm>
          <a:prstGeom prst="rect">
            <a:avLst/>
          </a:prstGeom>
          <a:noFill/>
          <a:ln cap="flat" cmpd="sng" w="9525">
            <a:solidFill>
              <a:srgbClr val="FFC84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600" u="sng">
                <a:solidFill>
                  <a:srgbClr val="036080"/>
                </a:solidFill>
                <a:latin typeface="Arial"/>
                <a:ea typeface="Arial"/>
                <a:cs typeface="Arial"/>
                <a:sym typeface="Arial"/>
                <a:hlinkClick r:id="rId2">
                  <a:extLst>
                    <a:ext uri="{A12FA001-AC4F-418D-AE19-62706E023703}">
                      <ahyp:hlinkClr val="tx"/>
                    </a:ext>
                  </a:extLst>
                </a:hlinkClick>
              </a:rPr>
              <a:t>dhhs.ne.gov</a:t>
            </a:r>
            <a:endParaRPr b="1" sz="1600">
              <a:solidFill>
                <a:srgbClr val="036080"/>
              </a:solidFill>
              <a:latin typeface="Arial"/>
              <a:ea typeface="Arial"/>
              <a:cs typeface="Arial"/>
              <a:sym typeface="Arial"/>
            </a:endParaRPr>
          </a:p>
        </p:txBody>
      </p:sp>
      <p:pic>
        <p:nvPicPr>
          <p:cNvPr id="30" name="Google Shape;30;p22"/>
          <p:cNvPicPr preferRelativeResize="0"/>
          <p:nvPr/>
        </p:nvPicPr>
        <p:blipFill rotWithShape="1">
          <a:blip r:embed="rId3">
            <a:alphaModFix/>
          </a:blip>
          <a:srcRect b="0" l="0" r="0" t="0"/>
          <a:stretch/>
        </p:blipFill>
        <p:spPr>
          <a:xfrm>
            <a:off x="2202989" y="5360085"/>
            <a:ext cx="457200" cy="432776"/>
          </a:xfrm>
          <a:prstGeom prst="rect">
            <a:avLst/>
          </a:prstGeom>
          <a:noFill/>
          <a:ln>
            <a:noFill/>
          </a:ln>
        </p:spPr>
      </p:pic>
      <p:sp>
        <p:nvSpPr>
          <p:cNvPr id="31" name="Google Shape;31;p22"/>
          <p:cNvSpPr txBox="1"/>
          <p:nvPr/>
        </p:nvSpPr>
        <p:spPr>
          <a:xfrm>
            <a:off x="2064425" y="5834088"/>
            <a:ext cx="769276" cy="22313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850">
                <a:solidFill>
                  <a:schemeClr val="dk1"/>
                </a:solidFill>
                <a:latin typeface="Arial"/>
                <a:ea typeface="Arial"/>
                <a:cs typeface="Arial"/>
                <a:sym typeface="Arial"/>
              </a:rPr>
              <a:t>@NEDHHS</a:t>
            </a:r>
            <a:endParaRPr sz="850">
              <a:solidFill>
                <a:schemeClr val="dk1"/>
              </a:solidFill>
              <a:latin typeface="Arial"/>
              <a:ea typeface="Arial"/>
              <a:cs typeface="Arial"/>
              <a:sym typeface="Arial"/>
            </a:endParaRPr>
          </a:p>
        </p:txBody>
      </p:sp>
      <p:pic>
        <p:nvPicPr>
          <p:cNvPr id="32" name="Google Shape;32;p22"/>
          <p:cNvPicPr preferRelativeResize="0"/>
          <p:nvPr/>
        </p:nvPicPr>
        <p:blipFill rotWithShape="1">
          <a:blip r:embed="rId4">
            <a:alphaModFix/>
          </a:blip>
          <a:srcRect b="0" l="0" r="0" t="0"/>
          <a:stretch/>
        </p:blipFill>
        <p:spPr>
          <a:xfrm>
            <a:off x="458976" y="5360085"/>
            <a:ext cx="467498" cy="432776"/>
          </a:xfrm>
          <a:prstGeom prst="rect">
            <a:avLst/>
          </a:prstGeom>
          <a:noFill/>
          <a:ln>
            <a:noFill/>
          </a:ln>
        </p:spPr>
      </p:pic>
      <p:sp>
        <p:nvSpPr>
          <p:cNvPr id="33" name="Google Shape;33;p22"/>
          <p:cNvSpPr txBox="1"/>
          <p:nvPr/>
        </p:nvSpPr>
        <p:spPr>
          <a:xfrm>
            <a:off x="297907" y="5834088"/>
            <a:ext cx="769276" cy="22313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850">
                <a:solidFill>
                  <a:schemeClr val="dk1"/>
                </a:solidFill>
                <a:latin typeface="Arial"/>
                <a:ea typeface="Arial"/>
                <a:cs typeface="Arial"/>
                <a:sym typeface="Arial"/>
              </a:rPr>
              <a:t>@NEDHHS</a:t>
            </a:r>
            <a:endParaRPr sz="850">
              <a:solidFill>
                <a:schemeClr val="dk1"/>
              </a:solidFill>
              <a:latin typeface="Arial"/>
              <a:ea typeface="Arial"/>
              <a:cs typeface="Arial"/>
              <a:sym typeface="Arial"/>
            </a:endParaRPr>
          </a:p>
        </p:txBody>
      </p:sp>
      <p:pic>
        <p:nvPicPr>
          <p:cNvPr id="34" name="Google Shape;34;p22"/>
          <p:cNvPicPr preferRelativeResize="0"/>
          <p:nvPr/>
        </p:nvPicPr>
        <p:blipFill rotWithShape="1">
          <a:blip r:embed="rId5">
            <a:alphaModFix/>
          </a:blip>
          <a:srcRect b="0" l="0" r="0" t="0"/>
          <a:stretch/>
        </p:blipFill>
        <p:spPr>
          <a:xfrm>
            <a:off x="1349525" y="5366159"/>
            <a:ext cx="457200" cy="432776"/>
          </a:xfrm>
          <a:prstGeom prst="rect">
            <a:avLst/>
          </a:prstGeom>
          <a:noFill/>
          <a:ln>
            <a:noFill/>
          </a:ln>
        </p:spPr>
      </p:pic>
      <p:sp>
        <p:nvSpPr>
          <p:cNvPr id="35" name="Google Shape;35;p22"/>
          <p:cNvSpPr txBox="1"/>
          <p:nvPr/>
        </p:nvSpPr>
        <p:spPr>
          <a:xfrm>
            <a:off x="956618" y="5834088"/>
            <a:ext cx="1213825" cy="22313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50">
                <a:solidFill>
                  <a:schemeClr val="dk1"/>
                </a:solidFill>
                <a:latin typeface="Arial"/>
                <a:ea typeface="Arial"/>
                <a:cs typeface="Arial"/>
                <a:sym typeface="Arial"/>
              </a:rPr>
              <a:t>NebraskaDHHS</a:t>
            </a:r>
            <a:endParaRPr sz="850">
              <a:solidFill>
                <a:schemeClr val="dk1"/>
              </a:solidFill>
              <a:latin typeface="Arial"/>
              <a:ea typeface="Arial"/>
              <a:cs typeface="Arial"/>
              <a:sym typeface="Arial"/>
            </a:endParaRPr>
          </a:p>
        </p:txBody>
      </p:sp>
      <p:sp>
        <p:nvSpPr>
          <p:cNvPr id="36" name="Google Shape;36;p22"/>
          <p:cNvSpPr txBox="1"/>
          <p:nvPr>
            <p:ph idx="5" type="body"/>
          </p:nvPr>
        </p:nvSpPr>
        <p:spPr>
          <a:xfrm>
            <a:off x="846764" y="4049200"/>
            <a:ext cx="10478729" cy="525982"/>
          </a:xfrm>
          <a:prstGeom prst="rect">
            <a:avLst/>
          </a:prstGeom>
          <a:noFill/>
          <a:ln>
            <a:noFill/>
          </a:ln>
        </p:spPr>
        <p:txBody>
          <a:bodyPr anchorCtr="0" anchor="t" bIns="45700" lIns="91425" spcFirstLastPara="1" rIns="91425" wrap="square" tIns="45700">
            <a:normAutofit/>
          </a:bodyPr>
          <a:lstStyle>
            <a:lvl1pPr indent="-228600" lvl="0" marL="457200" marR="0" rtl="0" algn="ctr">
              <a:lnSpc>
                <a:spcPct val="90000"/>
              </a:lnSpc>
              <a:spcBef>
                <a:spcPts val="1000"/>
              </a:spcBef>
              <a:spcAft>
                <a:spcPts val="0"/>
              </a:spcAft>
              <a:buClr>
                <a:srgbClr val="0036C9"/>
              </a:buClr>
              <a:buSzPts val="2400"/>
              <a:buFont typeface="Arial"/>
              <a:buNone/>
              <a:defRPr b="0" i="0" sz="2400" u="none" cap="none" strike="noStrike">
                <a:solidFill>
                  <a:srgbClr val="7E99A9"/>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1000"/>
              </a:spcBef>
              <a:spcAft>
                <a:spcPts val="0"/>
              </a:spcAft>
              <a:buClr>
                <a:schemeClr val="accent1"/>
              </a:buClr>
              <a:buSzPts val="1800"/>
              <a:buFont typeface="Arial"/>
              <a:buNone/>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0.jpg"/><Relationship Id="rId2" Type="http://schemas.openxmlformats.org/officeDocument/2006/relationships/image" Target="../media/image12.jpg"/><Relationship Id="rId3" Type="http://schemas.openxmlformats.org/officeDocument/2006/relationships/image" Target="../media/image1.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pic>
        <p:nvPicPr>
          <p:cNvPr id="10" name="Google Shape;10;p18"/>
          <p:cNvPicPr preferRelativeResize="0"/>
          <p:nvPr/>
        </p:nvPicPr>
        <p:blipFill rotWithShape="1">
          <a:blip r:embed="rId2">
            <a:alphaModFix/>
          </a:blip>
          <a:srcRect b="0" l="0" r="0" t="0"/>
          <a:stretch/>
        </p:blipFill>
        <p:spPr>
          <a:xfrm>
            <a:off x="5041" y="10049"/>
            <a:ext cx="12170664" cy="6839924"/>
          </a:xfrm>
          <a:prstGeom prst="rect">
            <a:avLst/>
          </a:prstGeom>
          <a:noFill/>
          <a:ln cap="flat" cmpd="sng" w="9525">
            <a:solidFill>
              <a:schemeClr val="dk1"/>
            </a:solidFill>
            <a:prstDash val="solid"/>
            <a:round/>
            <a:headEnd len="sm" w="sm" type="none"/>
            <a:tailEnd len="sm" w="sm" type="none"/>
          </a:ln>
        </p:spPr>
      </p:pic>
      <p:pic>
        <p:nvPicPr>
          <p:cNvPr id="11" name="Google Shape;11;p18"/>
          <p:cNvPicPr preferRelativeResize="0"/>
          <p:nvPr/>
        </p:nvPicPr>
        <p:blipFill rotWithShape="1">
          <a:blip r:embed="rId3">
            <a:alphaModFix/>
          </a:blip>
          <a:srcRect b="0" l="0" r="0" t="0"/>
          <a:stretch/>
        </p:blipFill>
        <p:spPr>
          <a:xfrm>
            <a:off x="9475089" y="4845428"/>
            <a:ext cx="2360315" cy="971453"/>
          </a:xfrm>
          <a:prstGeom prst="rect">
            <a:avLst/>
          </a:prstGeom>
          <a:noFill/>
          <a:ln>
            <a:noFill/>
          </a:ln>
        </p:spPr>
      </p:pic>
      <p:sp>
        <p:nvSpPr>
          <p:cNvPr id="12" name="Google Shape;12;p18"/>
          <p:cNvSpPr/>
          <p:nvPr/>
        </p:nvSpPr>
        <p:spPr>
          <a:xfrm>
            <a:off x="2852230" y="6055600"/>
            <a:ext cx="2885379" cy="276999"/>
          </a:xfrm>
          <a:prstGeom prst="rect">
            <a:avLst/>
          </a:prstGeom>
          <a:noFill/>
          <a:ln>
            <a:noFill/>
          </a:ln>
          <a:effectLst>
            <a:outerShdw blurRad="50800" rotWithShape="0" algn="tl" dir="2700000" dist="38100">
              <a:srgbClr val="FFFFFF"/>
            </a:outerShdw>
          </a:effectLst>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36080"/>
              </a:buClr>
              <a:buSzPts val="1200"/>
              <a:buFont typeface="Montserrat"/>
              <a:buNone/>
            </a:pPr>
            <a:r>
              <a:rPr b="0" i="1" lang="en-US" sz="1200" u="none" cap="none" strike="noStrike">
                <a:solidFill>
                  <a:srgbClr val="036080"/>
                </a:solidFill>
                <a:latin typeface="Montserrat"/>
                <a:ea typeface="Montserrat"/>
                <a:cs typeface="Montserrat"/>
                <a:sym typeface="Montserrat"/>
              </a:rPr>
              <a:t>Helping People Live Better Lives.</a:t>
            </a:r>
            <a:endParaRPr/>
          </a:p>
        </p:txBody>
      </p:sp>
      <p:sp>
        <p:nvSpPr>
          <p:cNvPr id="13" name="Google Shape;13;p18"/>
          <p:cNvSpPr txBox="1"/>
          <p:nvPr/>
        </p:nvSpPr>
        <p:spPr>
          <a:xfrm>
            <a:off x="9456174" y="6356350"/>
            <a:ext cx="2283542"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b="1" i="0" lang="en-US" sz="1100" u="none" cap="none" strike="noStrike">
                <a:solidFill>
                  <a:schemeClr val="lt1"/>
                </a:solidFill>
                <a:latin typeface="Arial"/>
                <a:ea typeface="Arial"/>
                <a:cs typeface="Arial"/>
                <a:sym typeface="Arial"/>
              </a:rPr>
              <a:t>‹#›</a:t>
            </a:fld>
            <a:endParaRPr b="1" i="0" sz="1100" u="none" cap="none" strike="noStrike">
              <a:solidFill>
                <a:schemeClr val="lt1"/>
              </a:solidFill>
              <a:latin typeface="Arial"/>
              <a:ea typeface="Arial"/>
              <a:cs typeface="Arial"/>
              <a:sym typeface="Arial"/>
            </a:endParaRPr>
          </a:p>
        </p:txBody>
      </p:sp>
      <p:sp>
        <p:nvSpPr>
          <p:cNvPr id="14" name="Google Shape;14;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ctr">
              <a:lnSpc>
                <a:spcPct val="90000"/>
              </a:lnSpc>
              <a:spcBef>
                <a:spcPts val="0"/>
              </a:spcBef>
              <a:spcAft>
                <a:spcPts val="0"/>
              </a:spcAft>
              <a:buClr>
                <a:srgbClr val="036080"/>
              </a:buClr>
              <a:buSzPts val="4400"/>
              <a:buFont typeface="Arial"/>
              <a:buNone/>
              <a:defRPr b="0" i="0" sz="4400" u="none" cap="none" strike="noStrike">
                <a:solidFill>
                  <a:srgbClr val="036080"/>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 accent1="accent1" accent2="accent2" accent3="accent3" accent4="accent4" accent5="accent5" accent6="accent6" bg1="lt1" bg2="dk2" tx1="dk1" tx2="lt2" folHlink="folHlink" hlink="hlink"/>
  <p:sldLayoutIdLst>
    <p:sldLayoutId id="2147483649" r:id="rId4"/>
    <p:sldLayoutId id="2147483650" r:id="rId5"/>
    <p:sldLayoutId id="2147483651" r:id="rId6"/>
    <p:sldLayoutId id="2147483652" r:id="rId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hyperlink" Target="https://dhhs.ne.gov/Pages/DD-Public-Comment.aspx" TargetMode="External"/><Relationship Id="rId4" Type="http://schemas.openxmlformats.org/officeDocument/2006/relationships/image" Target="../media/image6.png"/><Relationship Id="rId5" Type="http://schemas.openxmlformats.org/officeDocument/2006/relationships/hyperlink" Target="https://dhhs.ne.gov/DD%20Documents/Tips%20for%20Submitting%20Effective%20Comments.pdf"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hyperlink" Target="mailto:DHHS.DDDCommunityBasedServices@nebraska.gov" TargetMode="External"/><Relationship Id="rId4" Type="http://schemas.openxmlformats.org/officeDocument/2006/relationships/image" Target="../media/image9.png"/><Relationship Id="rId5" Type="http://schemas.openxmlformats.org/officeDocument/2006/relationships/image" Target="../media/image8.png"/><Relationship Id="rId6" Type="http://schemas.openxmlformats.org/officeDocument/2006/relationships/image" Target="../media/image7.png"/><Relationship Id="rId7" Type="http://schemas.openxmlformats.org/officeDocument/2006/relationships/hyperlink" Target="mailto:Colin.Large@nebraska.gov"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 name="Shape 41"/>
        <p:cNvGrpSpPr/>
        <p:nvPr/>
      </p:nvGrpSpPr>
      <p:grpSpPr>
        <a:xfrm>
          <a:off x="0" y="0"/>
          <a:ext cx="0" cy="0"/>
          <a:chOff x="0" y="0"/>
          <a:chExt cx="0" cy="0"/>
        </a:xfrm>
      </p:grpSpPr>
      <p:pic>
        <p:nvPicPr>
          <p:cNvPr id="42" name="Google Shape;42;g3d7c1993729_0_0" title="Sponsor Slide.png"/>
          <p:cNvPicPr preferRelativeResize="0"/>
          <p:nvPr/>
        </p:nvPicPr>
        <p:blipFill>
          <a:blip r:embed="rId3">
            <a:alphaModFix/>
          </a:blip>
          <a:stretch>
            <a:fillRect/>
          </a:stretch>
        </p:blipFill>
        <p:spPr>
          <a:xfrm>
            <a:off x="0" y="0"/>
            <a:ext cx="12191990" cy="6858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 name="Shape 48"/>
        <p:cNvGrpSpPr/>
        <p:nvPr/>
      </p:nvGrpSpPr>
      <p:grpSpPr>
        <a:xfrm>
          <a:off x="0" y="0"/>
          <a:ext cx="0" cy="0"/>
          <a:chOff x="0" y="0"/>
          <a:chExt cx="0" cy="0"/>
        </a:xfrm>
      </p:grpSpPr>
      <p:sp>
        <p:nvSpPr>
          <p:cNvPr id="49" name="Google Shape;49;p1"/>
          <p:cNvSpPr txBox="1"/>
          <p:nvPr>
            <p:ph type="title"/>
          </p:nvPr>
        </p:nvSpPr>
        <p:spPr>
          <a:xfrm>
            <a:off x="188976" y="358589"/>
            <a:ext cx="11814048" cy="556192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036080"/>
              </a:buClr>
              <a:buSzPts val="4000"/>
              <a:buFont typeface="Arial"/>
              <a:buNone/>
            </a:pPr>
            <a:r>
              <a:rPr lang="en-US" sz="4000"/>
              <a:t>Medicaid </a:t>
            </a:r>
            <a:br>
              <a:rPr lang="en-US" sz="4000"/>
            </a:br>
            <a:r>
              <a:rPr lang="en-US" sz="4000"/>
              <a:t>Home and Community-Based Services (HCBS) Waiver Updates</a:t>
            </a:r>
            <a:br>
              <a:rPr i="1" lang="en-US" sz="3600"/>
            </a:br>
            <a:br>
              <a:rPr lang="en-US" sz="3600"/>
            </a:br>
            <a:r>
              <a:rPr lang="en-US" sz="3200">
                <a:solidFill>
                  <a:srgbClr val="8B8F26"/>
                </a:solidFill>
              </a:rPr>
              <a:t>March 19, 2026</a:t>
            </a:r>
            <a:br>
              <a:rPr lang="en-US" sz="3100">
                <a:solidFill>
                  <a:srgbClr val="8B8F26"/>
                </a:solidFill>
              </a:rPr>
            </a:br>
            <a:br>
              <a:rPr lang="en-US" sz="1800">
                <a:solidFill>
                  <a:srgbClr val="8B8F26"/>
                </a:solidFill>
              </a:rPr>
            </a:br>
            <a:br>
              <a:rPr lang="en-US" sz="2200">
                <a:solidFill>
                  <a:srgbClr val="8B8F26"/>
                </a:solidFill>
              </a:rPr>
            </a:br>
            <a:r>
              <a:rPr lang="en-US" sz="1800"/>
              <a:t>Presented at the Nebraska Brain Injury Conference </a:t>
            </a:r>
            <a:br>
              <a:rPr lang="en-US" sz="1800"/>
            </a:br>
            <a:r>
              <a:rPr lang="en-US" sz="1800"/>
              <a:t>by the Division of Developmental Disabilities</a:t>
            </a:r>
            <a:br>
              <a:rPr lang="en-US" sz="1800"/>
            </a:br>
            <a:r>
              <a:rPr lang="en-US" sz="1800"/>
              <a:t>Home and Community-Based Services</a:t>
            </a:r>
            <a:endParaRPr/>
          </a:p>
        </p:txBody>
      </p:sp>
      <p:pic>
        <p:nvPicPr>
          <p:cNvPr descr="A flower bouquet" id="50" name="Google Shape;50;p1"/>
          <p:cNvPicPr preferRelativeResize="0"/>
          <p:nvPr/>
        </p:nvPicPr>
        <p:blipFill rotWithShape="1">
          <a:blip r:embed="rId3">
            <a:alphaModFix/>
          </a:blip>
          <a:srcRect b="0" l="0" r="0" t="0"/>
          <a:stretch/>
        </p:blipFill>
        <p:spPr>
          <a:xfrm flipH="1" rot="-5400000">
            <a:off x="10044067" y="2096203"/>
            <a:ext cx="2846660" cy="2846660"/>
          </a:xfrm>
          <a:prstGeom prst="rect">
            <a:avLst/>
          </a:prstGeom>
          <a:noFill/>
          <a:ln>
            <a:noFill/>
          </a:ln>
        </p:spPr>
      </p:pic>
      <p:pic>
        <p:nvPicPr>
          <p:cNvPr descr="A flower bouquet" id="51" name="Google Shape;51;p1"/>
          <p:cNvPicPr preferRelativeResize="0"/>
          <p:nvPr/>
        </p:nvPicPr>
        <p:blipFill rotWithShape="1">
          <a:blip r:embed="rId3">
            <a:alphaModFix/>
          </a:blip>
          <a:srcRect b="0" l="0" r="0" t="0"/>
          <a:stretch/>
        </p:blipFill>
        <p:spPr>
          <a:xfrm flipH="1" rot="5400000">
            <a:off x="-698727" y="2096203"/>
            <a:ext cx="2846660" cy="284666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 name="Shape 57"/>
        <p:cNvGrpSpPr/>
        <p:nvPr/>
      </p:nvGrpSpPr>
      <p:grpSpPr>
        <a:xfrm>
          <a:off x="0" y="0"/>
          <a:ext cx="0" cy="0"/>
          <a:chOff x="0" y="0"/>
          <a:chExt cx="0" cy="0"/>
        </a:xfrm>
      </p:grpSpPr>
      <p:sp>
        <p:nvSpPr>
          <p:cNvPr id="58" name="Google Shape;58;p2"/>
          <p:cNvSpPr txBox="1"/>
          <p:nvPr>
            <p:ph type="title"/>
          </p:nvPr>
        </p:nvSpPr>
        <p:spPr>
          <a:xfrm>
            <a:off x="838200" y="692512"/>
            <a:ext cx="10515600" cy="513567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rgbClr val="7E99A9"/>
              </a:buClr>
              <a:buSzPts val="4000"/>
              <a:buFont typeface="Arial"/>
              <a:buNone/>
            </a:pPr>
            <a:r>
              <a:rPr lang="en-US" sz="4000">
                <a:solidFill>
                  <a:srgbClr val="7E99A9"/>
                </a:solidFill>
              </a:rPr>
              <a:t>Overview of Proposed Changes </a:t>
            </a:r>
            <a:br>
              <a:rPr lang="en-US" sz="4000">
                <a:solidFill>
                  <a:srgbClr val="7E99A9"/>
                </a:solidFill>
              </a:rPr>
            </a:br>
            <a:r>
              <a:rPr lang="en-US" sz="4000">
                <a:solidFill>
                  <a:srgbClr val="7E99A9"/>
                </a:solidFill>
              </a:rPr>
              <a:t>to the Aged and Disabled (AD) and Traumatic Brain Injury (TBI) Waivers</a:t>
            </a:r>
            <a:br>
              <a:rPr lang="en-US" sz="4000"/>
            </a:br>
            <a:endParaRPr sz="40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3"/>
          <p:cNvSpPr txBox="1"/>
          <p:nvPr>
            <p:ph type="title"/>
          </p:nvPr>
        </p:nvSpPr>
        <p:spPr>
          <a:xfrm>
            <a:off x="373487" y="365126"/>
            <a:ext cx="11552349" cy="69642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36080"/>
              </a:buClr>
              <a:buSzPts val="3600"/>
              <a:buFont typeface="Arial"/>
              <a:buNone/>
            </a:pPr>
            <a:r>
              <a:rPr lang="en-US"/>
              <a:t>Appendix C: Participant Services                     (1 of 4)</a:t>
            </a:r>
            <a:endParaRPr/>
          </a:p>
        </p:txBody>
      </p:sp>
      <p:sp>
        <p:nvSpPr>
          <p:cNvPr id="66" name="Google Shape;66;p3"/>
          <p:cNvSpPr txBox="1"/>
          <p:nvPr/>
        </p:nvSpPr>
        <p:spPr>
          <a:xfrm>
            <a:off x="315630" y="1061546"/>
            <a:ext cx="11560739" cy="493774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36080"/>
              </a:buClr>
              <a:buSzPts val="2400"/>
              <a:buFont typeface="Arial"/>
              <a:buNone/>
            </a:pPr>
            <a:r>
              <a:rPr b="1" lang="en-US" sz="2400">
                <a:solidFill>
                  <a:srgbClr val="036080"/>
                </a:solidFill>
                <a:latin typeface="Arial"/>
                <a:ea typeface="Arial"/>
                <a:cs typeface="Arial"/>
                <a:sym typeface="Arial"/>
              </a:rPr>
              <a:t>Generalized Updates to All Services</a:t>
            </a:r>
            <a:endParaRPr sz="2400">
              <a:solidFill>
                <a:srgbClr val="036080"/>
              </a:solidFill>
              <a:latin typeface="Arial"/>
              <a:ea typeface="Arial"/>
              <a:cs typeface="Arial"/>
              <a:sym typeface="Arial"/>
            </a:endParaRPr>
          </a:p>
          <a:p>
            <a:pPr indent="-228600" lvl="0" marL="228600" marR="0" rtl="0" algn="l">
              <a:lnSpc>
                <a:spcPct val="100000"/>
              </a:lnSpc>
              <a:spcBef>
                <a:spcPts val="600"/>
              </a:spcBef>
              <a:spcAft>
                <a:spcPts val="0"/>
              </a:spcAft>
              <a:buClr>
                <a:schemeClr val="dk1"/>
              </a:buClr>
              <a:buSzPts val="2400"/>
              <a:buFont typeface="Arial"/>
              <a:buChar char="•"/>
            </a:pPr>
            <a:r>
              <a:rPr lang="en-US" sz="2400">
                <a:solidFill>
                  <a:schemeClr val="dk1"/>
                </a:solidFill>
                <a:latin typeface="Arial"/>
                <a:ea typeface="Arial"/>
                <a:cs typeface="Arial"/>
                <a:sym typeface="Arial"/>
              </a:rPr>
              <a:t>Updated TBI Waiver to better align with AD Waiver and CMS expectations.</a:t>
            </a:r>
            <a:endParaRPr/>
          </a:p>
          <a:p>
            <a:pPr indent="-228600" lvl="0" marL="228600" marR="0" rtl="0" algn="l">
              <a:lnSpc>
                <a:spcPct val="100000"/>
              </a:lnSpc>
              <a:spcBef>
                <a:spcPts val="600"/>
              </a:spcBef>
              <a:spcAft>
                <a:spcPts val="0"/>
              </a:spcAft>
              <a:buClr>
                <a:schemeClr val="dk1"/>
              </a:buClr>
              <a:buSzPts val="2400"/>
              <a:buFont typeface="Arial"/>
              <a:buChar char="•"/>
            </a:pPr>
            <a:r>
              <a:rPr lang="en-US" sz="2400">
                <a:solidFill>
                  <a:schemeClr val="dk1"/>
                </a:solidFill>
                <a:latin typeface="Arial"/>
                <a:ea typeface="Arial"/>
                <a:cs typeface="Arial"/>
                <a:sym typeface="Arial"/>
              </a:rPr>
              <a:t>Updated language to note that services may not overlap with hours set by the local school district.</a:t>
            </a:r>
            <a:endParaRPr/>
          </a:p>
          <a:p>
            <a:pPr indent="-76200" lvl="0" marL="228600" marR="0" rtl="0" algn="l">
              <a:lnSpc>
                <a:spcPct val="100000"/>
              </a:lnSpc>
              <a:spcBef>
                <a:spcPts val="600"/>
              </a:spcBef>
              <a:spcAft>
                <a:spcPts val="0"/>
              </a:spcAft>
              <a:buClr>
                <a:schemeClr val="dk1"/>
              </a:buClr>
              <a:buSzPts val="2400"/>
              <a:buFont typeface="Arial"/>
              <a:buNone/>
            </a:pPr>
            <a:r>
              <a:t/>
            </a:r>
            <a:endParaRPr sz="2400">
              <a:solidFill>
                <a:schemeClr val="dk1"/>
              </a:solidFill>
              <a:latin typeface="Arial"/>
              <a:ea typeface="Arial"/>
              <a:cs typeface="Arial"/>
              <a:sym typeface="Arial"/>
            </a:endParaRPr>
          </a:p>
          <a:p>
            <a:pPr indent="0" lvl="0" marL="0" marR="0" rtl="0" algn="l">
              <a:lnSpc>
                <a:spcPct val="100000"/>
              </a:lnSpc>
              <a:spcBef>
                <a:spcPts val="600"/>
              </a:spcBef>
              <a:spcAft>
                <a:spcPts val="0"/>
              </a:spcAft>
              <a:buClr>
                <a:srgbClr val="036080"/>
              </a:buClr>
              <a:buSzPts val="2400"/>
              <a:buFont typeface="Arial"/>
              <a:buNone/>
            </a:pPr>
            <a:r>
              <a:rPr b="1" lang="en-US" sz="2400">
                <a:solidFill>
                  <a:srgbClr val="036080"/>
                </a:solidFill>
                <a:latin typeface="Arial"/>
                <a:ea typeface="Arial"/>
                <a:cs typeface="Arial"/>
                <a:sym typeface="Arial"/>
              </a:rPr>
              <a:t>Revised Service Specifications for the Following Services</a:t>
            </a:r>
            <a:endParaRPr sz="2400">
              <a:solidFill>
                <a:srgbClr val="036080"/>
              </a:solidFill>
              <a:latin typeface="Arial"/>
              <a:ea typeface="Arial"/>
              <a:cs typeface="Arial"/>
              <a:sym typeface="Arial"/>
            </a:endParaRPr>
          </a:p>
          <a:p>
            <a:pPr indent="-228600" lvl="0" marL="228600" marR="0" rtl="0" algn="l">
              <a:lnSpc>
                <a:spcPct val="100000"/>
              </a:lnSpc>
              <a:spcBef>
                <a:spcPts val="600"/>
              </a:spcBef>
              <a:spcAft>
                <a:spcPts val="0"/>
              </a:spcAft>
              <a:buClr>
                <a:srgbClr val="7E99A9"/>
              </a:buClr>
              <a:buSzPts val="2400"/>
              <a:buFont typeface="Arial"/>
              <a:buChar char="•"/>
            </a:pPr>
            <a:r>
              <a:rPr b="1" lang="en-US" sz="2400" u="none" cap="none" strike="noStrike">
                <a:solidFill>
                  <a:srgbClr val="7E99A9"/>
                </a:solidFill>
                <a:latin typeface="Arial"/>
                <a:ea typeface="Arial"/>
                <a:cs typeface="Arial"/>
                <a:sym typeface="Arial"/>
              </a:rPr>
              <a:t>Personal Care</a:t>
            </a:r>
            <a:r>
              <a:rPr b="1" lang="en-US" sz="2400">
                <a:solidFill>
                  <a:srgbClr val="7E99A9"/>
                </a:solidFill>
                <a:latin typeface="Arial"/>
                <a:ea typeface="Arial"/>
                <a:cs typeface="Arial"/>
                <a:sym typeface="Arial"/>
              </a:rPr>
              <a:t> </a:t>
            </a:r>
            <a:r>
              <a:rPr lang="en-US" sz="2400">
                <a:solidFill>
                  <a:srgbClr val="000000"/>
                </a:solidFill>
                <a:latin typeface="Arial"/>
                <a:ea typeface="Arial"/>
                <a:cs typeface="Arial"/>
                <a:sym typeface="Arial"/>
              </a:rPr>
              <a:t>and </a:t>
            </a:r>
            <a:r>
              <a:rPr b="1" lang="en-US" sz="2400">
                <a:solidFill>
                  <a:srgbClr val="7E99A9"/>
                </a:solidFill>
                <a:latin typeface="Arial"/>
                <a:ea typeface="Arial"/>
                <a:cs typeface="Arial"/>
                <a:sym typeface="Arial"/>
              </a:rPr>
              <a:t>LRI (Legally Responsible Individual) Personal Care </a:t>
            </a:r>
            <a:r>
              <a:rPr lang="en-US" sz="2400">
                <a:solidFill>
                  <a:srgbClr val="000000"/>
                </a:solidFill>
                <a:latin typeface="Arial"/>
                <a:ea typeface="Arial"/>
                <a:cs typeface="Arial"/>
                <a:sym typeface="Arial"/>
              </a:rPr>
              <a:t>are for needs identified by the Service Needs Assessment/SNA (Personal Care) and the Extraordinary Care Tool (LRI Personal Care).</a:t>
            </a:r>
            <a:endParaRPr/>
          </a:p>
          <a:p>
            <a:pPr indent="-76200" lvl="0" marL="228600" marR="0" rtl="0" algn="l">
              <a:lnSpc>
                <a:spcPct val="100000"/>
              </a:lnSpc>
              <a:spcBef>
                <a:spcPts val="600"/>
              </a:spcBef>
              <a:spcAft>
                <a:spcPts val="0"/>
              </a:spcAft>
              <a:buClr>
                <a:schemeClr val="dk1"/>
              </a:buClr>
              <a:buSzPts val="2400"/>
              <a:buFont typeface="Arial"/>
              <a:buNone/>
            </a:pPr>
            <a:r>
              <a:t/>
            </a:r>
            <a:endParaRPr sz="2400">
              <a:solidFill>
                <a:srgbClr val="000000"/>
              </a:solidFill>
              <a:latin typeface="Arial"/>
              <a:ea typeface="Arial"/>
              <a:cs typeface="Arial"/>
              <a:sym typeface="Arial"/>
            </a:endParaRPr>
          </a:p>
          <a:p>
            <a:pPr indent="0" lvl="0" marL="0" marR="0" rtl="0" algn="l">
              <a:lnSpc>
                <a:spcPct val="100000"/>
              </a:lnSpc>
              <a:spcBef>
                <a:spcPts val="600"/>
              </a:spcBef>
              <a:spcAft>
                <a:spcPts val="0"/>
              </a:spcAft>
              <a:buClr>
                <a:schemeClr val="dk1"/>
              </a:buClr>
              <a:buSzPts val="1800"/>
              <a:buFont typeface="Arial"/>
              <a:buNone/>
            </a:pPr>
            <a:r>
              <a:t/>
            </a:r>
            <a:endParaRPr sz="18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4"/>
          <p:cNvSpPr txBox="1"/>
          <p:nvPr>
            <p:ph idx="1" type="body"/>
          </p:nvPr>
        </p:nvSpPr>
        <p:spPr>
          <a:xfrm>
            <a:off x="319825" y="930569"/>
            <a:ext cx="11552349" cy="4799637"/>
          </a:xfrm>
          <a:prstGeom prst="rect">
            <a:avLst/>
          </a:prstGeom>
          <a:noFill/>
          <a:ln>
            <a:noFill/>
          </a:ln>
        </p:spPr>
        <p:txBody>
          <a:bodyPr anchorCtr="0" anchor="t" bIns="45700" lIns="91425" spcFirstLastPara="1" rIns="91425" wrap="square" tIns="45700">
            <a:noAutofit/>
          </a:bodyPr>
          <a:lstStyle/>
          <a:p>
            <a:pPr indent="0" lvl="1" marL="0" rtl="0" algn="l">
              <a:lnSpc>
                <a:spcPct val="100000"/>
              </a:lnSpc>
              <a:spcBef>
                <a:spcPts val="0"/>
              </a:spcBef>
              <a:spcAft>
                <a:spcPts val="0"/>
              </a:spcAft>
              <a:buClr>
                <a:srgbClr val="036080"/>
              </a:buClr>
              <a:buSzPts val="2400"/>
              <a:buNone/>
            </a:pPr>
            <a:r>
              <a:rPr b="1" lang="en-US">
                <a:solidFill>
                  <a:srgbClr val="036080"/>
                </a:solidFill>
              </a:rPr>
              <a:t>Revised Service Specifications for the Following Services</a:t>
            </a:r>
            <a:endParaRPr>
              <a:solidFill>
                <a:srgbClr val="036080"/>
              </a:solidFill>
            </a:endParaRPr>
          </a:p>
          <a:p>
            <a:pPr indent="-228600" lvl="0" marL="228600" rtl="0" algn="l">
              <a:lnSpc>
                <a:spcPct val="100000"/>
              </a:lnSpc>
              <a:spcBef>
                <a:spcPts val="600"/>
              </a:spcBef>
              <a:spcAft>
                <a:spcPts val="0"/>
              </a:spcAft>
              <a:buClr>
                <a:srgbClr val="7E99A9"/>
              </a:buClr>
              <a:buSzPts val="2000"/>
              <a:buChar char="•"/>
            </a:pPr>
            <a:r>
              <a:rPr b="1" lang="en-US" sz="2000">
                <a:solidFill>
                  <a:srgbClr val="7E99A9"/>
                </a:solidFill>
              </a:rPr>
              <a:t>Extra Care for Children with Disabilities (AD Only)</a:t>
            </a:r>
            <a:endParaRPr/>
          </a:p>
          <a:p>
            <a:pPr indent="-228600" lvl="1" marL="511175" rtl="0" algn="l">
              <a:lnSpc>
                <a:spcPct val="100000"/>
              </a:lnSpc>
              <a:spcBef>
                <a:spcPts val="0"/>
              </a:spcBef>
              <a:spcAft>
                <a:spcPts val="0"/>
              </a:spcAft>
              <a:buClr>
                <a:schemeClr val="dk1"/>
              </a:buClr>
              <a:buSzPts val="2000"/>
              <a:buChar char="•"/>
            </a:pPr>
            <a:r>
              <a:rPr lang="en-US" sz="2000"/>
              <a:t>Added a cap of 50 hours per week to the service. </a:t>
            </a:r>
            <a:endParaRPr/>
          </a:p>
          <a:p>
            <a:pPr indent="-228600" lvl="1" marL="511175" rtl="0" algn="l">
              <a:lnSpc>
                <a:spcPct val="100000"/>
              </a:lnSpc>
              <a:spcBef>
                <a:spcPts val="0"/>
              </a:spcBef>
              <a:spcAft>
                <a:spcPts val="0"/>
              </a:spcAft>
              <a:buClr>
                <a:schemeClr val="dk1"/>
              </a:buClr>
              <a:buSzPts val="2000"/>
              <a:buChar char="•"/>
            </a:pPr>
            <a:r>
              <a:rPr lang="en-US" sz="2000"/>
              <a:t>Licensed Practical Nurses (LPNs), Registered Nurses (RNs), Advanced Practice Registered Nurses (APRNs), and Certified Nursing Assistants (CNAs) are not guaranteed for service delivery, though some agencies may employ them.</a:t>
            </a:r>
            <a:endParaRPr/>
          </a:p>
          <a:p>
            <a:pPr indent="-228600" lvl="0" marL="228600" rtl="0" algn="l">
              <a:lnSpc>
                <a:spcPct val="100000"/>
              </a:lnSpc>
              <a:spcBef>
                <a:spcPts val="600"/>
              </a:spcBef>
              <a:spcAft>
                <a:spcPts val="0"/>
              </a:spcAft>
              <a:buClr>
                <a:srgbClr val="7E99A9"/>
              </a:buClr>
              <a:buSzPts val="2000"/>
              <a:buChar char="•"/>
            </a:pPr>
            <a:r>
              <a:rPr b="1" lang="en-US" sz="2000">
                <a:solidFill>
                  <a:srgbClr val="7E99A9"/>
                </a:solidFill>
              </a:rPr>
              <a:t>Respite Care</a:t>
            </a:r>
            <a:endParaRPr/>
          </a:p>
          <a:p>
            <a:pPr indent="-228600" lvl="1" marL="511175" rtl="0" algn="l">
              <a:lnSpc>
                <a:spcPct val="100000"/>
              </a:lnSpc>
              <a:spcBef>
                <a:spcPts val="0"/>
              </a:spcBef>
              <a:spcAft>
                <a:spcPts val="0"/>
              </a:spcAft>
              <a:buClr>
                <a:schemeClr val="dk1"/>
              </a:buClr>
              <a:buSzPts val="2000"/>
              <a:buChar char="•"/>
            </a:pPr>
            <a:r>
              <a:rPr lang="en-US" sz="2000"/>
              <a:t>Expanded the definition to provide clarity and allow providers to provide respite across more than one waiver. </a:t>
            </a:r>
            <a:endParaRPr/>
          </a:p>
          <a:p>
            <a:pPr indent="-228600" lvl="1" marL="511175" rtl="0" algn="l">
              <a:lnSpc>
                <a:spcPct val="100000"/>
              </a:lnSpc>
              <a:spcBef>
                <a:spcPts val="0"/>
              </a:spcBef>
              <a:spcAft>
                <a:spcPts val="0"/>
              </a:spcAft>
              <a:buClr>
                <a:schemeClr val="dk1"/>
              </a:buClr>
              <a:buSzPts val="2000"/>
              <a:buChar char="•"/>
            </a:pPr>
            <a:r>
              <a:rPr lang="en-US" sz="2000"/>
              <a:t>Added a daily rate for out-of-home respite.</a:t>
            </a:r>
            <a:endParaRPr/>
          </a:p>
          <a:p>
            <a:pPr indent="-228600" lvl="0" marL="228600" rtl="0" algn="l">
              <a:lnSpc>
                <a:spcPct val="100000"/>
              </a:lnSpc>
              <a:spcBef>
                <a:spcPts val="600"/>
              </a:spcBef>
              <a:spcAft>
                <a:spcPts val="0"/>
              </a:spcAft>
              <a:buClr>
                <a:srgbClr val="7E99A9"/>
              </a:buClr>
              <a:buSzPts val="2000"/>
              <a:buChar char="•"/>
            </a:pPr>
            <a:r>
              <a:rPr b="1" lang="en-US" sz="2000">
                <a:solidFill>
                  <a:srgbClr val="7E99A9"/>
                </a:solidFill>
              </a:rPr>
              <a:t>Independence Skills Building</a:t>
            </a:r>
            <a:endParaRPr/>
          </a:p>
          <a:p>
            <a:pPr indent="-228600" lvl="1" marL="511175" rtl="0" algn="l">
              <a:lnSpc>
                <a:spcPct val="100000"/>
              </a:lnSpc>
              <a:spcBef>
                <a:spcPts val="0"/>
              </a:spcBef>
              <a:spcAft>
                <a:spcPts val="0"/>
              </a:spcAft>
              <a:buClr>
                <a:schemeClr val="dk1"/>
              </a:buClr>
              <a:buSzPts val="2000"/>
              <a:buChar char="•"/>
            </a:pPr>
            <a:r>
              <a:rPr lang="en-US" sz="2000"/>
              <a:t>Limited to adults focusing on rehabilitative training of ADLs, IADLs, and                                 home management skills and 16- and 17-year-olds, when it does not                                   duplicate.</a:t>
            </a:r>
            <a:endParaRPr/>
          </a:p>
          <a:p>
            <a:pPr indent="-228600" lvl="1" marL="511175" rtl="0" algn="l">
              <a:lnSpc>
                <a:spcPct val="100000"/>
              </a:lnSpc>
              <a:spcBef>
                <a:spcPts val="0"/>
              </a:spcBef>
              <a:spcAft>
                <a:spcPts val="0"/>
              </a:spcAft>
              <a:buClr>
                <a:schemeClr val="dk1"/>
              </a:buClr>
              <a:buSzPts val="2000"/>
              <a:buChar char="•"/>
            </a:pPr>
            <a:r>
              <a:rPr lang="en-US" sz="2000"/>
              <a:t>May be authorized independently or in groups.</a:t>
            </a:r>
            <a:endParaRPr/>
          </a:p>
        </p:txBody>
      </p:sp>
      <p:sp>
        <p:nvSpPr>
          <p:cNvPr id="74" name="Google Shape;74;p4"/>
          <p:cNvSpPr txBox="1"/>
          <p:nvPr>
            <p:ph type="title"/>
          </p:nvPr>
        </p:nvSpPr>
        <p:spPr>
          <a:xfrm>
            <a:off x="373487" y="365126"/>
            <a:ext cx="11552349" cy="69642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36080"/>
              </a:buClr>
              <a:buSzPts val="3600"/>
              <a:buFont typeface="Arial"/>
              <a:buNone/>
            </a:pPr>
            <a:r>
              <a:rPr lang="en-US"/>
              <a:t>Appendix C: Participant Services                     (2 of 4)</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5"/>
          <p:cNvSpPr txBox="1"/>
          <p:nvPr>
            <p:ph type="title"/>
          </p:nvPr>
        </p:nvSpPr>
        <p:spPr>
          <a:xfrm>
            <a:off x="373487" y="365126"/>
            <a:ext cx="11552349" cy="69642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36080"/>
              </a:buClr>
              <a:buSzPts val="3600"/>
              <a:buFont typeface="Arial"/>
              <a:buNone/>
            </a:pPr>
            <a:r>
              <a:rPr lang="en-US"/>
              <a:t>Appendix C: Participant Services                     (3 of 4)</a:t>
            </a:r>
            <a:endParaRPr/>
          </a:p>
        </p:txBody>
      </p:sp>
      <p:sp>
        <p:nvSpPr>
          <p:cNvPr id="82" name="Google Shape;82;p5"/>
          <p:cNvSpPr txBox="1"/>
          <p:nvPr>
            <p:ph idx="1" type="body"/>
          </p:nvPr>
        </p:nvSpPr>
        <p:spPr>
          <a:xfrm>
            <a:off x="352394" y="1015389"/>
            <a:ext cx="11466119" cy="4827221"/>
          </a:xfrm>
          <a:prstGeom prst="rect">
            <a:avLst/>
          </a:prstGeom>
          <a:noFill/>
          <a:ln>
            <a:noFill/>
          </a:ln>
        </p:spPr>
        <p:txBody>
          <a:bodyPr anchorCtr="0" anchor="t" bIns="45700" lIns="91425" spcFirstLastPara="1" rIns="91425" wrap="square" tIns="45700">
            <a:noAutofit/>
          </a:bodyPr>
          <a:lstStyle/>
          <a:p>
            <a:pPr indent="0" lvl="1" marL="0" rtl="0" algn="l">
              <a:lnSpc>
                <a:spcPct val="100000"/>
              </a:lnSpc>
              <a:spcBef>
                <a:spcPts val="0"/>
              </a:spcBef>
              <a:spcAft>
                <a:spcPts val="0"/>
              </a:spcAft>
              <a:buClr>
                <a:srgbClr val="036080"/>
              </a:buClr>
              <a:buSzPts val="2400"/>
              <a:buNone/>
            </a:pPr>
            <a:r>
              <a:rPr b="1" lang="en-US">
                <a:solidFill>
                  <a:srgbClr val="036080"/>
                </a:solidFill>
              </a:rPr>
              <a:t>Revised Service Specifications for the Following Services</a:t>
            </a:r>
            <a:endParaRPr>
              <a:solidFill>
                <a:srgbClr val="036080"/>
              </a:solidFill>
            </a:endParaRPr>
          </a:p>
          <a:p>
            <a:pPr indent="-228600" lvl="0" marL="228600" rtl="0" algn="l">
              <a:lnSpc>
                <a:spcPct val="100000"/>
              </a:lnSpc>
              <a:spcBef>
                <a:spcPts val="600"/>
              </a:spcBef>
              <a:spcAft>
                <a:spcPts val="0"/>
              </a:spcAft>
              <a:buClr>
                <a:srgbClr val="7E99A9"/>
              </a:buClr>
              <a:buSzPts val="2000"/>
              <a:buChar char="•"/>
            </a:pPr>
            <a:r>
              <a:rPr b="1" lang="en-US" sz="2000">
                <a:solidFill>
                  <a:srgbClr val="7E99A9"/>
                </a:solidFill>
              </a:rPr>
              <a:t>Chore</a:t>
            </a:r>
            <a:endParaRPr/>
          </a:p>
          <a:p>
            <a:pPr indent="-228600" lvl="1" marL="511175" rtl="0" algn="l">
              <a:lnSpc>
                <a:spcPct val="100000"/>
              </a:lnSpc>
              <a:spcBef>
                <a:spcPts val="0"/>
              </a:spcBef>
              <a:spcAft>
                <a:spcPts val="0"/>
              </a:spcAft>
              <a:buClr>
                <a:schemeClr val="dk1"/>
              </a:buClr>
              <a:buSzPts val="2000"/>
              <a:buChar char="•"/>
            </a:pPr>
            <a:r>
              <a:rPr lang="en-US" sz="2000"/>
              <a:t>Updated and reorganized to provide support in five primary areas: </a:t>
            </a:r>
            <a:endParaRPr/>
          </a:p>
          <a:p>
            <a:pPr indent="-228600" lvl="2" marL="968375" rtl="0" algn="l">
              <a:lnSpc>
                <a:spcPct val="100000"/>
              </a:lnSpc>
              <a:spcBef>
                <a:spcPts val="0"/>
              </a:spcBef>
              <a:spcAft>
                <a:spcPts val="0"/>
              </a:spcAft>
              <a:buClr>
                <a:schemeClr val="dk1"/>
              </a:buClr>
              <a:buSzPts val="1600"/>
              <a:buChar char="•"/>
            </a:pPr>
            <a:r>
              <a:rPr lang="en-US" sz="1600"/>
              <a:t>Minor Home Repair, </a:t>
            </a:r>
            <a:endParaRPr/>
          </a:p>
          <a:p>
            <a:pPr indent="-228600" lvl="2" marL="968375" rtl="0" algn="l">
              <a:lnSpc>
                <a:spcPct val="100000"/>
              </a:lnSpc>
              <a:spcBef>
                <a:spcPts val="0"/>
              </a:spcBef>
              <a:spcAft>
                <a:spcPts val="0"/>
              </a:spcAft>
              <a:buClr>
                <a:schemeClr val="dk1"/>
              </a:buClr>
              <a:buSzPts val="1600"/>
              <a:buChar char="•"/>
            </a:pPr>
            <a:r>
              <a:rPr lang="en-US" sz="1600"/>
              <a:t>Pest Control, </a:t>
            </a:r>
            <a:endParaRPr/>
          </a:p>
          <a:p>
            <a:pPr indent="-228600" lvl="2" marL="968375" rtl="0" algn="l">
              <a:lnSpc>
                <a:spcPct val="100000"/>
              </a:lnSpc>
              <a:spcBef>
                <a:spcPts val="0"/>
              </a:spcBef>
              <a:spcAft>
                <a:spcPts val="0"/>
              </a:spcAft>
              <a:buClr>
                <a:schemeClr val="dk1"/>
              </a:buClr>
              <a:buSzPts val="1600"/>
              <a:buChar char="•"/>
            </a:pPr>
            <a:r>
              <a:rPr lang="en-US" sz="1600"/>
              <a:t>Mowing and Site Clearance, </a:t>
            </a:r>
            <a:endParaRPr/>
          </a:p>
          <a:p>
            <a:pPr indent="-228600" lvl="2" marL="968375" rtl="0" algn="l">
              <a:lnSpc>
                <a:spcPct val="100000"/>
              </a:lnSpc>
              <a:spcBef>
                <a:spcPts val="0"/>
              </a:spcBef>
              <a:spcAft>
                <a:spcPts val="0"/>
              </a:spcAft>
              <a:buClr>
                <a:schemeClr val="dk1"/>
              </a:buClr>
              <a:buSzPts val="1600"/>
              <a:buChar char="•"/>
            </a:pPr>
            <a:r>
              <a:rPr lang="en-US" sz="1600"/>
              <a:t>Snow and Ice Removal, and </a:t>
            </a:r>
            <a:endParaRPr/>
          </a:p>
          <a:p>
            <a:pPr indent="-228600" lvl="2" marL="968375" rtl="0" algn="l">
              <a:lnSpc>
                <a:spcPct val="100000"/>
              </a:lnSpc>
              <a:spcBef>
                <a:spcPts val="0"/>
              </a:spcBef>
              <a:spcAft>
                <a:spcPts val="0"/>
              </a:spcAft>
              <a:buClr>
                <a:schemeClr val="dk1"/>
              </a:buClr>
              <a:buSzPts val="1600"/>
              <a:buChar char="•"/>
            </a:pPr>
            <a:r>
              <a:rPr lang="en-US" sz="1600"/>
              <a:t>Heavy Cleaning.</a:t>
            </a:r>
            <a:endParaRPr/>
          </a:p>
          <a:p>
            <a:pPr indent="-228600" lvl="1" marL="511175" rtl="0" algn="l">
              <a:lnSpc>
                <a:spcPct val="100000"/>
              </a:lnSpc>
              <a:spcBef>
                <a:spcPts val="0"/>
              </a:spcBef>
              <a:spcAft>
                <a:spcPts val="0"/>
              </a:spcAft>
              <a:buClr>
                <a:schemeClr val="dk1"/>
              </a:buClr>
              <a:buSzPts val="2000"/>
              <a:buChar char="•"/>
            </a:pPr>
            <a:r>
              <a:rPr lang="en-US" sz="2000"/>
              <a:t>Annual cap of $3,500 per year.</a:t>
            </a:r>
            <a:endParaRPr/>
          </a:p>
          <a:p>
            <a:pPr indent="-228600" lvl="0" marL="228600" rtl="0" algn="l">
              <a:lnSpc>
                <a:spcPct val="100000"/>
              </a:lnSpc>
              <a:spcBef>
                <a:spcPts val="600"/>
              </a:spcBef>
              <a:spcAft>
                <a:spcPts val="0"/>
              </a:spcAft>
              <a:buClr>
                <a:srgbClr val="7E99A9"/>
              </a:buClr>
              <a:buSzPts val="2000"/>
              <a:buChar char="•"/>
            </a:pPr>
            <a:r>
              <a:rPr b="1" lang="en-US" sz="2000">
                <a:solidFill>
                  <a:srgbClr val="7E99A9"/>
                </a:solidFill>
              </a:rPr>
              <a:t>Assistive Technology</a:t>
            </a:r>
            <a:endParaRPr/>
          </a:p>
          <a:p>
            <a:pPr indent="-228600" lvl="1" marL="511175" rtl="0" algn="l">
              <a:lnSpc>
                <a:spcPct val="100000"/>
              </a:lnSpc>
              <a:spcBef>
                <a:spcPts val="0"/>
              </a:spcBef>
              <a:spcAft>
                <a:spcPts val="0"/>
              </a:spcAft>
              <a:buClr>
                <a:schemeClr val="dk1"/>
              </a:buClr>
              <a:buSzPts val="2000"/>
              <a:buChar char="•"/>
            </a:pPr>
            <a:r>
              <a:rPr lang="en-US" sz="2000"/>
              <a:t>Changed the annual cap for assistive technology from $2,500 to $10,000 in a five-year period, with a maximum of $20,000 with DDD Central Office approval.</a:t>
            </a:r>
            <a:endParaRPr/>
          </a:p>
          <a:p>
            <a:pPr indent="-228600" lvl="0" marL="228600" rtl="0" algn="l">
              <a:lnSpc>
                <a:spcPct val="100000"/>
              </a:lnSpc>
              <a:spcBef>
                <a:spcPts val="600"/>
              </a:spcBef>
              <a:spcAft>
                <a:spcPts val="0"/>
              </a:spcAft>
              <a:buClr>
                <a:srgbClr val="7E99A9"/>
              </a:buClr>
              <a:buSzPts val="2000"/>
              <a:buChar char="•"/>
            </a:pPr>
            <a:r>
              <a:rPr b="1" lang="en-US" sz="2000">
                <a:solidFill>
                  <a:srgbClr val="7E99A9"/>
                </a:solidFill>
              </a:rPr>
              <a:t>Assisted Living Service, now Supported Residential Living (AD)</a:t>
            </a:r>
            <a:endParaRPr/>
          </a:p>
          <a:p>
            <a:pPr indent="-228600" lvl="1" marL="511175" rtl="0" algn="l">
              <a:lnSpc>
                <a:spcPct val="100000"/>
              </a:lnSpc>
              <a:spcBef>
                <a:spcPts val="0"/>
              </a:spcBef>
              <a:spcAft>
                <a:spcPts val="0"/>
              </a:spcAft>
              <a:buClr>
                <a:schemeClr val="dk1"/>
              </a:buClr>
              <a:buSzPts val="2000"/>
              <a:buChar char="•"/>
            </a:pPr>
            <a:r>
              <a:rPr lang="en-US" sz="2000"/>
              <a:t>Available only through Assisted Living Facility certified providers.</a:t>
            </a:r>
            <a:endParaRPr/>
          </a:p>
          <a:p>
            <a:pPr indent="0" lvl="0" marL="0" rtl="0" algn="l">
              <a:lnSpc>
                <a:spcPct val="100000"/>
              </a:lnSpc>
              <a:spcBef>
                <a:spcPts val="600"/>
              </a:spcBef>
              <a:spcAft>
                <a:spcPts val="0"/>
              </a:spcAft>
              <a:buClr>
                <a:schemeClr val="dk1"/>
              </a:buClr>
              <a:buSzPts val="2800"/>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6"/>
          <p:cNvSpPr txBox="1"/>
          <p:nvPr>
            <p:ph type="title"/>
          </p:nvPr>
        </p:nvSpPr>
        <p:spPr>
          <a:xfrm>
            <a:off x="373487" y="365126"/>
            <a:ext cx="11552349" cy="69642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36080"/>
              </a:buClr>
              <a:buSzPts val="3600"/>
              <a:buFont typeface="Arial"/>
              <a:buNone/>
            </a:pPr>
            <a:r>
              <a:rPr lang="en-US"/>
              <a:t>Appendix C: Participant Services                     (4 of 4)</a:t>
            </a:r>
            <a:endParaRPr/>
          </a:p>
        </p:txBody>
      </p:sp>
      <p:sp>
        <p:nvSpPr>
          <p:cNvPr id="90" name="Google Shape;90;p6"/>
          <p:cNvSpPr txBox="1"/>
          <p:nvPr/>
        </p:nvSpPr>
        <p:spPr>
          <a:xfrm>
            <a:off x="315630" y="1061546"/>
            <a:ext cx="11560739" cy="493774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lang="en-US" sz="2400" u="none" cap="none" strike="noStrike">
                <a:solidFill>
                  <a:srgbClr val="000000"/>
                </a:solidFill>
                <a:latin typeface="Arial"/>
                <a:ea typeface="Arial"/>
                <a:cs typeface="Arial"/>
                <a:sym typeface="Arial"/>
              </a:rPr>
              <a:t>New Service Limitation on the amount of services (C-4)</a:t>
            </a:r>
            <a:r>
              <a:rPr lang="en-US" sz="2400">
                <a:solidFill>
                  <a:srgbClr val="000000"/>
                </a:solidFill>
                <a:latin typeface="Arial"/>
                <a:ea typeface="Arial"/>
                <a:cs typeface="Arial"/>
                <a:sym typeface="Arial"/>
              </a:rPr>
              <a:t>.</a:t>
            </a:r>
            <a:endParaRPr sz="2400" u="none" cap="none" strike="noStrike">
              <a:solidFill>
                <a:srgbClr val="000000"/>
              </a:solidFill>
              <a:latin typeface="Arial"/>
              <a:ea typeface="Arial"/>
              <a:cs typeface="Arial"/>
              <a:sym typeface="Arial"/>
            </a:endParaRPr>
          </a:p>
          <a:p>
            <a:pPr indent="-228600" lvl="0" marL="228600" marR="0" rtl="0" algn="l">
              <a:lnSpc>
                <a:spcPct val="100000"/>
              </a:lnSpc>
              <a:spcBef>
                <a:spcPts val="600"/>
              </a:spcBef>
              <a:spcAft>
                <a:spcPts val="0"/>
              </a:spcAft>
              <a:buClr>
                <a:srgbClr val="000000"/>
              </a:buClr>
              <a:buSzPts val="2200"/>
              <a:buFont typeface="Arial"/>
              <a:buChar char="•"/>
            </a:pPr>
            <a:r>
              <a:rPr i="1" lang="en-US" sz="2200">
                <a:solidFill>
                  <a:srgbClr val="000000"/>
                </a:solidFill>
                <a:latin typeface="Arial"/>
                <a:ea typeface="Arial"/>
                <a:cs typeface="Arial"/>
                <a:sym typeface="Arial"/>
              </a:rPr>
              <a:t>Participants shall be limited to no more than </a:t>
            </a:r>
            <a:r>
              <a:rPr b="1" i="1" lang="en-US" sz="2200">
                <a:solidFill>
                  <a:srgbClr val="000000"/>
                </a:solidFill>
                <a:latin typeface="Arial"/>
                <a:ea typeface="Arial"/>
                <a:cs typeface="Arial"/>
                <a:sym typeface="Arial"/>
              </a:rPr>
              <a:t>150% of the average NF institutional costs </a:t>
            </a:r>
            <a:r>
              <a:rPr i="1" lang="en-US" sz="2200">
                <a:solidFill>
                  <a:srgbClr val="000000"/>
                </a:solidFill>
                <a:latin typeface="Arial"/>
                <a:ea typeface="Arial"/>
                <a:cs typeface="Arial"/>
                <a:sym typeface="Arial"/>
              </a:rPr>
              <a:t>for home and community-based services only. Exceptions may be approved by DDD Clinical Team beyond this limit, if the participant’s need for personal care services provided by out-of-home caretakers exceeds the 150% service limit and is necessary to support the participant’s immediate health and safety needs.</a:t>
            </a:r>
            <a:endParaRPr/>
          </a:p>
          <a:p>
            <a:pPr indent="-228600" lvl="0" marL="228600" marR="0" rtl="0" algn="l">
              <a:lnSpc>
                <a:spcPct val="100000"/>
              </a:lnSpc>
              <a:spcBef>
                <a:spcPts val="600"/>
              </a:spcBef>
              <a:spcAft>
                <a:spcPts val="0"/>
              </a:spcAft>
              <a:buClr>
                <a:srgbClr val="000000"/>
              </a:buClr>
              <a:buSzPts val="2200"/>
              <a:buFont typeface="Arial"/>
              <a:buChar char="•"/>
            </a:pPr>
            <a:r>
              <a:rPr lang="en-US" sz="2200">
                <a:solidFill>
                  <a:srgbClr val="000000"/>
                </a:solidFill>
                <a:latin typeface="Arial"/>
                <a:ea typeface="Arial"/>
                <a:cs typeface="Arial"/>
                <a:sym typeface="Arial"/>
              </a:rPr>
              <a:t>In explanation, the modified cap will allow participants to access up to </a:t>
            </a:r>
            <a:r>
              <a:rPr b="1" lang="en-US" sz="2200">
                <a:solidFill>
                  <a:srgbClr val="000000"/>
                </a:solidFill>
                <a:latin typeface="Arial"/>
                <a:ea typeface="Arial"/>
                <a:cs typeface="Arial"/>
                <a:sym typeface="Arial"/>
              </a:rPr>
              <a:t>$138,657 </a:t>
            </a:r>
            <a:r>
              <a:rPr lang="en-US" sz="2200">
                <a:solidFill>
                  <a:srgbClr val="000000"/>
                </a:solidFill>
                <a:latin typeface="Arial"/>
                <a:ea typeface="Arial"/>
                <a:cs typeface="Arial"/>
                <a:sym typeface="Arial"/>
              </a:rPr>
              <a:t>of waiver services, including personal care services when supported by the SNA, prior to an Exception Review, which could allow additional spending to support a participant’s immediate health and safety needs when utilizing out-of-home caretakers to live independently.</a:t>
            </a:r>
            <a:endParaRPr sz="22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7"/>
          <p:cNvSpPr txBox="1"/>
          <p:nvPr>
            <p:ph type="title"/>
          </p:nvPr>
        </p:nvSpPr>
        <p:spPr>
          <a:xfrm>
            <a:off x="373487" y="365126"/>
            <a:ext cx="11552349" cy="69642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36080"/>
              </a:buClr>
              <a:buSzPts val="3600"/>
              <a:buFont typeface="Arial"/>
              <a:buNone/>
            </a:pPr>
            <a:r>
              <a:rPr lang="en-US"/>
              <a:t>Exception Review</a:t>
            </a:r>
            <a:endParaRPr/>
          </a:p>
        </p:txBody>
      </p:sp>
      <p:sp>
        <p:nvSpPr>
          <p:cNvPr id="98" name="Google Shape;98;p7"/>
          <p:cNvSpPr txBox="1"/>
          <p:nvPr/>
        </p:nvSpPr>
        <p:spPr>
          <a:xfrm>
            <a:off x="315630" y="1061546"/>
            <a:ext cx="11560739" cy="4937748"/>
          </a:xfrm>
          <a:prstGeom prst="rect">
            <a:avLst/>
          </a:prstGeom>
          <a:noFill/>
          <a:ln>
            <a:noFill/>
          </a:ln>
        </p:spPr>
        <p:txBody>
          <a:bodyPr anchorCtr="0" anchor="t" bIns="45700" lIns="91425" spcFirstLastPara="1" rIns="91425" wrap="square" tIns="45700">
            <a:noAutofit/>
          </a:bodyPr>
          <a:lstStyle/>
          <a:p>
            <a:pPr indent="-228600" lvl="0" marL="228600" marR="0" rtl="0" algn="l">
              <a:lnSpc>
                <a:spcPct val="100000"/>
              </a:lnSpc>
              <a:spcBef>
                <a:spcPts val="0"/>
              </a:spcBef>
              <a:spcAft>
                <a:spcPts val="0"/>
              </a:spcAft>
              <a:buClr>
                <a:srgbClr val="000000"/>
              </a:buClr>
              <a:buSzPts val="2400"/>
              <a:buFont typeface="Arial"/>
              <a:buChar char="•"/>
            </a:pPr>
            <a:r>
              <a:rPr b="0" i="0" lang="en-US" sz="2400" u="none" cap="none" strike="noStrike">
                <a:solidFill>
                  <a:srgbClr val="000000"/>
                </a:solidFill>
                <a:latin typeface="Arial"/>
                <a:ea typeface="Arial"/>
                <a:cs typeface="Arial"/>
                <a:sym typeface="Arial"/>
              </a:rPr>
              <a:t>Participants, living independently, may apply, and be approved for, an exception to the 150% Institutional Cost Limit on services to meet their immediate health and safety needs and allow them to continue to live independently.</a:t>
            </a:r>
            <a:endParaRPr/>
          </a:p>
          <a:p>
            <a:pPr indent="-228600" lvl="0" marL="228600" marR="0" rtl="0" algn="l">
              <a:lnSpc>
                <a:spcPct val="100000"/>
              </a:lnSpc>
              <a:spcBef>
                <a:spcPts val="600"/>
              </a:spcBef>
              <a:spcAft>
                <a:spcPts val="0"/>
              </a:spcAft>
              <a:buClr>
                <a:srgbClr val="000000"/>
              </a:buClr>
              <a:buSzPts val="2400"/>
              <a:buFont typeface="Arial"/>
              <a:buChar char="•"/>
            </a:pPr>
            <a:r>
              <a:rPr lang="en-US" sz="2400">
                <a:solidFill>
                  <a:srgbClr val="000000"/>
                </a:solidFill>
                <a:latin typeface="Arial"/>
                <a:ea typeface="Arial"/>
                <a:cs typeface="Arial"/>
                <a:sym typeface="Arial"/>
              </a:rPr>
              <a:t>These exceptions, submitted by the Service Coordinator, to the DDD Clinical Team, in DDD Central Office will review the exception based on service needs, level of care assessment, and medical diagnosis to determine the appropriateness of the exception.</a:t>
            </a:r>
            <a:endParaRPr/>
          </a:p>
          <a:p>
            <a:pPr indent="-228600" lvl="0" marL="228600" marR="0" rtl="0" algn="l">
              <a:lnSpc>
                <a:spcPct val="100000"/>
              </a:lnSpc>
              <a:spcBef>
                <a:spcPts val="600"/>
              </a:spcBef>
              <a:spcAft>
                <a:spcPts val="0"/>
              </a:spcAft>
              <a:buClr>
                <a:srgbClr val="000000"/>
              </a:buClr>
              <a:buSzPts val="2400"/>
              <a:buFont typeface="Arial"/>
              <a:buChar char="•"/>
            </a:pPr>
            <a:r>
              <a:rPr lang="en-US" sz="2400">
                <a:solidFill>
                  <a:srgbClr val="000000"/>
                </a:solidFill>
                <a:latin typeface="Arial"/>
                <a:ea typeface="Arial"/>
                <a:cs typeface="Arial"/>
                <a:sym typeface="Arial"/>
              </a:rPr>
              <a:t>The DDD Clinical Team includes RNs, BCBAs, and Psychologists.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8"/>
          <p:cNvSpPr/>
          <p:nvPr/>
        </p:nvSpPr>
        <p:spPr>
          <a:xfrm>
            <a:off x="9278471" y="4598894"/>
            <a:ext cx="2647365" cy="1307707"/>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06" name="Google Shape;106;p8"/>
          <p:cNvSpPr txBox="1"/>
          <p:nvPr>
            <p:ph type="title"/>
          </p:nvPr>
        </p:nvSpPr>
        <p:spPr>
          <a:xfrm>
            <a:off x="373487" y="365126"/>
            <a:ext cx="11552349" cy="69642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036080"/>
              </a:buClr>
              <a:buSzPct val="100000"/>
              <a:buFont typeface="Arial"/>
              <a:buNone/>
            </a:pPr>
            <a:r>
              <a:rPr lang="en-US"/>
              <a:t>Appendix C: Participant Services – New Provider Types</a:t>
            </a:r>
            <a:endParaRPr/>
          </a:p>
        </p:txBody>
      </p:sp>
      <p:sp>
        <p:nvSpPr>
          <p:cNvPr id="107" name="Google Shape;107;p8"/>
          <p:cNvSpPr txBox="1"/>
          <p:nvPr/>
        </p:nvSpPr>
        <p:spPr>
          <a:xfrm>
            <a:off x="373487" y="1072377"/>
            <a:ext cx="5569739" cy="4416594"/>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7E99A9"/>
              </a:buClr>
              <a:buSzPts val="2400"/>
              <a:buFont typeface="Arial"/>
              <a:buChar char="•"/>
            </a:pPr>
            <a:r>
              <a:rPr b="1" lang="en-US" sz="2400">
                <a:solidFill>
                  <a:srgbClr val="7E99A9"/>
                </a:solidFill>
                <a:latin typeface="Arial"/>
                <a:ea typeface="Arial"/>
                <a:cs typeface="Arial"/>
                <a:sym typeface="Arial"/>
              </a:rPr>
              <a:t>Direct Care Provider</a:t>
            </a:r>
            <a:endParaRPr/>
          </a:p>
          <a:p>
            <a:pPr indent="-285750" lvl="1" marL="742950" marR="0" rtl="0" algn="l">
              <a:spcBef>
                <a:spcPts val="60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Can offer: Personal Care, Respite Care, Companion, LRI Personal Care, and Independence Skills Building.</a:t>
            </a:r>
            <a:endParaRPr/>
          </a:p>
          <a:p>
            <a:pPr indent="-285750" lvl="1" marL="742950" marR="0" rtl="0" algn="l">
              <a:spcBef>
                <a:spcPts val="60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Required certification in CPR, Basic First Aid, and Abuse/Neglect/Exploitation Training.</a:t>
            </a:r>
            <a:endParaRPr/>
          </a:p>
          <a:p>
            <a:pPr indent="-285750" lvl="0" marL="285750" marR="0" rtl="0" algn="l">
              <a:spcBef>
                <a:spcPts val="600"/>
              </a:spcBef>
              <a:spcAft>
                <a:spcPts val="0"/>
              </a:spcAft>
              <a:buClr>
                <a:srgbClr val="7E99A9"/>
              </a:buClr>
              <a:buSzPts val="2400"/>
              <a:buFont typeface="Arial"/>
              <a:buChar char="•"/>
            </a:pPr>
            <a:r>
              <a:rPr b="1" lang="en-US" sz="2400">
                <a:solidFill>
                  <a:srgbClr val="7E99A9"/>
                </a:solidFill>
                <a:latin typeface="Arial"/>
                <a:ea typeface="Arial"/>
                <a:cs typeface="Arial"/>
                <a:sym typeface="Arial"/>
              </a:rPr>
              <a:t>Non-Care Provider</a:t>
            </a:r>
            <a:endParaRPr/>
          </a:p>
          <a:p>
            <a:pPr indent="-285750" lvl="1" marL="742950" marR="0" rtl="0" algn="l">
              <a:spcBef>
                <a:spcPts val="60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Can offer: Chore and Home Again.</a:t>
            </a:r>
            <a:endParaRPr/>
          </a:p>
          <a:p>
            <a:pPr indent="-285750" lvl="1" marL="742950" marR="0" rtl="0" algn="l">
              <a:spcBef>
                <a:spcPts val="60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No personal care or hands-on assistance may be provided.</a:t>
            </a:r>
            <a:endParaRPr/>
          </a:p>
          <a:p>
            <a:pPr indent="-285750" lvl="1" marL="742950" marR="0" rtl="0" algn="l">
              <a:spcBef>
                <a:spcPts val="60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Must have the qualifications, experience, and abilities necessary to carry out services.</a:t>
            </a:r>
            <a:endParaRPr/>
          </a:p>
          <a:p>
            <a:pPr indent="-171450" lvl="2" marL="1200150" marR="0" rtl="0" algn="l">
              <a:spcBef>
                <a:spcPts val="60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8" name="Google Shape;108;p8"/>
          <p:cNvSpPr txBox="1"/>
          <p:nvPr/>
        </p:nvSpPr>
        <p:spPr>
          <a:xfrm>
            <a:off x="6248776" y="1072377"/>
            <a:ext cx="5309642" cy="4616648"/>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7E99A9"/>
              </a:buClr>
              <a:buSzPts val="2400"/>
              <a:buFont typeface="Arial"/>
              <a:buChar char="•"/>
            </a:pPr>
            <a:r>
              <a:rPr b="1" lang="en-US" sz="2400">
                <a:solidFill>
                  <a:srgbClr val="7E99A9"/>
                </a:solidFill>
                <a:latin typeface="Arial"/>
                <a:ea typeface="Arial"/>
                <a:cs typeface="Arial"/>
                <a:sym typeface="Arial"/>
              </a:rPr>
              <a:t>Community Respite Provider</a:t>
            </a:r>
            <a:endParaRPr/>
          </a:p>
          <a:p>
            <a:pPr indent="-285750" lvl="1" marL="742950" marR="0" rtl="0" algn="l">
              <a:spcBef>
                <a:spcPts val="60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Can offer: Respite.</a:t>
            </a:r>
            <a:endParaRPr/>
          </a:p>
          <a:p>
            <a:pPr indent="-285750" lvl="1" marL="742950" marR="0" rtl="0" algn="l">
              <a:spcBef>
                <a:spcPts val="60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Community organizations, such as religious organizations, gyms/studios, and creative organizations which provide respite, not as their primary business.</a:t>
            </a:r>
            <a:endParaRPr/>
          </a:p>
          <a:p>
            <a:pPr indent="-285750" lvl="0" marL="285750" marR="0" rtl="0" algn="l">
              <a:spcBef>
                <a:spcPts val="600"/>
              </a:spcBef>
              <a:spcAft>
                <a:spcPts val="0"/>
              </a:spcAft>
              <a:buClr>
                <a:srgbClr val="7E99A9"/>
              </a:buClr>
              <a:buSzPts val="2400"/>
              <a:buFont typeface="Arial"/>
              <a:buChar char="•"/>
            </a:pPr>
            <a:r>
              <a:rPr b="1" lang="en-US" sz="2400">
                <a:solidFill>
                  <a:srgbClr val="7E99A9"/>
                </a:solidFill>
                <a:latin typeface="Arial"/>
                <a:ea typeface="Arial"/>
                <a:cs typeface="Arial"/>
                <a:sym typeface="Arial"/>
              </a:rPr>
              <a:t>Other Providers Consolidated</a:t>
            </a:r>
            <a:endParaRPr/>
          </a:p>
          <a:p>
            <a:pPr indent="-285750" lvl="1" marL="742950" marR="0" rtl="0" algn="l">
              <a:spcBef>
                <a:spcPts val="60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Agency PERS, specialized equipment, suppliers, and home repair companies combined.</a:t>
            </a:r>
            <a:endParaRPr/>
          </a:p>
          <a:p>
            <a:pPr indent="-285750" lvl="1" marL="742950" marR="0" rtl="0" algn="l">
              <a:spcBef>
                <a:spcPts val="60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Certified Commercial Carrier/Common Carrier and PSC Exempt Provider combined.</a:t>
            </a:r>
            <a:endParaRPr/>
          </a:p>
          <a:p>
            <a:pPr indent="-171450" lvl="2" marL="1200150" marR="0" rtl="0" algn="l">
              <a:spcBef>
                <a:spcPts val="60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9"/>
          <p:cNvSpPr txBox="1"/>
          <p:nvPr>
            <p:ph idx="1" type="body"/>
          </p:nvPr>
        </p:nvSpPr>
        <p:spPr>
          <a:xfrm>
            <a:off x="365097" y="993528"/>
            <a:ext cx="11560739" cy="471695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7E99A9"/>
              </a:buClr>
              <a:buSzPts val="2800"/>
              <a:buNone/>
            </a:pPr>
            <a:r>
              <a:rPr b="1" lang="en-US">
                <a:solidFill>
                  <a:srgbClr val="7E99A9"/>
                </a:solidFill>
              </a:rPr>
              <a:t>For the AD and TBI Waivers</a:t>
            </a:r>
            <a:endParaRPr/>
          </a:p>
          <a:p>
            <a:pPr indent="-228600" lvl="0" marL="228600" rtl="0" algn="l">
              <a:lnSpc>
                <a:spcPct val="100000"/>
              </a:lnSpc>
              <a:spcBef>
                <a:spcPts val="600"/>
              </a:spcBef>
              <a:spcAft>
                <a:spcPts val="0"/>
              </a:spcAft>
              <a:buClr>
                <a:schemeClr val="dk1"/>
              </a:buClr>
              <a:buSzPts val="2400"/>
              <a:buChar char="•"/>
            </a:pPr>
            <a:r>
              <a:rPr lang="en-US" sz="2400"/>
              <a:t>Removed Registered Nurse from responsibility for service plan development.  </a:t>
            </a:r>
            <a:endParaRPr/>
          </a:p>
          <a:p>
            <a:pPr indent="-228600" lvl="0" marL="228600" rtl="0" algn="l">
              <a:lnSpc>
                <a:spcPct val="100000"/>
              </a:lnSpc>
              <a:spcBef>
                <a:spcPts val="600"/>
              </a:spcBef>
              <a:spcAft>
                <a:spcPts val="0"/>
              </a:spcAft>
              <a:buClr>
                <a:schemeClr val="dk1"/>
              </a:buClr>
              <a:buSzPts val="2400"/>
              <a:buChar char="•"/>
            </a:pPr>
            <a:r>
              <a:rPr lang="en-US" sz="2400"/>
              <a:t>Updated HCBS Settings Requirements for Service Plans.</a:t>
            </a:r>
            <a:endParaRPr/>
          </a:p>
          <a:p>
            <a:pPr indent="-228600" lvl="0" marL="228600" rtl="0" algn="l">
              <a:lnSpc>
                <a:spcPct val="100000"/>
              </a:lnSpc>
              <a:spcBef>
                <a:spcPts val="600"/>
              </a:spcBef>
              <a:spcAft>
                <a:spcPts val="0"/>
              </a:spcAft>
              <a:buClr>
                <a:schemeClr val="dk1"/>
              </a:buClr>
              <a:buSzPts val="2400"/>
              <a:buChar char="•"/>
            </a:pPr>
            <a:r>
              <a:rPr lang="en-US" sz="2400"/>
              <a:t>Updated language to reflect that relevant service providers are included in the development of the person-centered plan (PCP) and must attend the PCP meeting.</a:t>
            </a:r>
            <a:endParaRPr/>
          </a:p>
        </p:txBody>
      </p:sp>
      <p:sp>
        <p:nvSpPr>
          <p:cNvPr id="116" name="Google Shape;116;p9"/>
          <p:cNvSpPr txBox="1"/>
          <p:nvPr>
            <p:ph type="title"/>
          </p:nvPr>
        </p:nvSpPr>
        <p:spPr>
          <a:xfrm>
            <a:off x="373487" y="365126"/>
            <a:ext cx="11552349" cy="69642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36080"/>
              </a:buClr>
              <a:buSzPts val="2800"/>
              <a:buFont typeface="Arial"/>
              <a:buNone/>
            </a:pPr>
            <a:r>
              <a:rPr lang="en-US" sz="2800"/>
              <a:t>Appendix D: Participant-Centered Planning and Service Delivery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0"/>
          <p:cNvSpPr txBox="1"/>
          <p:nvPr>
            <p:ph type="title"/>
          </p:nvPr>
        </p:nvSpPr>
        <p:spPr>
          <a:xfrm>
            <a:off x="838200" y="692512"/>
            <a:ext cx="10515600" cy="513567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rgbClr val="7E99A9"/>
              </a:buClr>
              <a:buSzPts val="4000"/>
              <a:buFont typeface="Arial"/>
              <a:buNone/>
            </a:pPr>
            <a:r>
              <a:rPr lang="en-US" sz="4000">
                <a:solidFill>
                  <a:srgbClr val="7E99A9"/>
                </a:solidFill>
              </a:rPr>
              <a:t>Overview of Proposed Changes </a:t>
            </a:r>
            <a:br>
              <a:rPr lang="en-US" sz="4000">
                <a:solidFill>
                  <a:srgbClr val="7E99A9"/>
                </a:solidFill>
              </a:rPr>
            </a:br>
            <a:r>
              <a:rPr lang="en-US" sz="4000">
                <a:solidFill>
                  <a:srgbClr val="7E99A9"/>
                </a:solidFill>
              </a:rPr>
              <a:t>to the Developmental Disabilities Comprehensive (CDD)                                  and Adult Day (DDAD) Waivers</a:t>
            </a:r>
            <a:br>
              <a:rPr lang="en-US" sz="4000"/>
            </a:br>
            <a:endParaRPr sz="40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11"/>
          <p:cNvSpPr txBox="1"/>
          <p:nvPr>
            <p:ph type="title"/>
          </p:nvPr>
        </p:nvSpPr>
        <p:spPr>
          <a:xfrm>
            <a:off x="373487" y="365126"/>
            <a:ext cx="11552349" cy="69642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36080"/>
              </a:buClr>
              <a:buSzPts val="3600"/>
              <a:buFont typeface="Arial"/>
              <a:buNone/>
            </a:pPr>
            <a:r>
              <a:rPr lang="en-US"/>
              <a:t>Appendix B: Participant Access and Eligibility</a:t>
            </a:r>
            <a:endParaRPr/>
          </a:p>
        </p:txBody>
      </p:sp>
      <p:sp>
        <p:nvSpPr>
          <p:cNvPr id="131" name="Google Shape;131;p11"/>
          <p:cNvSpPr txBox="1"/>
          <p:nvPr>
            <p:ph idx="1" type="body"/>
          </p:nvPr>
        </p:nvSpPr>
        <p:spPr>
          <a:xfrm>
            <a:off x="365097" y="1081210"/>
            <a:ext cx="11560739" cy="4630658"/>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chemeClr val="dk1"/>
              </a:buClr>
              <a:buSzPts val="2800"/>
              <a:buChar char="•"/>
            </a:pPr>
            <a:r>
              <a:rPr lang="en-US"/>
              <a:t>Updated assessment process language for evaluation and reevaluation of Level of Care (LOC):</a:t>
            </a:r>
            <a:endParaRPr/>
          </a:p>
          <a:p>
            <a:pPr indent="-184150" lvl="0" marL="228600" rtl="0" algn="l">
              <a:lnSpc>
                <a:spcPct val="100000"/>
              </a:lnSpc>
              <a:spcBef>
                <a:spcPts val="600"/>
              </a:spcBef>
              <a:spcAft>
                <a:spcPts val="0"/>
              </a:spcAft>
              <a:buClr>
                <a:schemeClr val="dk1"/>
              </a:buClr>
              <a:buSzPts val="700"/>
              <a:buNone/>
            </a:pPr>
            <a:r>
              <a:t/>
            </a:r>
            <a:endParaRPr sz="700"/>
          </a:p>
          <a:p>
            <a:pPr indent="0" lvl="0" marL="233363" rtl="0" algn="l">
              <a:lnSpc>
                <a:spcPct val="100000"/>
              </a:lnSpc>
              <a:spcBef>
                <a:spcPts val="600"/>
              </a:spcBef>
              <a:spcAft>
                <a:spcPts val="0"/>
              </a:spcAft>
              <a:buClr>
                <a:schemeClr val="dk1"/>
              </a:buClr>
              <a:buSzPts val="1800"/>
              <a:buNone/>
            </a:pPr>
            <a:r>
              <a:rPr lang="en-US" sz="1800"/>
              <a:t>The process for ICF/IID LOC evaluation includes an assessment and observation with the participant, </a:t>
            </a:r>
            <a:r>
              <a:rPr b="1" i="1" lang="en-US" sz="1800"/>
              <a:t>and when needed the guardian or an individual with knowledge of the individual's functioning. </a:t>
            </a:r>
            <a:r>
              <a:rPr lang="en-US" sz="1800"/>
              <a:t>All LOC evaluations and reevaluations are completed by DDD personnel in the Eligibility and Enrollment Unit (E&amp;E). Documentation, such as the Person-Centered Plan (PCP), behavioral or medical service tracking, GERs, and Medicaid Eligibility maybe used to validate responses during interRAI assessment. </a:t>
            </a:r>
            <a:r>
              <a:rPr b="1" i="1" lang="en-US" sz="1800"/>
              <a:t>The assessment must be held prior to the participant's waiver budget year.</a:t>
            </a:r>
            <a:endParaRPr/>
          </a:p>
          <a:p>
            <a:pPr indent="-165100" lvl="0" marL="228600" rtl="0" algn="l">
              <a:lnSpc>
                <a:spcPct val="100000"/>
              </a:lnSpc>
              <a:spcBef>
                <a:spcPts val="600"/>
              </a:spcBef>
              <a:spcAft>
                <a:spcPts val="0"/>
              </a:spcAft>
              <a:buClr>
                <a:schemeClr val="dk1"/>
              </a:buClr>
              <a:buSzPts val="1000"/>
              <a:buNone/>
            </a:pPr>
            <a:r>
              <a:t/>
            </a:r>
            <a:endParaRPr sz="1000"/>
          </a:p>
          <a:p>
            <a:pPr indent="0" lvl="0" marL="0" rtl="0" algn="l">
              <a:lnSpc>
                <a:spcPct val="100000"/>
              </a:lnSpc>
              <a:spcBef>
                <a:spcPts val="600"/>
              </a:spcBef>
              <a:spcAft>
                <a:spcPts val="0"/>
              </a:spcAft>
              <a:buClr>
                <a:srgbClr val="7E99A9"/>
              </a:buClr>
              <a:buSzPts val="2400"/>
              <a:buNone/>
            </a:pPr>
            <a:r>
              <a:rPr b="1" lang="en-US" sz="2400">
                <a:solidFill>
                  <a:srgbClr val="7E99A9"/>
                </a:solidFill>
              </a:rPr>
              <a:t>No changes are being made to the process; language is being updated to better reflect the needs of our participants.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12"/>
          <p:cNvSpPr txBox="1"/>
          <p:nvPr>
            <p:ph type="title"/>
          </p:nvPr>
        </p:nvSpPr>
        <p:spPr>
          <a:xfrm>
            <a:off x="373487" y="365126"/>
            <a:ext cx="11552349" cy="69642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36080"/>
              </a:buClr>
              <a:buSzPts val="3600"/>
              <a:buFont typeface="Arial"/>
              <a:buNone/>
            </a:pPr>
            <a:r>
              <a:rPr lang="en-US"/>
              <a:t>Appendix C: Participant Services                     </a:t>
            </a:r>
            <a:endParaRPr/>
          </a:p>
        </p:txBody>
      </p:sp>
      <p:sp>
        <p:nvSpPr>
          <p:cNvPr id="139" name="Google Shape;139;p12"/>
          <p:cNvSpPr txBox="1"/>
          <p:nvPr>
            <p:ph idx="1" type="body"/>
          </p:nvPr>
        </p:nvSpPr>
        <p:spPr>
          <a:xfrm>
            <a:off x="365097" y="1081210"/>
            <a:ext cx="11560739" cy="4630658"/>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chemeClr val="dk1"/>
              </a:buClr>
              <a:buSzPts val="2800"/>
              <a:buChar char="•"/>
            </a:pPr>
            <a:r>
              <a:rPr lang="en-US"/>
              <a:t>Removed the Consultative Assessment service.</a:t>
            </a:r>
            <a:endParaRPr/>
          </a:p>
          <a:p>
            <a:pPr indent="-228600" lvl="0" marL="228600" rtl="0" algn="l">
              <a:lnSpc>
                <a:spcPct val="100000"/>
              </a:lnSpc>
              <a:spcBef>
                <a:spcPts val="600"/>
              </a:spcBef>
              <a:spcAft>
                <a:spcPts val="0"/>
              </a:spcAft>
              <a:buClr>
                <a:schemeClr val="dk1"/>
              </a:buClr>
              <a:buSzPts val="2800"/>
              <a:buChar char="•"/>
            </a:pPr>
            <a:r>
              <a:rPr lang="en-US"/>
              <a:t>Revised the requirement for semi-annual meetings to annual meetings.</a:t>
            </a:r>
            <a:endParaRPr/>
          </a:p>
          <a:p>
            <a:pPr indent="-50800" lvl="0" marL="228600" rtl="0" algn="l">
              <a:lnSpc>
                <a:spcPct val="100000"/>
              </a:lnSpc>
              <a:spcBef>
                <a:spcPts val="600"/>
              </a:spcBef>
              <a:spcAft>
                <a:spcPts val="0"/>
              </a:spcAft>
              <a:buClr>
                <a:schemeClr val="dk1"/>
              </a:buClr>
              <a:buSzPts val="2800"/>
              <a:buNone/>
            </a:pPr>
            <a:r>
              <a:t/>
            </a:r>
            <a:endParaRPr/>
          </a:p>
          <a:p>
            <a:pPr indent="0" lvl="0" marL="0" rtl="0" algn="l">
              <a:lnSpc>
                <a:spcPct val="100000"/>
              </a:lnSpc>
              <a:spcBef>
                <a:spcPts val="600"/>
              </a:spcBef>
              <a:spcAft>
                <a:spcPts val="0"/>
              </a:spcAft>
              <a:buClr>
                <a:schemeClr val="dk1"/>
              </a:buClr>
              <a:buSzPts val="2800"/>
              <a:buNone/>
            </a:pPr>
            <a:r>
              <a:t/>
            </a:r>
            <a:endParaRPr/>
          </a:p>
        </p:txBody>
      </p:sp>
      <p:sp>
        <p:nvSpPr>
          <p:cNvPr id="140" name="Google Shape;140;p12"/>
          <p:cNvSpPr txBox="1"/>
          <p:nvPr/>
        </p:nvSpPr>
        <p:spPr>
          <a:xfrm>
            <a:off x="315629" y="2644298"/>
            <a:ext cx="11552349" cy="69642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36080"/>
              </a:buClr>
              <a:buSzPts val="3600"/>
              <a:buFont typeface="Arial"/>
              <a:buNone/>
            </a:pPr>
            <a:r>
              <a:rPr lang="en-US" sz="3600">
                <a:solidFill>
                  <a:srgbClr val="036080"/>
                </a:solidFill>
                <a:latin typeface="Arial"/>
                <a:ea typeface="Arial"/>
                <a:cs typeface="Arial"/>
                <a:sym typeface="Arial"/>
              </a:rPr>
              <a:t>Appendix G: Participant Safeguards</a:t>
            </a:r>
            <a:endParaRPr/>
          </a:p>
        </p:txBody>
      </p:sp>
      <p:cxnSp>
        <p:nvCxnSpPr>
          <p:cNvPr id="141" name="Google Shape;141;p12"/>
          <p:cNvCxnSpPr/>
          <p:nvPr/>
        </p:nvCxnSpPr>
        <p:spPr>
          <a:xfrm>
            <a:off x="373486" y="3340718"/>
            <a:ext cx="11552349" cy="0"/>
          </a:xfrm>
          <a:prstGeom prst="straightConnector1">
            <a:avLst/>
          </a:prstGeom>
          <a:noFill/>
          <a:ln cap="flat" cmpd="sng" w="19050">
            <a:solidFill>
              <a:schemeClr val="accent2"/>
            </a:solidFill>
            <a:prstDash val="solid"/>
            <a:miter lim="800000"/>
            <a:headEnd len="sm" w="sm" type="none"/>
            <a:tailEnd len="sm" w="sm" type="none"/>
          </a:ln>
        </p:spPr>
      </p:cxnSp>
      <p:sp>
        <p:nvSpPr>
          <p:cNvPr id="142" name="Google Shape;142;p12"/>
          <p:cNvSpPr txBox="1"/>
          <p:nvPr/>
        </p:nvSpPr>
        <p:spPr>
          <a:xfrm>
            <a:off x="365097" y="3340718"/>
            <a:ext cx="11560739" cy="2456911"/>
          </a:xfrm>
          <a:prstGeom prst="rect">
            <a:avLst/>
          </a:prstGeom>
          <a:noFill/>
          <a:ln>
            <a:noFill/>
          </a:ln>
        </p:spPr>
        <p:txBody>
          <a:bodyPr anchorCtr="0" anchor="t" bIns="45700" lIns="91425" spcFirstLastPara="1" rIns="91425" wrap="square" tIns="45700">
            <a:noAutofit/>
          </a:bodyPr>
          <a:lstStyle/>
          <a:p>
            <a:pPr indent="-228600" lvl="0" marL="228600" marR="0" rtl="0" algn="l">
              <a:lnSpc>
                <a:spcPct val="100000"/>
              </a:lnSpc>
              <a:spcBef>
                <a:spcPts val="0"/>
              </a:spcBef>
              <a:spcAft>
                <a:spcPts val="0"/>
              </a:spcAft>
              <a:buClr>
                <a:schemeClr val="dk1"/>
              </a:buClr>
              <a:buSzPts val="2800"/>
              <a:buFont typeface="Arial"/>
              <a:buChar char="•"/>
            </a:pPr>
            <a:r>
              <a:rPr lang="en-US" sz="2800">
                <a:solidFill>
                  <a:schemeClr val="dk1"/>
                </a:solidFill>
                <a:latin typeface="Arial"/>
                <a:ea typeface="Arial"/>
                <a:cs typeface="Arial"/>
                <a:sym typeface="Arial"/>
              </a:rPr>
              <a:t>Updated process related to PRN psychotropic medication use when participant is on hospice.</a:t>
            </a:r>
            <a:endParaRPr/>
          </a:p>
          <a:p>
            <a:pPr indent="-228600" lvl="0" marL="228600" marR="0" rtl="0" algn="l">
              <a:lnSpc>
                <a:spcPct val="100000"/>
              </a:lnSpc>
              <a:spcBef>
                <a:spcPts val="0"/>
              </a:spcBef>
              <a:spcAft>
                <a:spcPts val="0"/>
              </a:spcAft>
              <a:buClr>
                <a:schemeClr val="dk1"/>
              </a:buClr>
              <a:buSzPts val="2800"/>
              <a:buFont typeface="Arial"/>
              <a:buChar char="•"/>
            </a:pPr>
            <a:r>
              <a:rPr lang="en-US" sz="2800">
                <a:solidFill>
                  <a:schemeClr val="dk1"/>
                </a:solidFill>
                <a:latin typeface="Arial"/>
                <a:ea typeface="Arial"/>
                <a:cs typeface="Arial"/>
                <a:sym typeface="Arial"/>
              </a:rPr>
              <a:t>Updated Behavior Support Plan (BSP) requirements to only require Functional Behavior Assessments (FBA) when a </a:t>
            </a:r>
            <a:endParaRPr/>
          </a:p>
          <a:p>
            <a:pPr indent="0" lvl="0" marL="0" marR="0" rtl="0" algn="l">
              <a:lnSpc>
                <a:spcPct val="100000"/>
              </a:lnSpc>
              <a:spcBef>
                <a:spcPts val="0"/>
              </a:spcBef>
              <a:spcAft>
                <a:spcPts val="0"/>
              </a:spcAft>
              <a:buClr>
                <a:schemeClr val="dk1"/>
              </a:buClr>
              <a:buSzPts val="2800"/>
              <a:buFont typeface="Arial"/>
              <a:buNone/>
            </a:pPr>
            <a:r>
              <a:rPr lang="en-US" sz="2800">
                <a:solidFill>
                  <a:schemeClr val="dk1"/>
                </a:solidFill>
                <a:latin typeface="Arial"/>
                <a:ea typeface="Arial"/>
                <a:cs typeface="Arial"/>
                <a:sym typeface="Arial"/>
              </a:rPr>
              <a:t>  participant is on Risk Tier.</a:t>
            </a:r>
            <a:endParaRPr/>
          </a:p>
          <a:p>
            <a:pPr indent="-50800" lvl="0" marL="228600" marR="0" rtl="0" algn="l">
              <a:lnSpc>
                <a:spcPct val="100000"/>
              </a:lnSpc>
              <a:spcBef>
                <a:spcPts val="600"/>
              </a:spcBef>
              <a:spcAft>
                <a:spcPts val="0"/>
              </a:spcAft>
              <a:buClr>
                <a:schemeClr val="dk1"/>
              </a:buClr>
              <a:buSzPts val="2800"/>
              <a:buFont typeface="Arial"/>
              <a:buNone/>
            </a:pPr>
            <a:r>
              <a:t/>
            </a:r>
            <a:endParaRPr sz="2800">
              <a:solidFill>
                <a:schemeClr val="dk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13"/>
          <p:cNvSpPr txBox="1"/>
          <p:nvPr>
            <p:ph idx="1" type="body"/>
          </p:nvPr>
        </p:nvSpPr>
        <p:spPr>
          <a:xfrm>
            <a:off x="365097" y="1081210"/>
            <a:ext cx="11560739" cy="4716953"/>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chemeClr val="dk1"/>
              </a:buClr>
              <a:buSzPts val="2800"/>
              <a:buChar char="•"/>
            </a:pPr>
            <a:r>
              <a:rPr lang="en-US"/>
              <a:t>Functional Behavior Assessments (FBA) are covered by Medicaid as </a:t>
            </a:r>
            <a:r>
              <a:rPr i="1" lang="en-US"/>
              <a:t>Applied Behavior Analysis (ABA) Assessments </a:t>
            </a:r>
            <a:r>
              <a:rPr lang="en-US"/>
              <a:t>and available through all three Managed Care Organizations (MCOs): </a:t>
            </a:r>
            <a:endParaRPr/>
          </a:p>
          <a:p>
            <a:pPr indent="-228600" lvl="1" marL="685800" rtl="0" algn="l">
              <a:lnSpc>
                <a:spcPct val="100000"/>
              </a:lnSpc>
              <a:spcBef>
                <a:spcPts val="600"/>
              </a:spcBef>
              <a:spcAft>
                <a:spcPts val="0"/>
              </a:spcAft>
              <a:buClr>
                <a:schemeClr val="dk1"/>
              </a:buClr>
              <a:buSzPts val="2400"/>
              <a:buChar char="•"/>
            </a:pPr>
            <a:r>
              <a:rPr lang="en-US"/>
              <a:t>Nebraska Total Care, </a:t>
            </a:r>
            <a:endParaRPr/>
          </a:p>
          <a:p>
            <a:pPr indent="-228600" lvl="1" marL="685800" rtl="0" algn="l">
              <a:lnSpc>
                <a:spcPct val="100000"/>
              </a:lnSpc>
              <a:spcBef>
                <a:spcPts val="600"/>
              </a:spcBef>
              <a:spcAft>
                <a:spcPts val="0"/>
              </a:spcAft>
              <a:buClr>
                <a:schemeClr val="dk1"/>
              </a:buClr>
              <a:buSzPts val="2400"/>
              <a:buChar char="•"/>
            </a:pPr>
            <a:r>
              <a:rPr lang="en-US"/>
              <a:t>Molina Healthcare, and </a:t>
            </a:r>
            <a:endParaRPr/>
          </a:p>
          <a:p>
            <a:pPr indent="-228600" lvl="1" marL="685800" rtl="0" algn="l">
              <a:lnSpc>
                <a:spcPct val="100000"/>
              </a:lnSpc>
              <a:spcBef>
                <a:spcPts val="600"/>
              </a:spcBef>
              <a:spcAft>
                <a:spcPts val="0"/>
              </a:spcAft>
              <a:buClr>
                <a:schemeClr val="dk1"/>
              </a:buClr>
              <a:buSzPts val="2400"/>
              <a:buChar char="•"/>
            </a:pPr>
            <a:r>
              <a:rPr lang="en-US"/>
              <a:t>United Healthcare.</a:t>
            </a:r>
            <a:endParaRPr/>
          </a:p>
          <a:p>
            <a:pPr indent="-228600" lvl="0" marL="228600" rtl="0" algn="l">
              <a:lnSpc>
                <a:spcPct val="100000"/>
              </a:lnSpc>
              <a:spcBef>
                <a:spcPts val="600"/>
              </a:spcBef>
              <a:spcAft>
                <a:spcPts val="0"/>
              </a:spcAft>
              <a:buClr>
                <a:schemeClr val="dk1"/>
              </a:buClr>
              <a:buSzPts val="2800"/>
              <a:buChar char="•"/>
            </a:pPr>
            <a:r>
              <a:rPr lang="en-US"/>
              <a:t>Providers offering FBA services are encouraged to credential through the MCOs in order to continue providing FBA services to participants.</a:t>
            </a:r>
            <a:endParaRPr/>
          </a:p>
        </p:txBody>
      </p:sp>
      <p:sp>
        <p:nvSpPr>
          <p:cNvPr id="148" name="Google Shape;148;p13"/>
          <p:cNvSpPr txBox="1"/>
          <p:nvPr>
            <p:ph type="title"/>
          </p:nvPr>
        </p:nvSpPr>
        <p:spPr>
          <a:xfrm>
            <a:off x="373487" y="365126"/>
            <a:ext cx="11552349" cy="69642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36080"/>
              </a:buClr>
              <a:buSzPts val="3600"/>
              <a:buFont typeface="Arial"/>
              <a:buNone/>
            </a:pPr>
            <a:r>
              <a:rPr lang="en-US"/>
              <a:t>Functional Behavioral Assessment Resources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14"/>
          <p:cNvSpPr txBox="1"/>
          <p:nvPr>
            <p:ph type="title"/>
          </p:nvPr>
        </p:nvSpPr>
        <p:spPr>
          <a:xfrm>
            <a:off x="373487" y="365126"/>
            <a:ext cx="11552349" cy="69642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36080"/>
              </a:buClr>
              <a:buSzPts val="3600"/>
              <a:buFont typeface="Arial"/>
              <a:buNone/>
            </a:pPr>
            <a:r>
              <a:rPr lang="en-US"/>
              <a:t>Waiver Timeline </a:t>
            </a:r>
            <a:endParaRPr/>
          </a:p>
        </p:txBody>
      </p:sp>
      <p:grpSp>
        <p:nvGrpSpPr>
          <p:cNvPr id="156" name="Google Shape;156;p14"/>
          <p:cNvGrpSpPr/>
          <p:nvPr/>
        </p:nvGrpSpPr>
        <p:grpSpPr>
          <a:xfrm>
            <a:off x="240428" y="2149409"/>
            <a:ext cx="11754515" cy="1546790"/>
            <a:chOff x="49139" y="2149409"/>
            <a:chExt cx="11754515" cy="1546790"/>
          </a:xfrm>
        </p:grpSpPr>
        <p:sp>
          <p:nvSpPr>
            <p:cNvPr id="157" name="Google Shape;157;p14"/>
            <p:cNvSpPr/>
            <p:nvPr/>
          </p:nvSpPr>
          <p:spPr>
            <a:xfrm>
              <a:off x="49139" y="2149409"/>
              <a:ext cx="1787558" cy="1537580"/>
            </a:xfrm>
            <a:prstGeom prst="roundRect">
              <a:avLst>
                <a:gd fmla="val 10000" name="adj"/>
              </a:avLst>
            </a:prstGeom>
            <a:solidFill>
              <a:srgbClr val="BABF3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4"/>
            <p:cNvSpPr txBox="1"/>
            <p:nvPr/>
          </p:nvSpPr>
          <p:spPr>
            <a:xfrm>
              <a:off x="94173" y="2194443"/>
              <a:ext cx="1697490" cy="1447512"/>
            </a:xfrm>
            <a:prstGeom prst="rect">
              <a:avLst/>
            </a:prstGeom>
            <a:noFill/>
            <a:ln>
              <a:noFill/>
            </a:ln>
          </p:spPr>
          <p:txBody>
            <a:bodyPr anchorCtr="0" anchor="ctr" bIns="68575" lIns="68575" spcFirstLastPara="1" rIns="68575" wrap="square" tIns="68575">
              <a:noAutofit/>
            </a:bodyPr>
            <a:lstStyle/>
            <a:p>
              <a:pPr indent="0" lvl="0" marL="0" marR="0" rtl="0" algn="ctr">
                <a:lnSpc>
                  <a:spcPct val="90000"/>
                </a:lnSpc>
                <a:spcBef>
                  <a:spcPts val="0"/>
                </a:spcBef>
                <a:spcAft>
                  <a:spcPts val="0"/>
                </a:spcAft>
                <a:buClr>
                  <a:schemeClr val="dk1"/>
                </a:buClr>
                <a:buSzPts val="1800"/>
                <a:buFont typeface="Arial"/>
                <a:buNone/>
              </a:pPr>
              <a:r>
                <a:rPr lang="en-US" sz="1800">
                  <a:solidFill>
                    <a:schemeClr val="dk1"/>
                  </a:solidFill>
                  <a:latin typeface="Arial"/>
                  <a:ea typeface="Arial"/>
                  <a:cs typeface="Arial"/>
                  <a:sym typeface="Arial"/>
                </a:rPr>
                <a:t>DDD drafts changes to the waiver.</a:t>
              </a:r>
              <a:endParaRPr/>
            </a:p>
            <a:p>
              <a:pPr indent="0" lvl="0" marL="0" marR="0" rtl="0" algn="ctr">
                <a:lnSpc>
                  <a:spcPct val="90000"/>
                </a:lnSpc>
                <a:spcBef>
                  <a:spcPts val="630"/>
                </a:spcBef>
                <a:spcAft>
                  <a:spcPts val="0"/>
                </a:spcAft>
                <a:buClr>
                  <a:schemeClr val="accent4"/>
                </a:buClr>
                <a:buSzPts val="1800"/>
                <a:buFont typeface="Arial"/>
                <a:buNone/>
              </a:pPr>
              <a:r>
                <a:rPr b="1" lang="en-US" sz="1800">
                  <a:solidFill>
                    <a:schemeClr val="accent4"/>
                  </a:solidFill>
                  <a:latin typeface="Arial"/>
                  <a:ea typeface="Arial"/>
                  <a:cs typeface="Arial"/>
                  <a:sym typeface="Arial"/>
                </a:rPr>
                <a:t>DONE</a:t>
              </a:r>
              <a:endParaRPr/>
            </a:p>
          </p:txBody>
        </p:sp>
        <p:sp>
          <p:nvSpPr>
            <p:cNvPr id="159" name="Google Shape;159;p14"/>
            <p:cNvSpPr/>
            <p:nvPr/>
          </p:nvSpPr>
          <p:spPr>
            <a:xfrm rot="12875">
              <a:off x="2004609" y="2701185"/>
              <a:ext cx="355977" cy="443314"/>
            </a:xfrm>
            <a:prstGeom prst="rightArrow">
              <a:avLst>
                <a:gd fmla="val 60000" name="adj1"/>
                <a:gd fmla="val 50000" name="adj2"/>
              </a:avLst>
            </a:prstGeom>
            <a:solidFill>
              <a:srgbClr val="D9DB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4"/>
            <p:cNvSpPr txBox="1"/>
            <p:nvPr/>
          </p:nvSpPr>
          <p:spPr>
            <a:xfrm rot="12875">
              <a:off x="2004609" y="2789648"/>
              <a:ext cx="249184" cy="265988"/>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2000"/>
                <a:buFont typeface="Arial"/>
                <a:buNone/>
              </a:pPr>
              <a:r>
                <a:t/>
              </a:r>
              <a:endParaRPr sz="2000">
                <a:solidFill>
                  <a:schemeClr val="lt1"/>
                </a:solidFill>
                <a:latin typeface="Arial"/>
                <a:ea typeface="Arial"/>
                <a:cs typeface="Arial"/>
                <a:sym typeface="Arial"/>
              </a:endParaRPr>
            </a:p>
          </p:txBody>
        </p:sp>
        <p:sp>
          <p:nvSpPr>
            <p:cNvPr id="161" name="Google Shape;161;p14"/>
            <p:cNvSpPr/>
            <p:nvPr/>
          </p:nvSpPr>
          <p:spPr>
            <a:xfrm>
              <a:off x="2508348" y="2158619"/>
              <a:ext cx="1787558" cy="1537580"/>
            </a:xfrm>
            <a:prstGeom prst="roundRect">
              <a:avLst>
                <a:gd fmla="val 10000" name="adj"/>
              </a:avLst>
            </a:prstGeom>
            <a:solidFill>
              <a:srgbClr val="BABF33"/>
            </a:solidFill>
            <a:ln cap="flat" cmpd="sng" w="12700">
              <a:solidFill>
                <a:srgbClr val="BABF33"/>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4"/>
            <p:cNvSpPr txBox="1"/>
            <p:nvPr/>
          </p:nvSpPr>
          <p:spPr>
            <a:xfrm>
              <a:off x="2553382" y="2203653"/>
              <a:ext cx="1697490" cy="1447512"/>
            </a:xfrm>
            <a:prstGeom prst="rect">
              <a:avLst/>
            </a:prstGeom>
            <a:noFill/>
            <a:ln>
              <a:noFill/>
            </a:ln>
          </p:spPr>
          <p:txBody>
            <a:bodyPr anchorCtr="0" anchor="ctr" bIns="68575" lIns="68575" spcFirstLastPara="1" rIns="68575" wrap="square" tIns="68575">
              <a:noAutofit/>
            </a:bodyPr>
            <a:lstStyle/>
            <a:p>
              <a:pPr indent="0" lvl="0" marL="0" marR="0" rtl="0" algn="ctr">
                <a:lnSpc>
                  <a:spcPct val="90000"/>
                </a:lnSpc>
                <a:spcBef>
                  <a:spcPts val="0"/>
                </a:spcBef>
                <a:spcAft>
                  <a:spcPts val="0"/>
                </a:spcAft>
                <a:buClr>
                  <a:schemeClr val="dk1"/>
                </a:buClr>
                <a:buSzPts val="1800"/>
                <a:buFont typeface="Arial"/>
                <a:buNone/>
              </a:pPr>
              <a:r>
                <a:rPr lang="en-US" sz="1800">
                  <a:solidFill>
                    <a:schemeClr val="dk1"/>
                  </a:solidFill>
                  <a:latin typeface="Arial"/>
                  <a:ea typeface="Arial"/>
                  <a:cs typeface="Arial"/>
                  <a:sym typeface="Arial"/>
                </a:rPr>
                <a:t>Public Comment Period</a:t>
              </a:r>
              <a:endParaRPr/>
            </a:p>
            <a:p>
              <a:pPr indent="0" lvl="0" marL="0" marR="0" rtl="0" algn="ctr">
                <a:lnSpc>
                  <a:spcPct val="90000"/>
                </a:lnSpc>
                <a:spcBef>
                  <a:spcPts val="630"/>
                </a:spcBef>
                <a:spcAft>
                  <a:spcPts val="0"/>
                </a:spcAft>
                <a:buClr>
                  <a:schemeClr val="accent4"/>
                </a:buClr>
                <a:buSzPts val="1800"/>
                <a:buFont typeface="Arial"/>
                <a:buNone/>
              </a:pPr>
              <a:r>
                <a:rPr b="1" lang="en-US" sz="1800">
                  <a:solidFill>
                    <a:schemeClr val="accent4"/>
                  </a:solidFill>
                  <a:latin typeface="Arial"/>
                  <a:ea typeface="Arial"/>
                  <a:cs typeface="Arial"/>
                  <a:sym typeface="Arial"/>
                </a:rPr>
                <a:t>DONE</a:t>
              </a:r>
              <a:endParaRPr/>
            </a:p>
          </p:txBody>
        </p:sp>
        <p:sp>
          <p:nvSpPr>
            <p:cNvPr id="163" name="Google Shape;163;p14"/>
            <p:cNvSpPr/>
            <p:nvPr/>
          </p:nvSpPr>
          <p:spPr>
            <a:xfrm>
              <a:off x="4474663" y="2705752"/>
              <a:ext cx="378962" cy="443314"/>
            </a:xfrm>
            <a:prstGeom prst="rightArrow">
              <a:avLst>
                <a:gd fmla="val 60000" name="adj1"/>
                <a:gd fmla="val 50000" name="adj2"/>
              </a:avLst>
            </a:prstGeom>
            <a:solidFill>
              <a:srgbClr val="D9DB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4"/>
            <p:cNvSpPr txBox="1"/>
            <p:nvPr/>
          </p:nvSpPr>
          <p:spPr>
            <a:xfrm>
              <a:off x="4474663" y="2794415"/>
              <a:ext cx="265273" cy="265988"/>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2000"/>
                <a:buFont typeface="Arial"/>
                <a:buNone/>
              </a:pPr>
              <a:r>
                <a:t/>
              </a:r>
              <a:endParaRPr sz="2000">
                <a:solidFill>
                  <a:schemeClr val="lt1"/>
                </a:solidFill>
                <a:latin typeface="Arial"/>
                <a:ea typeface="Arial"/>
                <a:cs typeface="Arial"/>
                <a:sym typeface="Arial"/>
              </a:endParaRPr>
            </a:p>
          </p:txBody>
        </p:sp>
        <p:sp>
          <p:nvSpPr>
            <p:cNvPr id="165" name="Google Shape;165;p14"/>
            <p:cNvSpPr/>
            <p:nvPr/>
          </p:nvSpPr>
          <p:spPr>
            <a:xfrm>
              <a:off x="5010931" y="2158619"/>
              <a:ext cx="1787558" cy="1537580"/>
            </a:xfrm>
            <a:prstGeom prst="roundRect">
              <a:avLst>
                <a:gd fmla="val 10000" name="adj"/>
              </a:avLst>
            </a:prstGeom>
            <a:solidFill>
              <a:srgbClr val="BABF3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4"/>
            <p:cNvSpPr txBox="1"/>
            <p:nvPr/>
          </p:nvSpPr>
          <p:spPr>
            <a:xfrm>
              <a:off x="5055965" y="2203653"/>
              <a:ext cx="1697490" cy="1447512"/>
            </a:xfrm>
            <a:prstGeom prst="rect">
              <a:avLst/>
            </a:prstGeom>
            <a:noFill/>
            <a:ln>
              <a:noFill/>
            </a:ln>
          </p:spPr>
          <p:txBody>
            <a:bodyPr anchorCtr="0" anchor="ctr" bIns="68575" lIns="68575" spcFirstLastPara="1" rIns="68575" wrap="square" tIns="68575">
              <a:noAutofit/>
            </a:bodyPr>
            <a:lstStyle/>
            <a:p>
              <a:pPr indent="0" lvl="0" marL="0" marR="0" rtl="0" algn="ctr">
                <a:lnSpc>
                  <a:spcPct val="90000"/>
                </a:lnSpc>
                <a:spcBef>
                  <a:spcPts val="0"/>
                </a:spcBef>
                <a:spcAft>
                  <a:spcPts val="0"/>
                </a:spcAft>
                <a:buClr>
                  <a:schemeClr val="dk1"/>
                </a:buClr>
                <a:buSzPts val="1800"/>
                <a:buFont typeface="Arial"/>
                <a:buNone/>
              </a:pPr>
              <a:r>
                <a:rPr lang="en-US" sz="1800">
                  <a:solidFill>
                    <a:schemeClr val="dk1"/>
                  </a:solidFill>
                  <a:latin typeface="Arial"/>
                  <a:ea typeface="Arial"/>
                  <a:cs typeface="Arial"/>
                  <a:sym typeface="Arial"/>
                </a:rPr>
                <a:t>DDD considers comments and edits waivers.</a:t>
              </a:r>
              <a:endParaRPr/>
            </a:p>
            <a:p>
              <a:pPr indent="0" lvl="0" marL="0" marR="0" rtl="0" algn="ctr">
                <a:lnSpc>
                  <a:spcPct val="90000"/>
                </a:lnSpc>
                <a:spcBef>
                  <a:spcPts val="630"/>
                </a:spcBef>
                <a:spcAft>
                  <a:spcPts val="0"/>
                </a:spcAft>
                <a:buClr>
                  <a:srgbClr val="C00000"/>
                </a:buClr>
                <a:buSzPts val="1800"/>
                <a:buFont typeface="Arial"/>
                <a:buNone/>
              </a:pPr>
              <a:r>
                <a:rPr b="1" lang="en-US" sz="1800">
                  <a:solidFill>
                    <a:srgbClr val="C00000"/>
                  </a:solidFill>
                  <a:latin typeface="Arial"/>
                  <a:ea typeface="Arial"/>
                  <a:cs typeface="Arial"/>
                  <a:sym typeface="Arial"/>
                </a:rPr>
                <a:t>IN PROGRESS</a:t>
              </a:r>
              <a:endParaRPr/>
            </a:p>
          </p:txBody>
        </p:sp>
        <p:sp>
          <p:nvSpPr>
            <p:cNvPr id="167" name="Google Shape;167;p14"/>
            <p:cNvSpPr/>
            <p:nvPr/>
          </p:nvSpPr>
          <p:spPr>
            <a:xfrm>
              <a:off x="6977246" y="2705752"/>
              <a:ext cx="378962" cy="443314"/>
            </a:xfrm>
            <a:prstGeom prst="rightArrow">
              <a:avLst>
                <a:gd fmla="val 60000" name="adj1"/>
                <a:gd fmla="val 50000" name="adj2"/>
              </a:avLst>
            </a:prstGeom>
            <a:solidFill>
              <a:srgbClr val="D9DB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4"/>
            <p:cNvSpPr txBox="1"/>
            <p:nvPr/>
          </p:nvSpPr>
          <p:spPr>
            <a:xfrm>
              <a:off x="6977246" y="2794415"/>
              <a:ext cx="265273" cy="265988"/>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2000"/>
                <a:buFont typeface="Arial"/>
                <a:buNone/>
              </a:pPr>
              <a:r>
                <a:t/>
              </a:r>
              <a:endParaRPr sz="2000">
                <a:solidFill>
                  <a:schemeClr val="lt1"/>
                </a:solidFill>
                <a:latin typeface="Arial"/>
                <a:ea typeface="Arial"/>
                <a:cs typeface="Arial"/>
                <a:sym typeface="Arial"/>
              </a:endParaRPr>
            </a:p>
          </p:txBody>
        </p:sp>
        <p:sp>
          <p:nvSpPr>
            <p:cNvPr id="169" name="Google Shape;169;p14"/>
            <p:cNvSpPr/>
            <p:nvPr/>
          </p:nvSpPr>
          <p:spPr>
            <a:xfrm>
              <a:off x="7513514" y="2158619"/>
              <a:ext cx="1787558" cy="1537580"/>
            </a:xfrm>
            <a:prstGeom prst="roundRect">
              <a:avLst>
                <a:gd fmla="val 10000" name="adj"/>
              </a:avLst>
            </a:prstGeom>
            <a:solidFill>
              <a:srgbClr val="BABF3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14"/>
            <p:cNvSpPr txBox="1"/>
            <p:nvPr/>
          </p:nvSpPr>
          <p:spPr>
            <a:xfrm>
              <a:off x="7558548" y="2203653"/>
              <a:ext cx="1697490" cy="1447512"/>
            </a:xfrm>
            <a:prstGeom prst="rect">
              <a:avLst/>
            </a:prstGeom>
            <a:noFill/>
            <a:ln>
              <a:noFill/>
            </a:ln>
          </p:spPr>
          <p:txBody>
            <a:bodyPr anchorCtr="0" anchor="ctr" bIns="68575" lIns="68575" spcFirstLastPara="1" rIns="68575" wrap="square" tIns="68575">
              <a:noAutofit/>
            </a:bodyPr>
            <a:lstStyle/>
            <a:p>
              <a:pPr indent="0" lvl="0" marL="0" marR="0" rtl="0" algn="ctr">
                <a:lnSpc>
                  <a:spcPct val="90000"/>
                </a:lnSpc>
                <a:spcBef>
                  <a:spcPts val="0"/>
                </a:spcBef>
                <a:spcAft>
                  <a:spcPts val="0"/>
                </a:spcAft>
                <a:buClr>
                  <a:schemeClr val="dk1"/>
                </a:buClr>
                <a:buSzPts val="1800"/>
                <a:buFont typeface="Arial"/>
                <a:buNone/>
              </a:pPr>
              <a:r>
                <a:rPr lang="en-US" sz="1800">
                  <a:solidFill>
                    <a:schemeClr val="dk1"/>
                  </a:solidFill>
                  <a:latin typeface="Arial"/>
                  <a:ea typeface="Arial"/>
                  <a:cs typeface="Arial"/>
                  <a:sym typeface="Arial"/>
                </a:rPr>
                <a:t>DDD submits to CMS. </a:t>
              </a:r>
              <a:endParaRPr/>
            </a:p>
          </p:txBody>
        </p:sp>
        <p:sp>
          <p:nvSpPr>
            <p:cNvPr id="171" name="Google Shape;171;p14"/>
            <p:cNvSpPr/>
            <p:nvPr/>
          </p:nvSpPr>
          <p:spPr>
            <a:xfrm>
              <a:off x="9479828" y="2705752"/>
              <a:ext cx="378962" cy="443314"/>
            </a:xfrm>
            <a:prstGeom prst="rightArrow">
              <a:avLst>
                <a:gd fmla="val 60000" name="adj1"/>
                <a:gd fmla="val 50000" name="adj2"/>
              </a:avLst>
            </a:prstGeom>
            <a:solidFill>
              <a:srgbClr val="D9DB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4"/>
            <p:cNvSpPr txBox="1"/>
            <p:nvPr/>
          </p:nvSpPr>
          <p:spPr>
            <a:xfrm>
              <a:off x="9479828" y="2794415"/>
              <a:ext cx="265273" cy="265988"/>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2000"/>
                <a:buFont typeface="Arial"/>
                <a:buNone/>
              </a:pPr>
              <a:r>
                <a:t/>
              </a:r>
              <a:endParaRPr sz="2000">
                <a:solidFill>
                  <a:schemeClr val="lt1"/>
                </a:solidFill>
                <a:latin typeface="Arial"/>
                <a:ea typeface="Arial"/>
                <a:cs typeface="Arial"/>
                <a:sym typeface="Arial"/>
              </a:endParaRPr>
            </a:p>
          </p:txBody>
        </p:sp>
        <p:sp>
          <p:nvSpPr>
            <p:cNvPr id="173" name="Google Shape;173;p14"/>
            <p:cNvSpPr/>
            <p:nvPr/>
          </p:nvSpPr>
          <p:spPr>
            <a:xfrm>
              <a:off x="10016096" y="2158619"/>
              <a:ext cx="1787558" cy="1537580"/>
            </a:xfrm>
            <a:prstGeom prst="roundRect">
              <a:avLst>
                <a:gd fmla="val 10000" name="adj"/>
              </a:avLst>
            </a:prstGeom>
            <a:solidFill>
              <a:srgbClr val="BABF3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4"/>
            <p:cNvSpPr txBox="1"/>
            <p:nvPr/>
          </p:nvSpPr>
          <p:spPr>
            <a:xfrm>
              <a:off x="10061130" y="2203653"/>
              <a:ext cx="1697490" cy="1447512"/>
            </a:xfrm>
            <a:prstGeom prst="rect">
              <a:avLst/>
            </a:prstGeom>
            <a:noFill/>
            <a:ln>
              <a:noFill/>
            </a:ln>
          </p:spPr>
          <p:txBody>
            <a:bodyPr anchorCtr="0" anchor="ctr" bIns="68575" lIns="68575" spcFirstLastPara="1" rIns="68575" wrap="square" tIns="68575">
              <a:noAutofit/>
            </a:bodyPr>
            <a:lstStyle/>
            <a:p>
              <a:pPr indent="0" lvl="0" marL="0" marR="0" rtl="0" algn="ctr">
                <a:lnSpc>
                  <a:spcPct val="90000"/>
                </a:lnSpc>
                <a:spcBef>
                  <a:spcPts val="0"/>
                </a:spcBef>
                <a:spcAft>
                  <a:spcPts val="0"/>
                </a:spcAft>
                <a:buClr>
                  <a:schemeClr val="dk1"/>
                </a:buClr>
                <a:buSzPts val="1800"/>
                <a:buFont typeface="Arial"/>
                <a:buNone/>
              </a:pPr>
              <a:r>
                <a:rPr lang="en-US" sz="1800">
                  <a:solidFill>
                    <a:schemeClr val="dk1"/>
                  </a:solidFill>
                  <a:latin typeface="Arial"/>
                  <a:ea typeface="Arial"/>
                  <a:cs typeface="Arial"/>
                  <a:sym typeface="Arial"/>
                </a:rPr>
                <a:t>Planned implementation date. </a:t>
              </a:r>
              <a:endParaRPr/>
            </a:p>
            <a:p>
              <a:pPr indent="0" lvl="0" marL="0" marR="0" rtl="0" algn="ctr">
                <a:lnSpc>
                  <a:spcPct val="90000"/>
                </a:lnSpc>
                <a:spcBef>
                  <a:spcPts val="630"/>
                </a:spcBef>
                <a:spcAft>
                  <a:spcPts val="0"/>
                </a:spcAft>
                <a:buClr>
                  <a:schemeClr val="accent4"/>
                </a:buClr>
                <a:buSzPts val="1800"/>
                <a:buFont typeface="Arial"/>
                <a:buNone/>
              </a:pPr>
              <a:r>
                <a:rPr b="1" lang="en-US" sz="1800">
                  <a:solidFill>
                    <a:schemeClr val="accent4"/>
                  </a:solidFill>
                  <a:latin typeface="Arial"/>
                  <a:ea typeface="Arial"/>
                  <a:cs typeface="Arial"/>
                  <a:sym typeface="Arial"/>
                </a:rPr>
                <a:t>July 2026</a:t>
              </a:r>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15"/>
          <p:cNvSpPr txBox="1"/>
          <p:nvPr>
            <p:ph type="title"/>
          </p:nvPr>
        </p:nvSpPr>
        <p:spPr>
          <a:xfrm>
            <a:off x="373487" y="365126"/>
            <a:ext cx="11552349" cy="69642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36080"/>
              </a:buClr>
              <a:buSzPts val="3600"/>
              <a:buFont typeface="Arial"/>
              <a:buNone/>
            </a:pPr>
            <a:r>
              <a:rPr lang="en-US"/>
              <a:t>Resources</a:t>
            </a:r>
            <a:endParaRPr/>
          </a:p>
        </p:txBody>
      </p:sp>
      <p:sp>
        <p:nvSpPr>
          <p:cNvPr id="182" name="Google Shape;182;p15"/>
          <p:cNvSpPr txBox="1"/>
          <p:nvPr>
            <p:ph idx="1" type="body"/>
          </p:nvPr>
        </p:nvSpPr>
        <p:spPr>
          <a:xfrm>
            <a:off x="365097" y="1081210"/>
            <a:ext cx="11560739" cy="471695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lang="en-US"/>
              <a:t>Public Comment information, including copies of HCBS waiver applications, is on the DDD website:</a:t>
            </a:r>
            <a:endParaRPr/>
          </a:p>
          <a:p>
            <a:pPr indent="0" lvl="0" marL="0" rtl="0" algn="l">
              <a:lnSpc>
                <a:spcPct val="100000"/>
              </a:lnSpc>
              <a:spcBef>
                <a:spcPts val="600"/>
              </a:spcBef>
              <a:spcAft>
                <a:spcPts val="0"/>
              </a:spcAft>
              <a:buClr>
                <a:schemeClr val="dk1"/>
              </a:buClr>
              <a:buSzPts val="1100"/>
              <a:buNone/>
            </a:pPr>
            <a:r>
              <a:t/>
            </a:r>
            <a:endParaRPr sz="1100"/>
          </a:p>
          <a:p>
            <a:pPr indent="0" lvl="1" marL="457200" rtl="0" algn="l">
              <a:lnSpc>
                <a:spcPct val="100000"/>
              </a:lnSpc>
              <a:spcBef>
                <a:spcPts val="600"/>
              </a:spcBef>
              <a:spcAft>
                <a:spcPts val="0"/>
              </a:spcAft>
              <a:buClr>
                <a:schemeClr val="dk1"/>
              </a:buClr>
              <a:buSzPts val="2400"/>
              <a:buNone/>
            </a:pPr>
            <a:r>
              <a:rPr lang="en-US"/>
              <a:t>                                           </a:t>
            </a:r>
            <a:r>
              <a:rPr lang="en-US" u="sng">
                <a:solidFill>
                  <a:schemeClr val="hlink"/>
                </a:solidFill>
                <a:hlinkClick r:id="rId3"/>
              </a:rPr>
              <a:t>https://dhhs.ne.gov/Pages/DD-Public-Comment.aspx</a:t>
            </a:r>
            <a:endParaRPr/>
          </a:p>
          <a:p>
            <a:pPr indent="0" lvl="1" marL="457200" rtl="0" algn="l">
              <a:lnSpc>
                <a:spcPct val="100000"/>
              </a:lnSpc>
              <a:spcBef>
                <a:spcPts val="600"/>
              </a:spcBef>
              <a:spcAft>
                <a:spcPts val="0"/>
              </a:spcAft>
              <a:buClr>
                <a:schemeClr val="dk1"/>
              </a:buClr>
              <a:buSzPts val="2400"/>
              <a:buNone/>
            </a:pPr>
            <a:r>
              <a:t/>
            </a:r>
            <a:endParaRPr/>
          </a:p>
          <a:p>
            <a:pPr indent="0" lvl="0" marL="0" rtl="0" algn="l">
              <a:lnSpc>
                <a:spcPct val="90000"/>
              </a:lnSpc>
              <a:spcBef>
                <a:spcPts val="1600"/>
              </a:spcBef>
              <a:spcAft>
                <a:spcPts val="0"/>
              </a:spcAft>
              <a:buClr>
                <a:schemeClr val="dk1"/>
              </a:buClr>
              <a:buSzPts val="2800"/>
              <a:buNone/>
            </a:pPr>
            <a:br>
              <a:rPr lang="en-US"/>
            </a:br>
            <a:endParaRPr/>
          </a:p>
        </p:txBody>
      </p:sp>
      <p:pic>
        <p:nvPicPr>
          <p:cNvPr descr="A qr code to the public comment webpage." id="183" name="Google Shape;183;p15"/>
          <p:cNvPicPr preferRelativeResize="0"/>
          <p:nvPr/>
        </p:nvPicPr>
        <p:blipFill rotWithShape="1">
          <a:blip r:embed="rId4">
            <a:alphaModFix/>
          </a:blip>
          <a:srcRect b="34977" l="8257" r="8343" t="5324"/>
          <a:stretch/>
        </p:blipFill>
        <p:spPr>
          <a:xfrm>
            <a:off x="754656" y="2167001"/>
            <a:ext cx="3384624" cy="3424974"/>
          </a:xfrm>
          <a:prstGeom prst="rect">
            <a:avLst/>
          </a:prstGeom>
          <a:noFill/>
          <a:ln>
            <a:noFill/>
          </a:ln>
        </p:spPr>
      </p:pic>
      <p:sp>
        <p:nvSpPr>
          <p:cNvPr id="184" name="Google Shape;184;p15"/>
          <p:cNvSpPr txBox="1"/>
          <p:nvPr/>
        </p:nvSpPr>
        <p:spPr>
          <a:xfrm>
            <a:off x="4436473" y="2879002"/>
            <a:ext cx="7238291"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dk1"/>
                </a:solidFill>
                <a:latin typeface="Arial"/>
                <a:ea typeface="Arial"/>
                <a:cs typeface="Arial"/>
                <a:sym typeface="Arial"/>
              </a:rPr>
              <a:t> The Division has developed </a:t>
            </a:r>
            <a:r>
              <a:rPr b="1" i="1" lang="en-US" sz="2000" u="sng">
                <a:solidFill>
                  <a:schemeClr val="dk1"/>
                </a:solidFill>
                <a:latin typeface="Arial"/>
                <a:ea typeface="Arial"/>
                <a:cs typeface="Arial"/>
                <a:sym typeface="Arial"/>
                <a:hlinkClick r:id="rId5">
                  <a:extLst>
                    <a:ext uri="{A12FA001-AC4F-418D-AE19-62706E023703}">
                      <ahyp:hlinkClr val="tx"/>
                    </a:ext>
                  </a:extLst>
                </a:hlinkClick>
              </a:rPr>
              <a:t>Tips for Submitting Effective Comments </a:t>
            </a:r>
            <a:r>
              <a:rPr lang="en-US" sz="2000">
                <a:solidFill>
                  <a:schemeClr val="dk1"/>
                </a:solidFill>
                <a:latin typeface="Arial"/>
                <a:ea typeface="Arial"/>
                <a:cs typeface="Arial"/>
                <a:sym typeface="Arial"/>
              </a:rPr>
              <a:t> to support the public in submitting comments.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16"/>
          <p:cNvSpPr txBox="1"/>
          <p:nvPr>
            <p:ph type="title"/>
          </p:nvPr>
        </p:nvSpPr>
        <p:spPr>
          <a:xfrm>
            <a:off x="1857935" y="800089"/>
            <a:ext cx="8476129" cy="4160145"/>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rgbClr val="7E99A9"/>
              </a:buClr>
              <a:buSzPts val="4000"/>
              <a:buFont typeface="Arial"/>
              <a:buNone/>
            </a:pPr>
            <a:r>
              <a:rPr lang="en-US" sz="4000">
                <a:solidFill>
                  <a:srgbClr val="7E99A9"/>
                </a:solidFill>
              </a:rPr>
              <a:t>Questions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17"/>
          <p:cNvSpPr txBox="1"/>
          <p:nvPr>
            <p:ph idx="1" type="body"/>
          </p:nvPr>
        </p:nvSpPr>
        <p:spPr>
          <a:xfrm>
            <a:off x="1334919" y="3462362"/>
            <a:ext cx="7824732" cy="2078260"/>
          </a:xfrm>
          <a:prstGeom prst="rect">
            <a:avLst/>
          </a:prstGeom>
          <a:noFill/>
          <a:ln>
            <a:noFill/>
          </a:ln>
        </p:spPr>
        <p:txBody>
          <a:bodyPr anchorCtr="1" anchor="t" bIns="45700" lIns="91425" spcFirstLastPara="1" rIns="91425" wrap="square" tIns="45700">
            <a:normAutofit/>
          </a:bodyPr>
          <a:lstStyle/>
          <a:p>
            <a:pPr indent="0" lvl="0" marL="0" rtl="0" algn="ctr">
              <a:lnSpc>
                <a:spcPct val="100000"/>
              </a:lnSpc>
              <a:spcBef>
                <a:spcPts val="0"/>
              </a:spcBef>
              <a:spcAft>
                <a:spcPts val="0"/>
              </a:spcAft>
              <a:buClr>
                <a:srgbClr val="036080"/>
              </a:buClr>
              <a:buSzPts val="3200"/>
              <a:buNone/>
            </a:pPr>
            <a:r>
              <a:rPr b="1" lang="en-US" sz="3200">
                <a:solidFill>
                  <a:srgbClr val="036080"/>
                </a:solidFill>
                <a:latin typeface="Arial"/>
                <a:ea typeface="Arial"/>
                <a:cs typeface="Arial"/>
                <a:sym typeface="Arial"/>
              </a:rPr>
              <a:t>General Information</a:t>
            </a:r>
            <a:endParaRPr/>
          </a:p>
          <a:p>
            <a:pPr indent="0" lvl="0" marL="0" rtl="0" algn="ctr">
              <a:lnSpc>
                <a:spcPct val="100000"/>
              </a:lnSpc>
              <a:spcBef>
                <a:spcPts val="400"/>
              </a:spcBef>
              <a:spcAft>
                <a:spcPts val="0"/>
              </a:spcAft>
              <a:buClr>
                <a:srgbClr val="5690E2"/>
              </a:buClr>
              <a:buSzPts val="2400"/>
              <a:buNone/>
            </a:pPr>
            <a:r>
              <a:rPr lang="en-US" u="sng">
                <a:solidFill>
                  <a:schemeClr val="hlink"/>
                </a:solidFill>
                <a:hlinkClick r:id="rId3"/>
              </a:rPr>
              <a:t>DHHS.DDDCommunityBasedServices@nebraska.gov</a:t>
            </a:r>
            <a:r>
              <a:rPr lang="en-US" u="sng"/>
              <a:t> </a:t>
            </a:r>
            <a:endParaRPr sz="1800">
              <a:solidFill>
                <a:schemeClr val="accent1"/>
              </a:solidFill>
              <a:latin typeface="Arial"/>
              <a:ea typeface="Arial"/>
              <a:cs typeface="Arial"/>
              <a:sym typeface="Arial"/>
            </a:endParaRPr>
          </a:p>
          <a:p>
            <a:pPr indent="0" lvl="0" marL="0" rtl="0" algn="ctr">
              <a:lnSpc>
                <a:spcPct val="100000"/>
              </a:lnSpc>
              <a:spcBef>
                <a:spcPts val="400"/>
              </a:spcBef>
              <a:spcAft>
                <a:spcPts val="0"/>
              </a:spcAft>
              <a:buClr>
                <a:srgbClr val="036080"/>
              </a:buClr>
              <a:buSzPts val="2800"/>
              <a:buNone/>
            </a:pPr>
            <a:r>
              <a:rPr b="1" lang="en-US" sz="2800">
                <a:solidFill>
                  <a:srgbClr val="036080"/>
                </a:solidFill>
                <a:latin typeface="Arial"/>
                <a:ea typeface="Arial"/>
                <a:cs typeface="Arial"/>
                <a:sym typeface="Arial"/>
              </a:rPr>
              <a:t>      (877) 667-6266</a:t>
            </a:r>
            <a:endParaRPr b="1" sz="1800">
              <a:solidFill>
                <a:srgbClr val="036080"/>
              </a:solidFill>
              <a:latin typeface="Arial"/>
              <a:ea typeface="Arial"/>
              <a:cs typeface="Arial"/>
              <a:sym typeface="Arial"/>
            </a:endParaRPr>
          </a:p>
        </p:txBody>
      </p:sp>
      <p:sp>
        <p:nvSpPr>
          <p:cNvPr id="199" name="Google Shape;199;p17"/>
          <p:cNvSpPr txBox="1"/>
          <p:nvPr>
            <p:ph idx="2" type="body"/>
          </p:nvPr>
        </p:nvSpPr>
        <p:spPr>
          <a:xfrm>
            <a:off x="918770" y="480028"/>
            <a:ext cx="8657030" cy="469563"/>
          </a:xfrm>
          <a:prstGeom prst="rect">
            <a:avLst/>
          </a:prstGeom>
          <a:solidFill>
            <a:srgbClr val="036080"/>
          </a:solid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0036C9"/>
              </a:buClr>
              <a:buSzPts val="2800"/>
              <a:buFont typeface="Noto Sans Symbols"/>
              <a:buNone/>
            </a:pPr>
            <a:r>
              <a:rPr lang="en-US"/>
              <a:t>DDD Contact</a:t>
            </a:r>
            <a:endParaRPr/>
          </a:p>
        </p:txBody>
      </p:sp>
      <p:pic>
        <p:nvPicPr>
          <p:cNvPr id="200" name="Google Shape;200;p17"/>
          <p:cNvPicPr preferRelativeResize="0"/>
          <p:nvPr/>
        </p:nvPicPr>
        <p:blipFill rotWithShape="1">
          <a:blip r:embed="rId4">
            <a:alphaModFix/>
          </a:blip>
          <a:srcRect b="21519" l="17730" r="20766" t="15400"/>
          <a:stretch/>
        </p:blipFill>
        <p:spPr>
          <a:xfrm>
            <a:off x="494111" y="5379743"/>
            <a:ext cx="424659" cy="405194"/>
          </a:xfrm>
          <a:prstGeom prst="roundRect">
            <a:avLst>
              <a:gd fmla="val 16667" name="adj"/>
            </a:avLst>
          </a:prstGeom>
          <a:noFill/>
          <a:ln>
            <a:noFill/>
          </a:ln>
        </p:spPr>
      </p:pic>
      <p:sp>
        <p:nvSpPr>
          <p:cNvPr id="201" name="Google Shape;201;p17"/>
          <p:cNvSpPr/>
          <p:nvPr/>
        </p:nvSpPr>
        <p:spPr>
          <a:xfrm>
            <a:off x="8841911" y="178130"/>
            <a:ext cx="2980707" cy="3408218"/>
          </a:xfrm>
          <a:prstGeom prst="rect">
            <a:avLst/>
          </a:prstGeom>
          <a:solidFill>
            <a:srgbClr val="F1AA00"/>
          </a:solidFill>
          <a:ln cap="flat" cmpd="sng" w="12700">
            <a:solidFill>
              <a:srgbClr val="4E501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02" name="Google Shape;202;p17"/>
          <p:cNvSpPr txBox="1"/>
          <p:nvPr/>
        </p:nvSpPr>
        <p:spPr>
          <a:xfrm>
            <a:off x="9034459" y="3093030"/>
            <a:ext cx="2626557" cy="369332"/>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Request 1:1</a:t>
            </a:r>
            <a:endParaRPr/>
          </a:p>
        </p:txBody>
      </p:sp>
      <p:pic>
        <p:nvPicPr>
          <p:cNvPr id="203" name="Google Shape;203;p17"/>
          <p:cNvPicPr preferRelativeResize="0"/>
          <p:nvPr/>
        </p:nvPicPr>
        <p:blipFill rotWithShape="1">
          <a:blip r:embed="rId5">
            <a:alphaModFix/>
          </a:blip>
          <a:srcRect b="0" l="0" r="0" t="0"/>
          <a:stretch/>
        </p:blipFill>
        <p:spPr>
          <a:xfrm>
            <a:off x="9034459" y="336204"/>
            <a:ext cx="2643226" cy="2632840"/>
          </a:xfrm>
          <a:prstGeom prst="rect">
            <a:avLst/>
          </a:prstGeom>
          <a:noFill/>
          <a:ln>
            <a:noFill/>
          </a:ln>
        </p:spPr>
      </p:pic>
      <p:pic>
        <p:nvPicPr>
          <p:cNvPr descr="Telephone with solid fill" id="204" name="Google Shape;204;p17"/>
          <p:cNvPicPr preferRelativeResize="0"/>
          <p:nvPr/>
        </p:nvPicPr>
        <p:blipFill rotWithShape="1">
          <a:blip r:embed="rId6">
            <a:alphaModFix/>
          </a:blip>
          <a:srcRect b="0" l="0" r="0" t="0"/>
          <a:stretch/>
        </p:blipFill>
        <p:spPr>
          <a:xfrm>
            <a:off x="3319813" y="4325066"/>
            <a:ext cx="914400" cy="914400"/>
          </a:xfrm>
          <a:prstGeom prst="rect">
            <a:avLst/>
          </a:prstGeom>
          <a:noFill/>
          <a:ln>
            <a:noFill/>
          </a:ln>
        </p:spPr>
      </p:pic>
      <p:sp>
        <p:nvSpPr>
          <p:cNvPr id="205" name="Google Shape;205;p17"/>
          <p:cNvSpPr txBox="1"/>
          <p:nvPr/>
        </p:nvSpPr>
        <p:spPr>
          <a:xfrm>
            <a:off x="2955842" y="996966"/>
            <a:ext cx="4582886" cy="1972078"/>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b="1" lang="en-US" sz="2800">
                <a:solidFill>
                  <a:srgbClr val="7E99A9"/>
                </a:solidFill>
                <a:latin typeface="Arial"/>
                <a:ea typeface="Arial"/>
                <a:cs typeface="Arial"/>
                <a:sym typeface="Arial"/>
              </a:rPr>
              <a:t>Presenter</a:t>
            </a:r>
            <a:endParaRPr/>
          </a:p>
          <a:p>
            <a:pPr indent="0" lvl="0" marL="0" marR="0" rtl="0" algn="ctr">
              <a:lnSpc>
                <a:spcPct val="120000"/>
              </a:lnSpc>
              <a:spcBef>
                <a:spcPts val="0"/>
              </a:spcBef>
              <a:spcAft>
                <a:spcPts val="0"/>
              </a:spcAft>
              <a:buNone/>
            </a:pPr>
            <a:r>
              <a:rPr b="1" lang="en-US" sz="2800">
                <a:solidFill>
                  <a:schemeClr val="dk2"/>
                </a:solidFill>
                <a:latin typeface="Arial"/>
                <a:ea typeface="Arial"/>
                <a:cs typeface="Arial"/>
                <a:sym typeface="Arial"/>
              </a:rPr>
              <a:t>Colin Large</a:t>
            </a:r>
            <a:br>
              <a:rPr lang="en-US" sz="2400">
                <a:solidFill>
                  <a:schemeClr val="dk1"/>
                </a:solidFill>
                <a:latin typeface="Arial"/>
                <a:ea typeface="Arial"/>
                <a:cs typeface="Arial"/>
                <a:sym typeface="Arial"/>
              </a:rPr>
            </a:br>
            <a:r>
              <a:rPr lang="en-US" sz="2400">
                <a:solidFill>
                  <a:schemeClr val="dk1"/>
                </a:solidFill>
                <a:latin typeface="Arial"/>
                <a:ea typeface="Arial"/>
                <a:cs typeface="Arial"/>
                <a:sym typeface="Arial"/>
              </a:rPr>
              <a:t>DHHS Policy Administrator II</a:t>
            </a:r>
            <a:br>
              <a:rPr lang="en-US" sz="2400">
                <a:solidFill>
                  <a:schemeClr val="dk1"/>
                </a:solidFill>
                <a:latin typeface="Arial"/>
                <a:ea typeface="Arial"/>
                <a:cs typeface="Arial"/>
                <a:sym typeface="Arial"/>
              </a:rPr>
            </a:br>
            <a:r>
              <a:rPr lang="en-US" sz="2400" u="sng">
                <a:solidFill>
                  <a:schemeClr val="dk1"/>
                </a:solidFill>
                <a:latin typeface="Arial"/>
                <a:ea typeface="Arial"/>
                <a:cs typeface="Arial"/>
                <a:sym typeface="Arial"/>
                <a:hlinkClick r:id="rId7">
                  <a:extLst>
                    <a:ext uri="{A12FA001-AC4F-418D-AE19-62706E023703}">
                      <ahyp:hlinkClr val="tx"/>
                    </a:ext>
                  </a:extLst>
                </a:hlinkClick>
              </a:rPr>
              <a:t>Colin.Large@nebraska.gov</a:t>
            </a:r>
            <a:r>
              <a:rPr lang="en-US" sz="2400">
                <a:solidFill>
                  <a:schemeClr val="dk1"/>
                </a:solidFill>
                <a:latin typeface="Arial"/>
                <a:ea typeface="Arial"/>
                <a:cs typeface="Arial"/>
                <a:sym typeface="Arial"/>
              </a:rPr>
              <a:t>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Master / large logo">
  <a:themeElements>
    <a:clrScheme name="New Brand Colors">
      <a:dk1>
        <a:srgbClr val="000000"/>
      </a:dk1>
      <a:lt1>
        <a:srgbClr val="FFFFFF"/>
      </a:lt1>
      <a:dk2>
        <a:srgbClr val="036080"/>
      </a:dk2>
      <a:lt2>
        <a:srgbClr val="B9C8D3"/>
      </a:lt2>
      <a:accent1>
        <a:srgbClr val="BABF33"/>
      </a:accent1>
      <a:accent2>
        <a:srgbClr val="FFC843"/>
      </a:accent2>
      <a:accent3>
        <a:srgbClr val="B9C8D3"/>
      </a:accent3>
      <a:accent4>
        <a:srgbClr val="036080"/>
      </a:accent4>
      <a:accent5>
        <a:srgbClr val="FFC843"/>
      </a:accent5>
      <a:accent6>
        <a:srgbClr val="BABF33"/>
      </a:accent6>
      <a:hlink>
        <a:srgbClr val="036080"/>
      </a:hlink>
      <a:folHlink>
        <a:srgbClr val="BABF3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2016-09-27T14:31:05Z</dcterms:created>
  <dc:creator>DDD</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y fmtid="{D5CDD505-2E9C-101B-9397-08002B2CF9AE}" pid="3" name="ContentTypeId">
    <vt:lpwstr>0x01010085AF61C2C1292A4DB8005CC0C3D9772B</vt:lpwstr>
  </property>
</Properties>
</file>