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42" roundtripDataSignature="AMtx7miVDF3YD9kCge8ibU1xlApLc2zZ1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customschemas.google.com/relationships/presentationmetadata" Target="metadata"/><Relationship Id="rId41" Type="http://schemas.openxmlformats.org/officeDocument/2006/relationships/slide" Target="slides/slide36.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3d7d887b6f1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3" name="Google Shape;63;g3d7d887b6f1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 name="Google Shape;64;g3d7d887b6f1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 name="Google Shape;69;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Erika</a:t>
            </a:r>
            <a:endParaRPr/>
          </a:p>
        </p:txBody>
      </p:sp>
      <p:sp>
        <p:nvSpPr>
          <p:cNvPr id="70" name="Google Shape;70;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 name="Google Shape;7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Erika</a:t>
            </a:r>
            <a:endParaRPr/>
          </a:p>
          <a:p>
            <a:pPr indent="0" lvl="0" marL="0" rtl="0" algn="l">
              <a:spcBef>
                <a:spcPts val="0"/>
              </a:spcBef>
              <a:spcAft>
                <a:spcPts val="0"/>
              </a:spcAft>
              <a:buNone/>
            </a:pPr>
            <a:r>
              <a:t/>
            </a:r>
            <a:endParaRPr/>
          </a:p>
          <a:p>
            <a:pPr indent="0" lvl="0" marL="0" rtl="0" algn="l">
              <a:lnSpc>
                <a:spcPct val="125000"/>
              </a:lnSpc>
              <a:spcBef>
                <a:spcPts val="0"/>
              </a:spcBef>
              <a:spcAft>
                <a:spcPts val="0"/>
              </a:spcAft>
              <a:buNone/>
            </a:pPr>
            <a:r>
              <a:rPr lang="en-US"/>
              <a:t>Data on brain injury prevalence in justice-involved youth and adults</a:t>
            </a:r>
            <a:endParaRPr/>
          </a:p>
          <a:p>
            <a:pPr indent="0" lvl="0" marL="0" rtl="0" algn="l">
              <a:lnSpc>
                <a:spcPct val="125000"/>
              </a:lnSpc>
              <a:spcBef>
                <a:spcPts val="0"/>
              </a:spcBef>
              <a:spcAft>
                <a:spcPts val="0"/>
              </a:spcAft>
              <a:buNone/>
            </a:pPr>
            <a:r>
              <a:rPr lang="en-US"/>
              <a:t>Best practices for screening, accommodations, and diversion strategies</a:t>
            </a:r>
            <a:endParaRPr/>
          </a:p>
          <a:p>
            <a:pPr indent="0" lvl="0" marL="0" rtl="0" algn="l">
              <a:lnSpc>
                <a:spcPct val="125000"/>
              </a:lnSpc>
              <a:spcBef>
                <a:spcPts val="0"/>
              </a:spcBef>
              <a:spcAft>
                <a:spcPts val="0"/>
              </a:spcAft>
              <a:buNone/>
            </a:pPr>
            <a:r>
              <a:rPr lang="en-US"/>
              <a:t>System-level considerations: training staff, embedding screening into processes, and linking to services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Brain injury (especially BI) is significantly overrepresentedin justice systems (Davidson &amp; Reed, 2024). Symptoms areoften misinterpreted, leading to punitive responses (BI &amp;Social Justice Lab, n.d.). We are going to </a:t>
            </a:r>
            <a:endParaRPr/>
          </a:p>
        </p:txBody>
      </p:sp>
      <p:sp>
        <p:nvSpPr>
          <p:cNvPr id="77" name="Google Shape;77;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 name="Google Shape;84;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Erika &amp; Abril</a:t>
            </a:r>
            <a:endParaRPr/>
          </a:p>
          <a:p>
            <a:pPr indent="0" lvl="0" marL="0" rtl="0" algn="l">
              <a:spcBef>
                <a:spcPts val="0"/>
              </a:spcBef>
              <a:spcAft>
                <a:spcPts val="0"/>
              </a:spcAft>
              <a:buNone/>
            </a:pPr>
            <a:r>
              <a:rPr lang="en-US"/>
              <a:t>Introduce ourselves</a:t>
            </a:r>
            <a:endParaRPr/>
          </a:p>
          <a:p>
            <a:pPr indent="0" lvl="0" marL="0" rtl="0" algn="l">
              <a:spcBef>
                <a:spcPts val="0"/>
              </a:spcBef>
              <a:spcAft>
                <a:spcPts val="0"/>
              </a:spcAft>
              <a:buNone/>
            </a:pPr>
            <a:r>
              <a:rPr lang="en-US"/>
              <a:t>Name, Degree, License, Position</a:t>
            </a:r>
            <a:endParaRPr/>
          </a:p>
          <a:p>
            <a:pPr indent="0" lvl="0" marL="0" rtl="0" algn="l">
              <a:spcBef>
                <a:spcPts val="0"/>
              </a:spcBef>
              <a:spcAft>
                <a:spcPts val="0"/>
              </a:spcAft>
              <a:buNone/>
            </a:pPr>
            <a:r>
              <a:rPr lang="en-US"/>
              <a:t>Training</a:t>
            </a:r>
            <a:endParaRPr/>
          </a:p>
          <a:p>
            <a:pPr indent="0" lvl="0" marL="0" rtl="0" algn="l">
              <a:spcBef>
                <a:spcPts val="0"/>
              </a:spcBef>
              <a:spcAft>
                <a:spcPts val="0"/>
              </a:spcAft>
              <a:buNone/>
            </a:pPr>
            <a:r>
              <a:rPr lang="en-US"/>
              <a:t>Past Practical experience working with justice involved youth and brain injury</a:t>
            </a:r>
            <a:endParaRPr/>
          </a:p>
          <a:p>
            <a:pPr indent="0" lvl="0" marL="0" rtl="0" algn="l">
              <a:spcBef>
                <a:spcPts val="0"/>
              </a:spcBef>
              <a:spcAft>
                <a:spcPts val="0"/>
              </a:spcAft>
              <a:buNone/>
            </a:pPr>
            <a:r>
              <a:rPr lang="en-US"/>
              <a:t>Current practice working with justice involved youth and brain injury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Before we get started – we wanted to be sure to align us all around two definitions. First…</a:t>
            </a:r>
            <a:endParaRPr/>
          </a:p>
        </p:txBody>
      </p:sp>
      <p:sp>
        <p:nvSpPr>
          <p:cNvPr id="85" name="Google Shape;85;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 name="Google Shape;9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Erika</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US"/>
              <a:t>First… as a reminder… Peggy and explained this in the previous presentation. So, this is just a reminder – to keep us all aligned ☺ As a BH provider – and when we think about the crossover of symptoms across various diagnostic categories, including BI, DSM V, medical – I think it is so helpful to view brain injury in this condensed way – there needs to be an EVENT and Symptoms/functional callenges LINKED to those events.</a:t>
            </a:r>
            <a:endParaRPr/>
          </a:p>
        </p:txBody>
      </p:sp>
      <p:sp>
        <p:nvSpPr>
          <p:cNvPr id="95" name="Google Shape;95;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 name="Google Shape;103;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Erika</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US"/>
              <a:t>Second, we will be discussing behavioral health. From our lens, theoretical orientation, and theory of change… Behavioral health</a:t>
            </a:r>
            <a:r>
              <a:rPr lang="en-US"/>
              <a:t> is the integration of students’ </a:t>
            </a:r>
            <a:r>
              <a:rPr b="1" lang="en-US"/>
              <a:t>emotional well‑being, social relationships, and behavioral patterns</a:t>
            </a:r>
            <a:r>
              <a:rPr lang="en-US"/>
              <a:t> as they influence </a:t>
            </a:r>
            <a:r>
              <a:rPr b="1" lang="en-US"/>
              <a:t>learning and day‑to‑day functioning</a:t>
            </a:r>
            <a:r>
              <a:rPr lang="en-US"/>
              <a:t>. In schools, it means understanding the </a:t>
            </a:r>
            <a:r>
              <a:rPr b="1" lang="en-US"/>
              <a:t>function of behavior</a:t>
            </a:r>
            <a:r>
              <a:rPr lang="en-US"/>
              <a:t> and </a:t>
            </a:r>
            <a:r>
              <a:rPr b="1" lang="en-US"/>
              <a:t>teaching skills</a:t>
            </a:r>
            <a:r>
              <a:rPr lang="en-US"/>
              <a:t> within environments that are responsive to </a:t>
            </a:r>
            <a:r>
              <a:rPr b="1" lang="en-US"/>
              <a:t>neurodevelopment</a:t>
            </a:r>
            <a:r>
              <a:rPr lang="en-US"/>
              <a:t>—recognizing that children’s and adolescents’ brains are still maturing in areas that support </a:t>
            </a:r>
            <a:r>
              <a:rPr b="1" lang="en-US"/>
              <a:t>attention, working memory, planning, emotion regulation, and flexible problem‑solving</a:t>
            </a:r>
            <a:endParaRPr/>
          </a:p>
        </p:txBody>
      </p:sp>
      <p:sp>
        <p:nvSpPr>
          <p:cNvPr id="104" name="Google Shape;104;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 name="Google Shape;112;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Abril</a:t>
            </a:r>
            <a:endParaRPr/>
          </a:p>
        </p:txBody>
      </p:sp>
      <p:sp>
        <p:nvSpPr>
          <p:cNvPr id="113" name="Google Shape;113;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 name="Google Shape;118;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Abril</a:t>
            </a:r>
            <a:endParaRPr/>
          </a:p>
        </p:txBody>
      </p:sp>
      <p:sp>
        <p:nvSpPr>
          <p:cNvPr id="119" name="Google Shape;119;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8" name="Google Shape;138;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Abril</a:t>
            </a:r>
            <a:endParaRPr/>
          </a:p>
        </p:txBody>
      </p:sp>
      <p:sp>
        <p:nvSpPr>
          <p:cNvPr id="139" name="Google Shape;139;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 name="Google Shape;145;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Abril</a:t>
            </a:r>
            <a:endParaRPr/>
          </a:p>
        </p:txBody>
      </p:sp>
      <p:sp>
        <p:nvSpPr>
          <p:cNvPr id="146" name="Google Shape;146;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Abril</a:t>
            </a:r>
            <a:endParaRPr/>
          </a:p>
        </p:txBody>
      </p:sp>
      <p:sp>
        <p:nvSpPr>
          <p:cNvPr id="153" name="Google Shape;153;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Abril</a:t>
            </a:r>
            <a:endParaRPr/>
          </a:p>
        </p:txBody>
      </p:sp>
      <p:sp>
        <p:nvSpPr>
          <p:cNvPr id="160" name="Google Shape;160;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 name="Google Shape;166;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Abril</a:t>
            </a:r>
            <a:endParaRPr/>
          </a:p>
          <a:p>
            <a:pPr indent="0" lvl="0" marL="0" rtl="0" algn="l">
              <a:spcBef>
                <a:spcPts val="0"/>
              </a:spcBef>
              <a:spcAft>
                <a:spcPts val="0"/>
              </a:spcAft>
              <a:buNone/>
            </a:pPr>
            <a:r>
              <a:rPr lang="en-US"/>
              <a:t>Expand</a:t>
            </a:r>
            <a:r>
              <a:rPr lang="en-US" sz="1200">
                <a:solidFill>
                  <a:schemeClr val="dk1"/>
                </a:solidFill>
                <a:latin typeface="Calibri"/>
                <a:ea typeface="Calibri"/>
                <a:cs typeface="Calibri"/>
                <a:sym typeface="Calibri"/>
              </a:rPr>
              <a:t> on cognitive and behavioral symptoms and their relevance in justice settings.</a:t>
            </a:r>
            <a:endParaRPr/>
          </a:p>
        </p:txBody>
      </p:sp>
      <p:sp>
        <p:nvSpPr>
          <p:cNvPr id="167" name="Google Shape;167;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 name="Google Shape;173;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Erika</a:t>
            </a:r>
            <a:endParaRPr/>
          </a:p>
        </p:txBody>
      </p:sp>
      <p:sp>
        <p:nvSpPr>
          <p:cNvPr id="174" name="Google Shape;174;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Peggy reviewed the 2023 pilot data and I am going to provide an update on our current project across multiple sites and multiple organizations</a:t>
            </a:r>
            <a:endParaRPr/>
          </a:p>
        </p:txBody>
      </p:sp>
      <p:sp>
        <p:nvSpPr>
          <p:cNvPr id="180" name="Google Shape;180;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 name="Google Shape;185;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100">
              <a:latin typeface="Arial"/>
              <a:ea typeface="Arial"/>
              <a:cs typeface="Arial"/>
              <a:sym typeface="Arial"/>
            </a:endParaRPr>
          </a:p>
        </p:txBody>
      </p:sp>
      <p:sp>
        <p:nvSpPr>
          <p:cNvPr id="186" name="Google Shape;186;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 name="Google Shape;191;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Abril</a:t>
            </a:r>
            <a:endParaRPr/>
          </a:p>
        </p:txBody>
      </p:sp>
      <p:sp>
        <p:nvSpPr>
          <p:cNvPr id="192" name="Google Shape;192;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 name="Google Shape;197;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Abril</a:t>
            </a:r>
            <a:endParaRPr/>
          </a:p>
        </p:txBody>
      </p:sp>
      <p:sp>
        <p:nvSpPr>
          <p:cNvPr id="198" name="Google Shape;198;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3" name="Google Shape;203;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Abril </a:t>
            </a:r>
            <a:endParaRPr/>
          </a:p>
          <a:p>
            <a:pPr indent="0" lvl="0" marL="0" rtl="0" algn="l">
              <a:spcBef>
                <a:spcPts val="0"/>
              </a:spcBef>
              <a:spcAft>
                <a:spcPts val="0"/>
              </a:spcAft>
              <a:buNone/>
            </a:pPr>
            <a:br>
              <a:rPr lang="en-US"/>
            </a:br>
            <a:r>
              <a:rPr lang="en-US"/>
              <a:t>Effective screening for traumatic brain injury (BI) requires behavioral health providers to adopt brief, validated tools that can be integrated seamlessly into existing intake or early-session workflows.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Two well-established screening instruments, the HELPS Screening Tool and the Ohio State University Traumatic Brain Injury Identification Method (OSU–BI–ID), offer structured ways to capture injury history, symptom patterns, and functional impacts. These tools are designed to be administered quickly and with minimal burden on youth or families, making them suitable for high‑volume community and justice‑related settings. Providers should introduce screening using trauma‑informed, nonjudgmental language, normalizing questions so youth do not perceive injury disclosure as stigmatizing.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Examples of effective phrasing include explaining that head injuries are common and can affect memory, emotions, and behavior, and that staff ask everyone these questions regardless of background. Embedding screening early—ideally at intake or within the first two sessions—helps ensure timely identification and prevents misinterpretation of neurological symptoms as behavioral issues. Using structured screeners also increases reliability across providers, reducing inconsistencies that arise from informal questioning. When a screener suggests possible BI, providers should document findings carefully and consider referrals for neuropsychological evaluation, speech‑language pathology, or occupational therapy as appropriate.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If specialized assessment is not readily available, frontline providers can still use screener results to begin tailoring interventions, adapting session structure, and informing cross‑system communication with schools, probation officers, or medical providers. Consistent use of validated tools enhances equity, ensuring youth with cognitive vulnerabilities are identified and supported early.</a:t>
            </a:r>
            <a:endParaRPr/>
          </a:p>
        </p:txBody>
      </p:sp>
      <p:sp>
        <p:nvSpPr>
          <p:cNvPr id="204" name="Google Shape;204;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9" name="Google Shape;219;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Abril </a:t>
            </a:r>
            <a:endParaRPr/>
          </a:p>
          <a:p>
            <a:pPr indent="0" lvl="0" marL="0" rtl="0" algn="l">
              <a:spcBef>
                <a:spcPts val="0"/>
              </a:spcBef>
              <a:spcAft>
                <a:spcPts val="0"/>
              </a:spcAft>
              <a:buNone/>
            </a:pPr>
            <a:br>
              <a:rPr lang="en-US"/>
            </a:br>
            <a:r>
              <a:rPr lang="en-US"/>
              <a:t>Behavioral health providers working with justice‑involved youth must distinguish between behaviors that reflect intentional misconduct and those that stem from neurological limitations associated with traumatic brain injury (BI).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Cognitive impairments following BI commonly affect executive functions such as planning, inhibition, attention control, working memory, and processing speed. As a result, youth may struggle with tasks like remembering appointments, following multi‑step instructions, transitioning between activities, or regulating emotional responses, especially in stressful environments. These difficulties can manifest as irritability, impulsivity, missed curfews, shutdowns, or escalations that appear oppositional but are actually symptoms of cognitive overload or fatigue. Interpreting these behaviors neurocognitively allows providers to avoid punitive or moralizing responses and instead focus on practical support strategies.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Recognizing variability is essential—youth with BI often experience “good days” and “bad days,” depending on sleep quality, environmental triggers, and cognitive fatigue. Providers should encourage families and justice partners to anticipate fluctuations and avoid attributing inconsistency to lack of effort.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Examples of neurocognitively informed interpretations include understanding that slow response times may reflect processing delays, that forgetting tasks may stem from working‑memory deficits rather than irresponsibility, and that emotional escalation may be triggered by sensory overload.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reframing supports more effective treatment planning, aligns expectations across systems, and reduces conflict between youth and caregivers or authority figures. By shifting the lens from “won’t” to “can’t,” providers help create an environment that enables growth and reduces risks of further justice involvement.</a:t>
            </a:r>
            <a:endParaRPr/>
          </a:p>
        </p:txBody>
      </p:sp>
      <p:sp>
        <p:nvSpPr>
          <p:cNvPr id="220" name="Google Shape;220;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 name="Google Shape;235;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Abril</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highlighted here what we add/consider more strongly based in our evaluations following our increase in awareness and udnerstanding of brain injury within the population that we are working with.</a:t>
            </a:r>
            <a:endParaRPr/>
          </a:p>
        </p:txBody>
      </p:sp>
      <p:sp>
        <p:nvSpPr>
          <p:cNvPr id="236" name="Google Shape;236;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3" name="Google Shape;243;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Abril</a:t>
            </a:r>
            <a:endParaRPr/>
          </a:p>
        </p:txBody>
      </p:sp>
      <p:sp>
        <p:nvSpPr>
          <p:cNvPr id="244" name="Google Shape;244;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9" name="Google Shape;269;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Abril</a:t>
            </a:r>
            <a:endParaRPr/>
          </a:p>
        </p:txBody>
      </p:sp>
      <p:sp>
        <p:nvSpPr>
          <p:cNvPr id="270" name="Google Shape;270;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5" name="Google Shape;275;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Abril</a:t>
            </a:r>
            <a:endParaRPr/>
          </a:p>
        </p:txBody>
      </p:sp>
      <p:sp>
        <p:nvSpPr>
          <p:cNvPr id="276" name="Google Shape;276;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6" name="Google Shape;296;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Abril</a:t>
            </a:r>
            <a:endParaRPr/>
          </a:p>
        </p:txBody>
      </p:sp>
      <p:sp>
        <p:nvSpPr>
          <p:cNvPr id="297" name="Google Shape;297;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1" name="Google Shape;311;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Abril</a:t>
            </a:r>
            <a:endParaRPr/>
          </a:p>
        </p:txBody>
      </p:sp>
      <p:sp>
        <p:nvSpPr>
          <p:cNvPr id="312" name="Google Shape;312;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9" name="Google Shape;329;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Abril</a:t>
            </a:r>
            <a:br>
              <a:rPr lang="en-US"/>
            </a:br>
            <a:r>
              <a:rPr lang="en-US"/>
              <a:t>Therapeutic interventions for justice‑involved youth with traumatic brain injury must be structured to accommodate cognitive challenges while preserving the integrity of evidence‑based modalities.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Behavioral health providers can enhance treatment efficacy by modifying pacing, language complexity, sensory environment, and task structure.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One foundational strategy involves shortening sessions or incorporating scheduled breaks to prevent cognitive overwhelm. Providers should deliver one instruction at a time, using simple, concrete language and avoiding abstract or metaphorical phrasing that may be confusing for youth with processing limitations.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Visual supports—such as checklists, written summaries, diagrams, and color‑coded cues—reinforce memory and aid comprehension. Repetition and rehearsal are key: skills taught in modalities like CBT or DBT may need to be practiced more frequently, with explicit modeling and overlearning built into the intervention. Motivational interviewing can be adapted by using slower pacing, confirming understanding with reflective summaries, and incorporating visual decisional‑balance tools that externalize abstract concepts. Safety planning should be made highly concrete using visual templates, wallet cards, or caregiver copies stored in accessible places.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Providers should also minimize sensory overload by managing noise, lighting, and visual distractions within the session environment. When cognitive fatigue arises, therapists can pivot to less demanding activities or grounding techniques until engagement returns. Co‑creating a personalized “best‑help list” with the youth—identifying strategies that support regulation or comprehension—further enhances collaboration and autonomy. These accommodations maintain therapeutic fidelity while ensuring that neurocognitive barriers do not impede progress.</a:t>
            </a:r>
            <a:endParaRPr/>
          </a:p>
        </p:txBody>
      </p:sp>
      <p:sp>
        <p:nvSpPr>
          <p:cNvPr id="330" name="Google Shape;330;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5" name="Google Shape;345;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Erika</a:t>
            </a:r>
            <a:endParaRPr/>
          </a:p>
        </p:txBody>
      </p:sp>
      <p:sp>
        <p:nvSpPr>
          <p:cNvPr id="346" name="Google Shape;346;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1" name="Google Shape;351;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Erika </a:t>
            </a:r>
            <a:endParaRPr/>
          </a:p>
          <a:p>
            <a:pPr indent="0" lvl="0" marL="0" rtl="0" algn="l">
              <a:spcBef>
                <a:spcPts val="0"/>
              </a:spcBef>
              <a:spcAft>
                <a:spcPts val="0"/>
              </a:spcAft>
              <a:buNone/>
            </a:pPr>
            <a:r>
              <a:rPr lang="en-US"/>
              <a:t>Explain behavioral, social, and invisible disability pathways linking BI to justice involvement.</a:t>
            </a:r>
            <a:endParaRPr/>
          </a:p>
        </p:txBody>
      </p:sp>
      <p:sp>
        <p:nvSpPr>
          <p:cNvPr id="352" name="Google Shape;352;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9" name="Google Shape;369;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Erika</a:t>
            </a:r>
            <a:br>
              <a:rPr lang="en-US"/>
            </a:br>
            <a:r>
              <a:rPr lang="en-US"/>
              <a:t>Family engagement and cross‑system collaboration are essential for supporting justice‑involved youth with traumatic brain injury. Many families are unaware that past injuries—sometimes mild or long forgotten—may be contributing to present‑day behavioral or academic struggles. Behavioral health providers should supply accessible psychoeducation explaining how BI affects memory, emotional regulation, processing speed, and stress tolerance. At home, caregivers can implement strategies such as using consistent routines, simplifying instructions, creating visual schedules, reducing sensory triggers, and responding with calm, regulated communication. Providers can coach caregivers on cueing techniques, positive reinforcement, and predictable structure to reduce conflict and improve functioning. Beyond the family unit, coordination among schools, probation officers, medical providers, and behavioral health teams is crucial. Sharing screening findings, with appropriate consent, allows all stakeholders to adopt BI‑informed approaches and prevents behavioral symptoms from being misinterpreted as defiance within school or justice settings. Advocating for academic supports—such as 504 plans or individualized education programs—ensures youth receive appropriate accommodations. Providers should help align expectations across environments, reducing confusion and ensuring responses to behavior are consistent and supportive. Systemwide BI education for justice partners also strengthens outcomes by reducing reliance on punitive measures. When multiple systems understand a youth’s cognitive profile and collaboratively adjust demands and interventions, recidivism risks decrease and treatment engagement improves.</a:t>
            </a:r>
            <a:endParaRPr/>
          </a:p>
        </p:txBody>
      </p:sp>
      <p:sp>
        <p:nvSpPr>
          <p:cNvPr id="370" name="Google Shape;370;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5" name="Google Shape;385;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Erika</a:t>
            </a:r>
            <a:br>
              <a:rPr lang="en-US"/>
            </a:br>
            <a:r>
              <a:rPr lang="en-US"/>
              <a:t>Reentry and transition periods pose elevated risks for justice‑involved youth with traumatic brain injury due to the cognitive and environmental demands associated with shifting routines, expectations, and support systems. Effective planning begins well before reentry, incorporating step‑by‑step checklists, repeated rehearsal of expectations, and structured coordination with community providers. Behavioral health professionals can strengthen continuity of care by ensuring warm handoffs to community services specializing in BI, mental health, or educational support. Pre‑scheduling follow‑up appointments and supplying receiving providers with accommodation summaries and relevant screening findings facilitate seamless transitions. Youth with BI may benefit from explicit instruction in organization and memory strategies, such as using planners, phone reminders, visual calendars, and structured daily routines. Providers should also address sleep hygiene, headache management, and co‑occurring mental health symptoms, all of which influence post‑release stability. Because youth with BI often experience difficulty adapting to novel environments, gradual exposure to new expectations paired with consistent support from caregivers and systems partners enhances emotional regulation and compliance. Monitoring progress during the initial weeks after reentry is critical, as challenges are most likely to emerge during this adjustment period. Through proactive planning, clear communication, and consistent accommodations across settings, providers can help youth maintain treatment gains and reduce the likelihood of reoffending.</a:t>
            </a:r>
            <a:endParaRPr/>
          </a:p>
        </p:txBody>
      </p:sp>
      <p:sp>
        <p:nvSpPr>
          <p:cNvPr id="386" name="Google Shape;386;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1" name="Google Shape;401;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6" name="Google Shape;416;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Erika</a:t>
            </a:r>
            <a:endParaRPr/>
          </a:p>
        </p:txBody>
      </p:sp>
      <p:sp>
        <p:nvSpPr>
          <p:cNvPr id="417" name="Google Shape;417;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3" name="Google Shape;423;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Abril</a:t>
            </a:r>
            <a:endParaRPr/>
          </a:p>
        </p:txBody>
      </p:sp>
      <p:sp>
        <p:nvSpPr>
          <p:cNvPr id="424" name="Google Shape;424;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9" name="Google Shape;429;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5" name="Google Shape;435;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pic>
        <p:nvPicPr>
          <p:cNvPr descr="A picture containing shape&#10;&#10;Description automatically generated" id="14" name="Google Shape;14;p41"/>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5" name="Google Shape;15;p41"/>
          <p:cNvSpPr txBox="1"/>
          <p:nvPr>
            <p:ph type="ctrTitle"/>
          </p:nvPr>
        </p:nvSpPr>
        <p:spPr>
          <a:xfrm>
            <a:off x="453763" y="668727"/>
            <a:ext cx="7088318" cy="1404459"/>
          </a:xfrm>
          <a:prstGeom prst="rect">
            <a:avLst/>
          </a:prstGeom>
          <a:noFill/>
          <a:ln>
            <a:noFill/>
          </a:ln>
        </p:spPr>
        <p:txBody>
          <a:bodyPr anchorCtr="0" anchor="b" bIns="0" lIns="91425" spcFirstLastPara="1" rIns="91425" wrap="square" tIns="0">
            <a:noAutofit/>
          </a:bodyPr>
          <a:lstStyle>
            <a:lvl1pPr lvl="0" algn="l">
              <a:lnSpc>
                <a:spcPct val="80000"/>
              </a:lnSpc>
              <a:spcBef>
                <a:spcPts val="0"/>
              </a:spcBef>
              <a:spcAft>
                <a:spcPts val="0"/>
              </a:spcAft>
              <a:buClr>
                <a:schemeClr val="lt1"/>
              </a:buClr>
              <a:buSzPts val="4800"/>
              <a:buFont typeface="Arial"/>
              <a:buNone/>
              <a:defRPr b="1" i="0" sz="4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 name="Google Shape;16;p41"/>
          <p:cNvSpPr txBox="1"/>
          <p:nvPr>
            <p:ph idx="1" type="subTitle"/>
          </p:nvPr>
        </p:nvSpPr>
        <p:spPr>
          <a:xfrm>
            <a:off x="453763" y="2374974"/>
            <a:ext cx="7088318" cy="1291335"/>
          </a:xfrm>
          <a:prstGeom prst="rect">
            <a:avLst/>
          </a:prstGeom>
          <a:noFill/>
          <a:ln>
            <a:noFill/>
          </a:ln>
        </p:spPr>
        <p:txBody>
          <a:bodyPr anchorCtr="0" anchor="t" bIns="45700" lIns="91425" spcFirstLastPara="1" rIns="91425" wrap="square" tIns="45700">
            <a:normAutofit/>
          </a:bodyPr>
          <a:lstStyle>
            <a:lvl1pPr lvl="0" algn="l">
              <a:lnSpc>
                <a:spcPct val="90000"/>
              </a:lnSpc>
              <a:spcBef>
                <a:spcPts val="560"/>
              </a:spcBef>
              <a:spcAft>
                <a:spcPts val="0"/>
              </a:spcAft>
              <a:buClr>
                <a:srgbClr val="FDB713"/>
              </a:buClr>
              <a:buSzPts val="2800"/>
              <a:buFont typeface="Arial"/>
              <a:buNone/>
              <a:defRPr b="0" i="0" sz="2800">
                <a:solidFill>
                  <a:srgbClr val="FDB713"/>
                </a:solidFill>
                <a:latin typeface="Arial"/>
                <a:ea typeface="Arial"/>
                <a:cs typeface="Arial"/>
                <a:sym typeface="Arial"/>
              </a:defRPr>
            </a:lvl1pPr>
            <a:lvl2pPr lvl="1" algn="ctr">
              <a:spcBef>
                <a:spcPts val="480"/>
              </a:spcBef>
              <a:spcAft>
                <a:spcPts val="0"/>
              </a:spcAft>
              <a:buClr>
                <a:srgbClr val="888888"/>
              </a:buClr>
              <a:buSzPts val="2400"/>
              <a:buNone/>
              <a:defRPr>
                <a:solidFill>
                  <a:srgbClr val="888888"/>
                </a:solidFill>
              </a:defRPr>
            </a:lvl2pPr>
            <a:lvl3pPr lvl="2" algn="ctr">
              <a:lnSpc>
                <a:spcPct val="90000"/>
              </a:lnSpc>
              <a:spcBef>
                <a:spcPts val="480"/>
              </a:spcBef>
              <a:spcAft>
                <a:spcPts val="0"/>
              </a:spcAft>
              <a:buClr>
                <a:srgbClr val="888888"/>
              </a:buClr>
              <a:buSzPts val="2400"/>
              <a:buNone/>
              <a:defRPr>
                <a:solidFill>
                  <a:srgbClr val="888888"/>
                </a:solidFill>
              </a:defRPr>
            </a:lvl3pPr>
            <a:lvl4pPr lvl="3" algn="ctr">
              <a:lnSpc>
                <a:spcPct val="90000"/>
              </a:lnSpc>
              <a:spcBef>
                <a:spcPts val="400"/>
              </a:spcBef>
              <a:spcAft>
                <a:spcPts val="0"/>
              </a:spcAft>
              <a:buClr>
                <a:srgbClr val="888888"/>
              </a:buClr>
              <a:buSzPts val="2000"/>
              <a:buNone/>
              <a:defRPr>
                <a:solidFill>
                  <a:srgbClr val="888888"/>
                </a:solidFill>
              </a:defRPr>
            </a:lvl4pPr>
            <a:lvl5pPr lvl="4" algn="ctr">
              <a:lnSpc>
                <a:spcPct val="90000"/>
              </a:lnSpc>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p:cSld name="Content Slide">
    <p:spTree>
      <p:nvGrpSpPr>
        <p:cNvPr id="17" name="Shape 17"/>
        <p:cNvGrpSpPr/>
        <p:nvPr/>
      </p:nvGrpSpPr>
      <p:grpSpPr>
        <a:xfrm>
          <a:off x="0" y="0"/>
          <a:ext cx="0" cy="0"/>
          <a:chOff x="0" y="0"/>
          <a:chExt cx="0" cy="0"/>
        </a:xfrm>
      </p:grpSpPr>
      <p:sp>
        <p:nvSpPr>
          <p:cNvPr id="18" name="Google Shape;18;p42"/>
          <p:cNvSpPr txBox="1"/>
          <p:nvPr>
            <p:ph type="title"/>
          </p:nvPr>
        </p:nvSpPr>
        <p:spPr>
          <a:xfrm>
            <a:off x="342030" y="171898"/>
            <a:ext cx="7887570" cy="922351"/>
          </a:xfrm>
          <a:prstGeom prst="rect">
            <a:avLst/>
          </a:prstGeom>
          <a:noFill/>
          <a:ln>
            <a:noFill/>
          </a:ln>
        </p:spPr>
        <p:txBody>
          <a:bodyPr anchorCtr="0" anchor="ctr" bIns="0" lIns="91425" spcFirstLastPara="1" rIns="91425" wrap="square" tIns="0">
            <a:noAutofit/>
          </a:bodyPr>
          <a:lstStyle>
            <a:lvl1pPr lvl="0" algn="l">
              <a:lnSpc>
                <a:spcPct val="90000"/>
              </a:lnSpc>
              <a:spcBef>
                <a:spcPts val="0"/>
              </a:spcBef>
              <a:spcAft>
                <a:spcPts val="0"/>
              </a:spcAft>
              <a:buClr>
                <a:srgbClr val="AD122A"/>
              </a:buClr>
              <a:buSzPts val="3600"/>
              <a:buFont typeface="Arial"/>
              <a:buNone/>
              <a:defRPr sz="3600">
                <a:solidFill>
                  <a:srgbClr val="AD122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42"/>
          <p:cNvSpPr txBox="1"/>
          <p:nvPr>
            <p:ph idx="1" type="body"/>
          </p:nvPr>
        </p:nvSpPr>
        <p:spPr>
          <a:xfrm>
            <a:off x="342029" y="1205567"/>
            <a:ext cx="8459942" cy="371477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480"/>
              </a:spcBef>
              <a:spcAft>
                <a:spcPts val="0"/>
              </a:spcAft>
              <a:buClr>
                <a:schemeClr val="dk1"/>
              </a:buClr>
              <a:buSzPts val="2400"/>
              <a:buFont typeface="Arial"/>
              <a:buNone/>
              <a:defRPr/>
            </a:lvl1pPr>
            <a:lvl2pPr indent="-381000" lvl="1" marL="914400" algn="l">
              <a:lnSpc>
                <a:spcPct val="90000"/>
              </a:lnSpc>
              <a:spcBef>
                <a:spcPts val="480"/>
              </a:spcBef>
              <a:spcAft>
                <a:spcPts val="0"/>
              </a:spcAft>
              <a:buClr>
                <a:schemeClr val="dk1"/>
              </a:buClr>
              <a:buSzPts val="2400"/>
              <a:buChar char="▪"/>
              <a:defRPr sz="2400">
                <a:latin typeface="Arial"/>
                <a:ea typeface="Arial"/>
                <a:cs typeface="Arial"/>
                <a:sym typeface="Arial"/>
              </a:defRPr>
            </a:lvl2pPr>
            <a:lvl3pPr indent="-381000" lvl="2" marL="1371600" algn="l">
              <a:lnSpc>
                <a:spcPct val="90000"/>
              </a:lnSpc>
              <a:spcBef>
                <a:spcPts val="480"/>
              </a:spcBef>
              <a:spcAft>
                <a:spcPts val="0"/>
              </a:spcAft>
              <a:buClr>
                <a:schemeClr val="dk1"/>
              </a:buClr>
              <a:buSzPts val="2400"/>
              <a:buChar char="•"/>
              <a:defRPr sz="2400"/>
            </a:lvl3pPr>
            <a:lvl4pPr indent="-355600" lvl="3" marL="1828800" algn="l">
              <a:lnSpc>
                <a:spcPct val="90000"/>
              </a:lnSpc>
              <a:spcBef>
                <a:spcPts val="400"/>
              </a:spcBef>
              <a:spcAft>
                <a:spcPts val="0"/>
              </a:spcAft>
              <a:buClr>
                <a:schemeClr val="dk1"/>
              </a:buClr>
              <a:buSzPts val="2000"/>
              <a:buChar char="–"/>
              <a:defRPr sz="2000"/>
            </a:lvl4pPr>
            <a:lvl5pPr indent="-355600" lvl="4" marL="2286000" algn="l">
              <a:lnSpc>
                <a:spcPct val="90000"/>
              </a:lnSpc>
              <a:spcBef>
                <a:spcPts val="400"/>
              </a:spcBef>
              <a:spcAft>
                <a:spcPts val="0"/>
              </a:spcAft>
              <a:buClr>
                <a:schemeClr val="dk1"/>
              </a:buClr>
              <a:buSzPts val="2000"/>
              <a:buChar char="»"/>
              <a:defRPr sz="20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 name="Shape 20"/>
        <p:cNvGrpSpPr/>
        <p:nvPr/>
      </p:nvGrpSpPr>
      <p:grpSpPr>
        <a:xfrm>
          <a:off x="0" y="0"/>
          <a:ext cx="0" cy="0"/>
          <a:chOff x="0" y="0"/>
          <a:chExt cx="0" cy="0"/>
        </a:xfrm>
      </p:grpSpPr>
      <p:sp>
        <p:nvSpPr>
          <p:cNvPr id="21" name="Google Shape;21;p43"/>
          <p:cNvSpPr txBox="1"/>
          <p:nvPr>
            <p:ph type="title"/>
          </p:nvPr>
        </p:nvSpPr>
        <p:spPr>
          <a:xfrm>
            <a:off x="342028" y="154483"/>
            <a:ext cx="7887572" cy="922352"/>
          </a:xfrm>
          <a:prstGeom prst="rect">
            <a:avLst/>
          </a:prstGeom>
          <a:noFill/>
          <a:ln>
            <a:noFill/>
          </a:ln>
        </p:spPr>
        <p:txBody>
          <a:bodyPr anchorCtr="0" anchor="ctr" bIns="0" lIns="91425" spcFirstLastPara="1" rIns="91425" wrap="square" tIns="0">
            <a:noAutofit/>
          </a:bodyPr>
          <a:lstStyle>
            <a:lvl1pPr lvl="0" algn="l">
              <a:lnSpc>
                <a:spcPct val="90000"/>
              </a:lnSpc>
              <a:spcBef>
                <a:spcPts val="0"/>
              </a:spcBef>
              <a:spcAft>
                <a:spcPts val="0"/>
              </a:spcAft>
              <a:buClr>
                <a:srgbClr val="AD122A"/>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43"/>
          <p:cNvSpPr txBox="1"/>
          <p:nvPr>
            <p:ph idx="1" type="body"/>
          </p:nvPr>
        </p:nvSpPr>
        <p:spPr>
          <a:xfrm>
            <a:off x="342028" y="1178033"/>
            <a:ext cx="8459943" cy="368134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360"/>
              </a:spcBef>
              <a:spcAft>
                <a:spcPts val="0"/>
              </a:spcAft>
              <a:buClr>
                <a:schemeClr val="dk1"/>
              </a:buClr>
              <a:buSzPts val="1800"/>
              <a:buNone/>
              <a:defRPr/>
            </a:lvl1pPr>
            <a:lvl2pPr indent="-342900" lvl="1" marL="914400" algn="l">
              <a:spcBef>
                <a:spcPts val="360"/>
              </a:spcBef>
              <a:spcAft>
                <a:spcPts val="0"/>
              </a:spcAft>
              <a:buClr>
                <a:schemeClr val="dk1"/>
              </a:buClr>
              <a:buSzPts val="1800"/>
              <a:buChar char="▪"/>
              <a:defRPr/>
            </a:lvl2pPr>
            <a:lvl3pPr indent="-342900" lvl="2" marL="1371600" algn="l">
              <a:lnSpc>
                <a:spcPct val="90000"/>
              </a:lnSpc>
              <a:spcBef>
                <a:spcPts val="360"/>
              </a:spcBef>
              <a:spcAft>
                <a:spcPts val="0"/>
              </a:spcAft>
              <a:buClr>
                <a:schemeClr val="dk1"/>
              </a:buClr>
              <a:buSzPts val="1800"/>
              <a:buChar char="•"/>
              <a:defRPr/>
            </a:lvl3pPr>
            <a:lvl4pPr indent="-342900" lvl="3" marL="1828800" algn="l">
              <a:lnSpc>
                <a:spcPct val="90000"/>
              </a:lnSpc>
              <a:spcBef>
                <a:spcPts val="360"/>
              </a:spcBef>
              <a:spcAft>
                <a:spcPts val="0"/>
              </a:spcAft>
              <a:buClr>
                <a:schemeClr val="dk1"/>
              </a:buClr>
              <a:buSzPts val="1800"/>
              <a:buChar char="–"/>
              <a:defRPr/>
            </a:lvl4pPr>
            <a:lvl5pPr indent="-342900" lvl="4" marL="2286000" algn="l">
              <a:lnSpc>
                <a:spcPct val="90000"/>
              </a:lnSpc>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3" name="Google Shape;23;p43"/>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 name="Google Shape;24;p43"/>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 name="Google Shape;25;p43"/>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w/ Image">
  <p:cSld name="Content Slide w/ Image">
    <p:spTree>
      <p:nvGrpSpPr>
        <p:cNvPr id="26" name="Shape 26"/>
        <p:cNvGrpSpPr/>
        <p:nvPr/>
      </p:nvGrpSpPr>
      <p:grpSpPr>
        <a:xfrm>
          <a:off x="0" y="0"/>
          <a:ext cx="0" cy="0"/>
          <a:chOff x="0" y="0"/>
          <a:chExt cx="0" cy="0"/>
        </a:xfrm>
      </p:grpSpPr>
      <p:sp>
        <p:nvSpPr>
          <p:cNvPr id="27" name="Google Shape;27;p44"/>
          <p:cNvSpPr txBox="1"/>
          <p:nvPr>
            <p:ph type="title"/>
          </p:nvPr>
        </p:nvSpPr>
        <p:spPr>
          <a:xfrm>
            <a:off x="342028" y="163192"/>
            <a:ext cx="7887572" cy="922352"/>
          </a:xfrm>
          <a:prstGeom prst="rect">
            <a:avLst/>
          </a:prstGeom>
          <a:noFill/>
          <a:ln>
            <a:noFill/>
          </a:ln>
        </p:spPr>
        <p:txBody>
          <a:bodyPr anchorCtr="0" anchor="ctr" bIns="0" lIns="91425" spcFirstLastPara="1" rIns="91425" wrap="square" tIns="0">
            <a:noAutofit/>
          </a:bodyPr>
          <a:lstStyle>
            <a:lvl1pPr lvl="0" algn="l">
              <a:lnSpc>
                <a:spcPct val="90000"/>
              </a:lnSpc>
              <a:spcBef>
                <a:spcPts val="0"/>
              </a:spcBef>
              <a:spcAft>
                <a:spcPts val="0"/>
              </a:spcAft>
              <a:buClr>
                <a:srgbClr val="AD122A"/>
              </a:buClr>
              <a:buSzPts val="3600"/>
              <a:buFont typeface="Arial"/>
              <a:buNone/>
              <a:defRPr>
                <a:solidFill>
                  <a:srgbClr val="AD122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44"/>
          <p:cNvSpPr txBox="1"/>
          <p:nvPr>
            <p:ph idx="1" type="body"/>
          </p:nvPr>
        </p:nvSpPr>
        <p:spPr>
          <a:xfrm>
            <a:off x="342027" y="1214278"/>
            <a:ext cx="3196303" cy="368864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480"/>
              </a:spcBef>
              <a:spcAft>
                <a:spcPts val="0"/>
              </a:spcAft>
              <a:buClr>
                <a:schemeClr val="dk1"/>
              </a:buClr>
              <a:buSzPts val="2400"/>
              <a:buFont typeface="Arial"/>
              <a:buNone/>
              <a:defRPr b="0" sz="2400">
                <a:solidFill>
                  <a:schemeClr val="dk1"/>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lnSpc>
                <a:spcPct val="90000"/>
              </a:lnSpc>
              <a:spcBef>
                <a:spcPts val="320"/>
              </a:spcBef>
              <a:spcAft>
                <a:spcPts val="0"/>
              </a:spcAft>
              <a:buClr>
                <a:srgbClr val="888888"/>
              </a:buClr>
              <a:buSzPts val="1600"/>
              <a:buNone/>
              <a:defRPr sz="1600">
                <a:solidFill>
                  <a:srgbClr val="888888"/>
                </a:solidFill>
              </a:defRPr>
            </a:lvl3pPr>
            <a:lvl4pPr indent="-228600" lvl="3" marL="1828800" algn="l">
              <a:lnSpc>
                <a:spcPct val="90000"/>
              </a:lnSpc>
              <a:spcBef>
                <a:spcPts val="280"/>
              </a:spcBef>
              <a:spcAft>
                <a:spcPts val="0"/>
              </a:spcAft>
              <a:buClr>
                <a:srgbClr val="888888"/>
              </a:buClr>
              <a:buSzPts val="1400"/>
              <a:buNone/>
              <a:defRPr sz="1400">
                <a:solidFill>
                  <a:srgbClr val="888888"/>
                </a:solidFill>
              </a:defRPr>
            </a:lvl4pPr>
            <a:lvl5pPr indent="-228600" lvl="4" marL="2286000" algn="l">
              <a:lnSpc>
                <a:spcPct val="90000"/>
              </a:lnSpc>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29" name="Google Shape;29;p44"/>
          <p:cNvSpPr/>
          <p:nvPr>
            <p:ph idx="2" type="pic"/>
          </p:nvPr>
        </p:nvSpPr>
        <p:spPr>
          <a:xfrm>
            <a:off x="3768918" y="1222919"/>
            <a:ext cx="5033770" cy="3680007"/>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30" name="Shape 30"/>
        <p:cNvGrpSpPr/>
        <p:nvPr/>
      </p:nvGrpSpPr>
      <p:grpSpPr>
        <a:xfrm>
          <a:off x="0" y="0"/>
          <a:ext cx="0" cy="0"/>
          <a:chOff x="0" y="0"/>
          <a:chExt cx="0" cy="0"/>
        </a:xfrm>
      </p:grpSpPr>
      <p:grpSp>
        <p:nvGrpSpPr>
          <p:cNvPr id="31" name="Google Shape;31;p45"/>
          <p:cNvGrpSpPr/>
          <p:nvPr/>
        </p:nvGrpSpPr>
        <p:grpSpPr>
          <a:xfrm>
            <a:off x="8221934" y="4258745"/>
            <a:ext cx="926100" cy="788400"/>
            <a:chOff x="5626893" y="3026568"/>
            <a:chExt cx="937260" cy="800760"/>
          </a:xfrm>
        </p:grpSpPr>
        <p:sp>
          <p:nvSpPr>
            <p:cNvPr id="32" name="Google Shape;32;p45"/>
            <p:cNvSpPr/>
            <p:nvPr/>
          </p:nvSpPr>
          <p:spPr>
            <a:xfrm>
              <a:off x="5640228" y="3236778"/>
              <a:ext cx="923925" cy="590550"/>
            </a:xfrm>
            <a:custGeom>
              <a:rect b="b" l="l" r="r" t="t"/>
              <a:pathLst>
                <a:path extrusionOk="0" h="590550" w="923925">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a:gsLst>
                <a:gs pos="0">
                  <a:srgbClr val="00B2B9">
                    <a:alpha val="5882"/>
                  </a:srgbClr>
                </a:gs>
                <a:gs pos="3000">
                  <a:srgbClr val="00B2B9">
                    <a:alpha val="5882"/>
                  </a:srgbClr>
                </a:gs>
                <a:gs pos="100000">
                  <a:srgbClr val="00B2B9">
                    <a:alpha val="50196"/>
                  </a:srgbClr>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Arial"/>
                <a:ea typeface="Arial"/>
                <a:cs typeface="Arial"/>
                <a:sym typeface="Arial"/>
              </a:endParaRPr>
            </a:p>
          </p:txBody>
        </p:sp>
        <p:sp>
          <p:nvSpPr>
            <p:cNvPr id="33" name="Google Shape;33;p45"/>
            <p:cNvSpPr/>
            <p:nvPr/>
          </p:nvSpPr>
          <p:spPr>
            <a:xfrm>
              <a:off x="5626893" y="3026568"/>
              <a:ext cx="933450" cy="771525"/>
            </a:xfrm>
            <a:custGeom>
              <a:rect b="b" l="l" r="r" t="t"/>
              <a:pathLst>
                <a:path extrusionOk="0" h="771525" w="933450">
                  <a:moveTo>
                    <a:pt x="932021" y="289084"/>
                  </a:moveTo>
                  <a:lnTo>
                    <a:pt x="160496" y="7144"/>
                  </a:lnTo>
                  <a:lnTo>
                    <a:pt x="7144" y="429101"/>
                  </a:lnTo>
                  <a:lnTo>
                    <a:pt x="932021" y="767239"/>
                  </a:lnTo>
                  <a:close/>
                </a:path>
              </a:pathLst>
            </a:custGeom>
            <a:gradFill>
              <a:gsLst>
                <a:gs pos="0">
                  <a:schemeClr val="accent3"/>
                </a:gs>
                <a:gs pos="3000">
                  <a:schemeClr val="accent3"/>
                </a:gs>
                <a:gs pos="100000">
                  <a:schemeClr val="accent6"/>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Arial"/>
                <a:ea typeface="Arial"/>
                <a:cs typeface="Arial"/>
                <a:sym typeface="Arial"/>
              </a:endParaRPr>
            </a:p>
          </p:txBody>
        </p:sp>
      </p:grpSp>
      <p:sp>
        <p:nvSpPr>
          <p:cNvPr id="34" name="Google Shape;34;p45"/>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5" name="Google Shape;35;p45"/>
          <p:cNvSpPr txBox="1"/>
          <p:nvPr>
            <p:ph idx="11" type="ftr"/>
          </p:nvPr>
        </p:nvSpPr>
        <p:spPr>
          <a:xfrm>
            <a:off x="0" y="0"/>
            <a:ext cx="3000000" cy="3000000"/>
          </a:xfrm>
          <a:prstGeom prst="rect">
            <a:avLst/>
          </a:prstGeom>
          <a:noFill/>
          <a:ln>
            <a:noFill/>
          </a:ln>
        </p:spPr>
        <p:txBody>
          <a:bodyPr anchorCtr="0" anchor="t" bIns="45700" lIns="0"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6" name="Google Shape;36;p45"/>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grpSp>
        <p:nvGrpSpPr>
          <p:cNvPr id="37" name="Google Shape;37;p45"/>
          <p:cNvGrpSpPr/>
          <p:nvPr/>
        </p:nvGrpSpPr>
        <p:grpSpPr>
          <a:xfrm>
            <a:off x="-9536" y="-9536"/>
            <a:ext cx="5576226" cy="4095905"/>
            <a:chOff x="-12715" y="-12715"/>
            <a:chExt cx="7434968" cy="5461207"/>
          </a:xfrm>
        </p:grpSpPr>
        <p:sp>
          <p:nvSpPr>
            <p:cNvPr id="38" name="Google Shape;38;p45"/>
            <p:cNvSpPr/>
            <p:nvPr/>
          </p:nvSpPr>
          <p:spPr>
            <a:xfrm>
              <a:off x="5931446" y="-12715"/>
              <a:ext cx="1207388" cy="1143841"/>
            </a:xfrm>
            <a:custGeom>
              <a:rect b="b" l="l" r="r" t="t"/>
              <a:pathLst>
                <a:path extrusionOk="0" h="1143841" w="1207387">
                  <a:moveTo>
                    <a:pt x="1194684" y="12715"/>
                  </a:moveTo>
                  <a:lnTo>
                    <a:pt x="754940" y="12715"/>
                  </a:lnTo>
                  <a:lnTo>
                    <a:pt x="332990" y="494399"/>
                  </a:lnTo>
                  <a:lnTo>
                    <a:pt x="12715" y="1140034"/>
                  </a:lnTo>
                  <a:lnTo>
                    <a:pt x="612596" y="686310"/>
                  </a:lnTo>
                  <a:close/>
                </a:path>
              </a:pathLst>
            </a:custGeom>
            <a:gradFill>
              <a:gsLst>
                <a:gs pos="0">
                  <a:srgbClr val="DCDDDF">
                    <a:alpha val="5098"/>
                  </a:srgbClr>
                </a:gs>
                <a:gs pos="100000">
                  <a:srgbClr val="DCDDDF">
                    <a:alpha val="20000"/>
                  </a:srgbClr>
                </a:gs>
              </a:gsLst>
              <a:lin ang="318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Arial"/>
                <a:ea typeface="Arial"/>
                <a:cs typeface="Arial"/>
                <a:sym typeface="Arial"/>
              </a:endParaRPr>
            </a:p>
          </p:txBody>
        </p:sp>
        <p:sp>
          <p:nvSpPr>
            <p:cNvPr id="39" name="Google Shape;39;p45"/>
            <p:cNvSpPr/>
            <p:nvPr/>
          </p:nvSpPr>
          <p:spPr>
            <a:xfrm>
              <a:off x="-12715" y="4607132"/>
              <a:ext cx="2071623" cy="635467"/>
            </a:xfrm>
            <a:custGeom>
              <a:rect b="b" l="l" r="r" t="t"/>
              <a:pathLst>
                <a:path extrusionOk="0" h="635467" w="2071623">
                  <a:moveTo>
                    <a:pt x="2061461" y="12715"/>
                  </a:moveTo>
                  <a:lnTo>
                    <a:pt x="2061461" y="12715"/>
                  </a:lnTo>
                  <a:lnTo>
                    <a:pt x="1307797" y="13986"/>
                  </a:lnTo>
                  <a:lnTo>
                    <a:pt x="12715" y="294862"/>
                  </a:lnTo>
                  <a:lnTo>
                    <a:pt x="12715" y="629118"/>
                  </a:lnTo>
                  <a:lnTo>
                    <a:pt x="1415827" y="335532"/>
                  </a:lnTo>
                  <a:close/>
                </a:path>
              </a:pathLst>
            </a:custGeom>
            <a:gradFill>
              <a:gsLst>
                <a:gs pos="0">
                  <a:srgbClr val="000000">
                    <a:alpha val="5098"/>
                  </a:srgbClr>
                </a:gs>
                <a:gs pos="100000">
                  <a:srgbClr val="000000">
                    <a:alpha val="20000"/>
                  </a:srgbClr>
                </a:gs>
              </a:gsLst>
              <a:lin ang="984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Arial"/>
                <a:ea typeface="Arial"/>
                <a:cs typeface="Arial"/>
                <a:sym typeface="Arial"/>
              </a:endParaRPr>
            </a:p>
          </p:txBody>
        </p:sp>
        <p:sp>
          <p:nvSpPr>
            <p:cNvPr id="40" name="Google Shape;40;p45"/>
            <p:cNvSpPr/>
            <p:nvPr/>
          </p:nvSpPr>
          <p:spPr>
            <a:xfrm>
              <a:off x="-12715" y="4546128"/>
              <a:ext cx="2287682" cy="902364"/>
            </a:xfrm>
            <a:custGeom>
              <a:rect b="b" l="l" r="r" t="t"/>
              <a:pathLst>
                <a:path extrusionOk="0" h="902363" w="2287682">
                  <a:moveTo>
                    <a:pt x="12715" y="898556"/>
                  </a:moveTo>
                  <a:lnTo>
                    <a:pt x="2283875" y="415601"/>
                  </a:lnTo>
                  <a:lnTo>
                    <a:pt x="2198722" y="12715"/>
                  </a:lnTo>
                  <a:lnTo>
                    <a:pt x="12715" y="477877"/>
                  </a:lnTo>
                  <a:close/>
                </a:path>
              </a:pathLst>
            </a:custGeom>
            <a:blipFill rotWithShape="1">
              <a:blip r:embed="rId2">
                <a:alphaModFix/>
              </a:blip>
              <a:stretch>
                <a:fillRect b="-35681" l="-71086" r="1773" t="19266"/>
              </a:stretch>
            </a:blip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Arial"/>
                <a:ea typeface="Arial"/>
                <a:cs typeface="Arial"/>
                <a:sym typeface="Arial"/>
              </a:endParaRPr>
            </a:p>
          </p:txBody>
        </p:sp>
        <p:sp>
          <p:nvSpPr>
            <p:cNvPr id="41" name="Google Shape;41;p45"/>
            <p:cNvSpPr/>
            <p:nvPr/>
          </p:nvSpPr>
          <p:spPr>
            <a:xfrm>
              <a:off x="5820875" y="-12715"/>
              <a:ext cx="1601378" cy="1461575"/>
            </a:xfrm>
            <a:custGeom>
              <a:rect b="b" l="l" r="r" t="t"/>
              <a:pathLst>
                <a:path extrusionOk="0" h="1461574" w="1601377">
                  <a:moveTo>
                    <a:pt x="1047256" y="12715"/>
                  </a:moveTo>
                  <a:lnTo>
                    <a:pt x="12715" y="1181975"/>
                  </a:lnTo>
                  <a:lnTo>
                    <a:pt x="321552" y="1455226"/>
                  </a:lnTo>
                  <a:lnTo>
                    <a:pt x="1597570" y="12715"/>
                  </a:lnTo>
                  <a:close/>
                </a:path>
              </a:pathLst>
            </a:custGeom>
            <a:blipFill rotWithShape="1">
              <a:blip r:embed="rId3">
                <a:alphaModFix/>
              </a:blip>
              <a:stretch>
                <a:fillRect b="9280" l="9984" r="-99568" t="-142505"/>
              </a:stretch>
            </a:blip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Arial"/>
                <a:ea typeface="Arial"/>
                <a:cs typeface="Arial"/>
                <a:sym typeface="Arial"/>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w/ Subhead">
  <p:cSld name="Content Slide w/ Subhead">
    <p:spTree>
      <p:nvGrpSpPr>
        <p:cNvPr id="42" name="Shape 42"/>
        <p:cNvGrpSpPr/>
        <p:nvPr/>
      </p:nvGrpSpPr>
      <p:grpSpPr>
        <a:xfrm>
          <a:off x="0" y="0"/>
          <a:ext cx="0" cy="0"/>
          <a:chOff x="0" y="0"/>
          <a:chExt cx="0" cy="0"/>
        </a:xfrm>
      </p:grpSpPr>
      <p:sp>
        <p:nvSpPr>
          <p:cNvPr id="43" name="Google Shape;43;p46"/>
          <p:cNvSpPr txBox="1"/>
          <p:nvPr>
            <p:ph idx="1" type="body"/>
          </p:nvPr>
        </p:nvSpPr>
        <p:spPr>
          <a:xfrm>
            <a:off x="342028" y="1761404"/>
            <a:ext cx="8459942" cy="314152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480"/>
              </a:spcBef>
              <a:spcAft>
                <a:spcPts val="0"/>
              </a:spcAft>
              <a:buClr>
                <a:schemeClr val="dk1"/>
              </a:buClr>
              <a:buSzPts val="2400"/>
              <a:buFont typeface="Arial"/>
              <a:buNone/>
              <a:defRPr b="0" sz="2400">
                <a:solidFill>
                  <a:schemeClr val="dk1"/>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lnSpc>
                <a:spcPct val="90000"/>
              </a:lnSpc>
              <a:spcBef>
                <a:spcPts val="320"/>
              </a:spcBef>
              <a:spcAft>
                <a:spcPts val="0"/>
              </a:spcAft>
              <a:buClr>
                <a:srgbClr val="888888"/>
              </a:buClr>
              <a:buSzPts val="1600"/>
              <a:buNone/>
              <a:defRPr sz="1600">
                <a:solidFill>
                  <a:srgbClr val="888888"/>
                </a:solidFill>
              </a:defRPr>
            </a:lvl3pPr>
            <a:lvl4pPr indent="-228600" lvl="3" marL="1828800" algn="l">
              <a:lnSpc>
                <a:spcPct val="90000"/>
              </a:lnSpc>
              <a:spcBef>
                <a:spcPts val="280"/>
              </a:spcBef>
              <a:spcAft>
                <a:spcPts val="0"/>
              </a:spcAft>
              <a:buClr>
                <a:srgbClr val="888888"/>
              </a:buClr>
              <a:buSzPts val="1400"/>
              <a:buNone/>
              <a:defRPr sz="1400">
                <a:solidFill>
                  <a:srgbClr val="888888"/>
                </a:solidFill>
              </a:defRPr>
            </a:lvl4pPr>
            <a:lvl5pPr indent="-228600" lvl="4" marL="2286000" algn="l">
              <a:lnSpc>
                <a:spcPct val="90000"/>
              </a:lnSpc>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44" name="Google Shape;44;p46"/>
          <p:cNvSpPr txBox="1"/>
          <p:nvPr>
            <p:ph type="title"/>
          </p:nvPr>
        </p:nvSpPr>
        <p:spPr>
          <a:xfrm>
            <a:off x="342030" y="163191"/>
            <a:ext cx="7887570" cy="922351"/>
          </a:xfrm>
          <a:prstGeom prst="rect">
            <a:avLst/>
          </a:prstGeom>
          <a:noFill/>
          <a:ln>
            <a:noFill/>
          </a:ln>
        </p:spPr>
        <p:txBody>
          <a:bodyPr anchorCtr="0" anchor="ctr" bIns="0" lIns="91425" spcFirstLastPara="1" rIns="91425" wrap="square" tIns="0">
            <a:noAutofit/>
          </a:bodyPr>
          <a:lstStyle>
            <a:lvl1pPr lvl="0" algn="l">
              <a:lnSpc>
                <a:spcPct val="90000"/>
              </a:lnSpc>
              <a:spcBef>
                <a:spcPts val="0"/>
              </a:spcBef>
              <a:spcAft>
                <a:spcPts val="0"/>
              </a:spcAft>
              <a:buClr>
                <a:srgbClr val="AD122A"/>
              </a:buClr>
              <a:buSzPts val="3600"/>
              <a:buFont typeface="Arial"/>
              <a:buNone/>
              <a:defRPr sz="3600">
                <a:solidFill>
                  <a:srgbClr val="AD122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46"/>
          <p:cNvSpPr txBox="1"/>
          <p:nvPr>
            <p:ph idx="2" type="body"/>
          </p:nvPr>
        </p:nvSpPr>
        <p:spPr>
          <a:xfrm>
            <a:off x="341310" y="1184413"/>
            <a:ext cx="8460660" cy="481576"/>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480"/>
              </a:spcBef>
              <a:spcAft>
                <a:spcPts val="0"/>
              </a:spcAft>
              <a:buClr>
                <a:schemeClr val="dk1"/>
              </a:buClr>
              <a:buSzPts val="2400"/>
              <a:buFont typeface="Arial"/>
              <a:buNone/>
              <a:defRPr b="1">
                <a:solidFill>
                  <a:schemeClr val="dk1"/>
                </a:solidFill>
              </a:defRPr>
            </a:lvl1pPr>
            <a:lvl2pPr indent="-342900" lvl="1" marL="914400" algn="l">
              <a:spcBef>
                <a:spcPts val="360"/>
              </a:spcBef>
              <a:spcAft>
                <a:spcPts val="0"/>
              </a:spcAft>
              <a:buClr>
                <a:schemeClr val="dk1"/>
              </a:buClr>
              <a:buSzPts val="1800"/>
              <a:buChar char="▪"/>
              <a:defRPr/>
            </a:lvl2pPr>
            <a:lvl3pPr indent="-342900" lvl="2" marL="1371600" algn="l">
              <a:lnSpc>
                <a:spcPct val="90000"/>
              </a:lnSpc>
              <a:spcBef>
                <a:spcPts val="360"/>
              </a:spcBef>
              <a:spcAft>
                <a:spcPts val="0"/>
              </a:spcAft>
              <a:buClr>
                <a:schemeClr val="dk1"/>
              </a:buClr>
              <a:buSzPts val="1800"/>
              <a:buChar char="•"/>
              <a:defRPr/>
            </a:lvl3pPr>
            <a:lvl4pPr indent="-342900" lvl="3" marL="1828800" algn="l">
              <a:lnSpc>
                <a:spcPct val="90000"/>
              </a:lnSpc>
              <a:spcBef>
                <a:spcPts val="360"/>
              </a:spcBef>
              <a:spcAft>
                <a:spcPts val="0"/>
              </a:spcAft>
              <a:buClr>
                <a:schemeClr val="dk1"/>
              </a:buClr>
              <a:buSzPts val="1800"/>
              <a:buChar char="–"/>
              <a:defRPr/>
            </a:lvl4pPr>
            <a:lvl5pPr indent="-342900" lvl="4" marL="2286000" algn="l">
              <a:lnSpc>
                <a:spcPct val="90000"/>
              </a:lnSpc>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Picture 11">
  <p:cSld name="Content with Picture 11">
    <p:spTree>
      <p:nvGrpSpPr>
        <p:cNvPr id="46" name="Shape 46"/>
        <p:cNvGrpSpPr/>
        <p:nvPr/>
      </p:nvGrpSpPr>
      <p:grpSpPr>
        <a:xfrm>
          <a:off x="0" y="0"/>
          <a:ext cx="0" cy="0"/>
          <a:chOff x="0" y="0"/>
          <a:chExt cx="0" cy="0"/>
        </a:xfrm>
      </p:grpSpPr>
      <p:sp>
        <p:nvSpPr>
          <p:cNvPr id="47" name="Google Shape;47;p47"/>
          <p:cNvSpPr txBox="1"/>
          <p:nvPr>
            <p:ph type="title"/>
          </p:nvPr>
        </p:nvSpPr>
        <p:spPr>
          <a:xfrm>
            <a:off x="528066" y="259080"/>
            <a:ext cx="4854425" cy="849935"/>
          </a:xfrm>
          <a:prstGeom prst="rect">
            <a:avLst/>
          </a:prstGeom>
          <a:noFill/>
          <a:ln>
            <a:noFill/>
          </a:ln>
        </p:spPr>
        <p:txBody>
          <a:bodyPr anchorCtr="0" anchor="ctr" bIns="0" lIns="91425" spcFirstLastPara="1" rIns="91425" wrap="square" tIns="0">
            <a:noAutofit/>
          </a:bodyPr>
          <a:lstStyle>
            <a:lvl1pPr lvl="0" algn="l">
              <a:lnSpc>
                <a:spcPct val="90000"/>
              </a:lnSpc>
              <a:spcBef>
                <a:spcPts val="0"/>
              </a:spcBef>
              <a:spcAft>
                <a:spcPts val="0"/>
              </a:spcAft>
              <a:buClr>
                <a:srgbClr val="AD122A"/>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47"/>
          <p:cNvSpPr txBox="1"/>
          <p:nvPr>
            <p:ph idx="1" type="body"/>
          </p:nvPr>
        </p:nvSpPr>
        <p:spPr>
          <a:xfrm>
            <a:off x="528067" y="1120726"/>
            <a:ext cx="4854425" cy="345127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360"/>
              </a:spcBef>
              <a:spcAft>
                <a:spcPts val="0"/>
              </a:spcAft>
              <a:buClr>
                <a:schemeClr val="dk1"/>
              </a:buClr>
              <a:buSzPts val="1800"/>
              <a:buNone/>
              <a:defRPr/>
            </a:lvl1pPr>
            <a:lvl2pPr indent="-342900" lvl="1" marL="914400" algn="l">
              <a:spcBef>
                <a:spcPts val="360"/>
              </a:spcBef>
              <a:spcAft>
                <a:spcPts val="0"/>
              </a:spcAft>
              <a:buClr>
                <a:schemeClr val="dk1"/>
              </a:buClr>
              <a:buSzPts val="1800"/>
              <a:buChar char="▪"/>
              <a:defRPr/>
            </a:lvl2pPr>
            <a:lvl3pPr indent="-342900" lvl="2" marL="1371600" algn="l">
              <a:lnSpc>
                <a:spcPct val="90000"/>
              </a:lnSpc>
              <a:spcBef>
                <a:spcPts val="360"/>
              </a:spcBef>
              <a:spcAft>
                <a:spcPts val="0"/>
              </a:spcAft>
              <a:buClr>
                <a:schemeClr val="dk1"/>
              </a:buClr>
              <a:buSzPts val="1800"/>
              <a:buChar char="•"/>
              <a:defRPr/>
            </a:lvl3pPr>
            <a:lvl4pPr indent="-342900" lvl="3" marL="1828800" algn="l">
              <a:lnSpc>
                <a:spcPct val="90000"/>
              </a:lnSpc>
              <a:spcBef>
                <a:spcPts val="360"/>
              </a:spcBef>
              <a:spcAft>
                <a:spcPts val="0"/>
              </a:spcAft>
              <a:buClr>
                <a:schemeClr val="dk1"/>
              </a:buClr>
              <a:buSzPts val="1800"/>
              <a:buChar char="–"/>
              <a:defRPr/>
            </a:lvl4pPr>
            <a:lvl5pPr indent="-342900" lvl="4" marL="2286000" algn="l">
              <a:lnSpc>
                <a:spcPct val="90000"/>
              </a:lnSpc>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49" name="Google Shape;49;p47"/>
          <p:cNvSpPr txBox="1"/>
          <p:nvPr>
            <p:ph idx="11" type="ftr"/>
          </p:nvPr>
        </p:nvSpPr>
        <p:spPr>
          <a:xfrm>
            <a:off x="528067" y="4767263"/>
            <a:ext cx="2431967"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0" name="Google Shape;50;p47"/>
          <p:cNvSpPr txBox="1"/>
          <p:nvPr>
            <p:ph idx="10" type="dt"/>
          </p:nvPr>
        </p:nvSpPr>
        <p:spPr>
          <a:xfrm>
            <a:off x="3555732" y="4767263"/>
            <a:ext cx="1350817"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1" name="Google Shape;51;p47"/>
          <p:cNvSpPr txBox="1"/>
          <p:nvPr>
            <p:ph idx="12" type="sldNum"/>
          </p:nvPr>
        </p:nvSpPr>
        <p:spPr>
          <a:xfrm>
            <a:off x="4983181" y="4767263"/>
            <a:ext cx="410441" cy="273844"/>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pic>
        <p:nvPicPr>
          <p:cNvPr id="52" name="Google Shape;52;p47"/>
          <p:cNvPicPr preferRelativeResize="0"/>
          <p:nvPr>
            <p:ph idx="2" type="pic"/>
          </p:nvPr>
        </p:nvPicPr>
        <p:blipFill/>
        <p:spPr>
          <a:xfrm>
            <a:off x="6033655" y="0"/>
            <a:ext cx="3110345" cy="5143500"/>
          </a:xfrm>
          <a:prstGeom prst="rect">
            <a:avLst/>
          </a:prstGeom>
          <a:blipFill rotWithShape="1">
            <a:blip r:embed="rId2">
              <a:alphaModFix amt="60000"/>
            </a:blip>
            <a:stretch>
              <a:fillRect b="0" l="0" r="0" t="0"/>
            </a:stretch>
          </a:blip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 Two Column">
  <p:cSld name="Content Slide – Two Column">
    <p:spTree>
      <p:nvGrpSpPr>
        <p:cNvPr id="53" name="Shape 53"/>
        <p:cNvGrpSpPr/>
        <p:nvPr/>
      </p:nvGrpSpPr>
      <p:grpSpPr>
        <a:xfrm>
          <a:off x="0" y="0"/>
          <a:ext cx="0" cy="0"/>
          <a:chOff x="0" y="0"/>
          <a:chExt cx="0" cy="0"/>
        </a:xfrm>
      </p:grpSpPr>
      <p:sp>
        <p:nvSpPr>
          <p:cNvPr id="54" name="Google Shape;54;p48"/>
          <p:cNvSpPr txBox="1"/>
          <p:nvPr>
            <p:ph idx="1" type="body"/>
          </p:nvPr>
        </p:nvSpPr>
        <p:spPr>
          <a:xfrm>
            <a:off x="342027" y="1214277"/>
            <a:ext cx="4126605" cy="370606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480"/>
              </a:spcBef>
              <a:spcAft>
                <a:spcPts val="0"/>
              </a:spcAft>
              <a:buClr>
                <a:schemeClr val="dk1"/>
              </a:buClr>
              <a:buSzPts val="2400"/>
              <a:buFont typeface="Arial"/>
              <a:buNone/>
              <a:defRPr b="0" sz="2400">
                <a:solidFill>
                  <a:schemeClr val="dk1"/>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lnSpc>
                <a:spcPct val="90000"/>
              </a:lnSpc>
              <a:spcBef>
                <a:spcPts val="320"/>
              </a:spcBef>
              <a:spcAft>
                <a:spcPts val="0"/>
              </a:spcAft>
              <a:buClr>
                <a:srgbClr val="888888"/>
              </a:buClr>
              <a:buSzPts val="1600"/>
              <a:buNone/>
              <a:defRPr sz="1600">
                <a:solidFill>
                  <a:srgbClr val="888888"/>
                </a:solidFill>
              </a:defRPr>
            </a:lvl3pPr>
            <a:lvl4pPr indent="-228600" lvl="3" marL="1828800" algn="l">
              <a:lnSpc>
                <a:spcPct val="90000"/>
              </a:lnSpc>
              <a:spcBef>
                <a:spcPts val="280"/>
              </a:spcBef>
              <a:spcAft>
                <a:spcPts val="0"/>
              </a:spcAft>
              <a:buClr>
                <a:srgbClr val="888888"/>
              </a:buClr>
              <a:buSzPts val="1400"/>
              <a:buNone/>
              <a:defRPr sz="1400">
                <a:solidFill>
                  <a:srgbClr val="888888"/>
                </a:solidFill>
              </a:defRPr>
            </a:lvl4pPr>
            <a:lvl5pPr indent="-228600" lvl="4" marL="2286000" algn="l">
              <a:lnSpc>
                <a:spcPct val="90000"/>
              </a:lnSpc>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55" name="Google Shape;55;p48"/>
          <p:cNvSpPr txBox="1"/>
          <p:nvPr>
            <p:ph idx="2" type="body"/>
          </p:nvPr>
        </p:nvSpPr>
        <p:spPr>
          <a:xfrm>
            <a:off x="4679845" y="1214278"/>
            <a:ext cx="4122123" cy="370606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480"/>
              </a:spcBef>
              <a:spcAft>
                <a:spcPts val="0"/>
              </a:spcAft>
              <a:buClr>
                <a:schemeClr val="dk1"/>
              </a:buClr>
              <a:buSzPts val="2400"/>
              <a:buFont typeface="Arial"/>
              <a:buNone/>
              <a:defRPr b="0" sz="2400">
                <a:solidFill>
                  <a:schemeClr val="dk1"/>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lnSpc>
                <a:spcPct val="90000"/>
              </a:lnSpc>
              <a:spcBef>
                <a:spcPts val="320"/>
              </a:spcBef>
              <a:spcAft>
                <a:spcPts val="0"/>
              </a:spcAft>
              <a:buClr>
                <a:srgbClr val="888888"/>
              </a:buClr>
              <a:buSzPts val="1600"/>
              <a:buNone/>
              <a:defRPr sz="1600">
                <a:solidFill>
                  <a:srgbClr val="888888"/>
                </a:solidFill>
              </a:defRPr>
            </a:lvl3pPr>
            <a:lvl4pPr indent="-228600" lvl="3" marL="1828800" algn="l">
              <a:lnSpc>
                <a:spcPct val="90000"/>
              </a:lnSpc>
              <a:spcBef>
                <a:spcPts val="280"/>
              </a:spcBef>
              <a:spcAft>
                <a:spcPts val="0"/>
              </a:spcAft>
              <a:buClr>
                <a:srgbClr val="888888"/>
              </a:buClr>
              <a:buSzPts val="1400"/>
              <a:buNone/>
              <a:defRPr sz="1400">
                <a:solidFill>
                  <a:srgbClr val="888888"/>
                </a:solidFill>
              </a:defRPr>
            </a:lvl4pPr>
            <a:lvl5pPr indent="-228600" lvl="4" marL="2286000" algn="l">
              <a:lnSpc>
                <a:spcPct val="90000"/>
              </a:lnSpc>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56" name="Google Shape;56;p48"/>
          <p:cNvSpPr txBox="1"/>
          <p:nvPr>
            <p:ph type="title"/>
          </p:nvPr>
        </p:nvSpPr>
        <p:spPr>
          <a:xfrm>
            <a:off x="342030" y="180607"/>
            <a:ext cx="7887570" cy="922351"/>
          </a:xfrm>
          <a:prstGeom prst="rect">
            <a:avLst/>
          </a:prstGeom>
          <a:noFill/>
          <a:ln>
            <a:noFill/>
          </a:ln>
        </p:spPr>
        <p:txBody>
          <a:bodyPr anchorCtr="0" anchor="ctr" bIns="0" lIns="91425" spcFirstLastPara="1" rIns="91425" wrap="square" tIns="0">
            <a:noAutofit/>
          </a:bodyPr>
          <a:lstStyle>
            <a:lvl1pPr lvl="0" algn="l">
              <a:lnSpc>
                <a:spcPct val="90000"/>
              </a:lnSpc>
              <a:spcBef>
                <a:spcPts val="0"/>
              </a:spcBef>
              <a:spcAft>
                <a:spcPts val="0"/>
              </a:spcAft>
              <a:buClr>
                <a:srgbClr val="AD122A"/>
              </a:buClr>
              <a:buSzPts val="3600"/>
              <a:buFont typeface="Arial"/>
              <a:buNone/>
              <a:defRPr sz="3600">
                <a:solidFill>
                  <a:srgbClr val="AD122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type="blank">
  <p:cSld name="BLANK">
    <p:spTree>
      <p:nvGrpSpPr>
        <p:cNvPr id="57" name="Shape 57"/>
        <p:cNvGrpSpPr/>
        <p:nvPr/>
      </p:nvGrpSpPr>
      <p:grpSpPr>
        <a:xfrm>
          <a:off x="0" y="0"/>
          <a:ext cx="0" cy="0"/>
          <a:chOff x="0" y="0"/>
          <a:chExt cx="0" cy="0"/>
        </a:xfrm>
      </p:grpSpPr>
      <p:pic>
        <p:nvPicPr>
          <p:cNvPr descr="A building with a tree in the front&#10;&#10;Description automatically generated with low confidence" id="58" name="Google Shape;58;p49"/>
          <p:cNvPicPr preferRelativeResize="0"/>
          <p:nvPr/>
        </p:nvPicPr>
        <p:blipFill rotWithShape="1">
          <a:blip r:embed="rId2">
            <a:alphaModFix/>
          </a:blip>
          <a:srcRect b="0" l="0" r="0" t="0"/>
          <a:stretch/>
        </p:blipFill>
        <p:spPr>
          <a:xfrm>
            <a:off x="0" y="0"/>
            <a:ext cx="9144000" cy="514350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59" name="Shape 59"/>
        <p:cNvGrpSpPr/>
        <p:nvPr/>
      </p:nvGrpSpPr>
      <p:grpSpPr>
        <a:xfrm>
          <a:off x="0" y="0"/>
          <a:ext cx="0" cy="0"/>
          <a:chOff x="0" y="0"/>
          <a:chExt cx="0" cy="0"/>
        </a:xfrm>
      </p:grpSpPr>
      <p:sp>
        <p:nvSpPr>
          <p:cNvPr id="60" name="Google Shape;60;p50"/>
          <p:cNvSpPr txBox="1"/>
          <p:nvPr>
            <p:ph type="title"/>
          </p:nvPr>
        </p:nvSpPr>
        <p:spPr>
          <a:xfrm>
            <a:off x="453762" y="1598065"/>
            <a:ext cx="8236475" cy="1206830"/>
          </a:xfrm>
          <a:prstGeom prst="rect">
            <a:avLst/>
          </a:prstGeom>
          <a:noFill/>
          <a:ln>
            <a:noFill/>
          </a:ln>
        </p:spPr>
        <p:txBody>
          <a:bodyPr anchorCtr="0" anchor="ctr" bIns="0" lIns="91425" spcFirstLastPara="1" rIns="91425" wrap="square" tIns="0">
            <a:noAutofit/>
          </a:bodyPr>
          <a:lstStyle>
            <a:lvl1pPr lvl="0" algn="ctr">
              <a:lnSpc>
                <a:spcPct val="90000"/>
              </a:lnSpc>
              <a:spcBef>
                <a:spcPts val="0"/>
              </a:spcBef>
              <a:spcAft>
                <a:spcPts val="0"/>
              </a:spcAft>
              <a:buClr>
                <a:srgbClr val="AD122A"/>
              </a:buClr>
              <a:buSzPts val="3600"/>
              <a:buFont typeface="Arial"/>
              <a:buNone/>
              <a:defRPr>
                <a:solidFill>
                  <a:srgbClr val="AD122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2" Type="http://schemas.openxmlformats.org/officeDocument/2006/relationships/theme" Target="../theme/theme2.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id="10" name="Google Shape;10;p40"/>
          <p:cNvPicPr preferRelativeResize="0"/>
          <p:nvPr/>
        </p:nvPicPr>
        <p:blipFill rotWithShape="1">
          <a:blip r:embed="rId1">
            <a:alphaModFix/>
          </a:blip>
          <a:srcRect b="0" l="0" r="0" t="0"/>
          <a:stretch/>
        </p:blipFill>
        <p:spPr>
          <a:xfrm>
            <a:off x="0" y="0"/>
            <a:ext cx="9144000" cy="5143500"/>
          </a:xfrm>
          <a:prstGeom prst="rect">
            <a:avLst/>
          </a:prstGeom>
          <a:noFill/>
          <a:ln>
            <a:noFill/>
          </a:ln>
        </p:spPr>
      </p:pic>
      <p:sp>
        <p:nvSpPr>
          <p:cNvPr id="11" name="Google Shape;11;p40"/>
          <p:cNvSpPr txBox="1"/>
          <p:nvPr>
            <p:ph type="title"/>
          </p:nvPr>
        </p:nvSpPr>
        <p:spPr>
          <a:xfrm>
            <a:off x="342028" y="154483"/>
            <a:ext cx="7887572" cy="922352"/>
          </a:xfrm>
          <a:prstGeom prst="rect">
            <a:avLst/>
          </a:prstGeom>
          <a:noFill/>
          <a:ln>
            <a:noFill/>
          </a:ln>
        </p:spPr>
        <p:txBody>
          <a:bodyPr anchorCtr="0" anchor="ctr" bIns="0" lIns="91425" spcFirstLastPara="1" rIns="91425" wrap="square" tIns="0">
            <a:noAutofit/>
          </a:bodyPr>
          <a:lstStyle>
            <a:lvl1pPr lvl="0" marR="0" rtl="0" algn="l">
              <a:lnSpc>
                <a:spcPct val="90000"/>
              </a:lnSpc>
              <a:spcBef>
                <a:spcPts val="0"/>
              </a:spcBef>
              <a:spcAft>
                <a:spcPts val="0"/>
              </a:spcAft>
              <a:buClr>
                <a:srgbClr val="AD122A"/>
              </a:buClr>
              <a:buSzPts val="3600"/>
              <a:buFont typeface="Arial"/>
              <a:buNone/>
              <a:defRPr b="1" i="0" sz="3600" u="none" cap="none" strike="noStrike">
                <a:solidFill>
                  <a:srgbClr val="AD122A"/>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40"/>
          <p:cNvSpPr txBox="1"/>
          <p:nvPr>
            <p:ph idx="1" type="body"/>
          </p:nvPr>
        </p:nvSpPr>
        <p:spPr>
          <a:xfrm>
            <a:off x="342028" y="1178033"/>
            <a:ext cx="8459943" cy="3681349"/>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48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1pPr>
            <a:lvl2pPr indent="-381000" lvl="1" marL="914400" marR="0" rtl="0" algn="l">
              <a:spcBef>
                <a:spcPts val="480"/>
              </a:spcBef>
              <a:spcAft>
                <a:spcPts val="0"/>
              </a:spcAft>
              <a:buClr>
                <a:schemeClr val="dk1"/>
              </a:buClr>
              <a:buSzPts val="2400"/>
              <a:buFont typeface="Noto Sans Symbols"/>
              <a:buChar char="▪"/>
              <a:defRPr b="0" i="0" sz="2400" u="none" cap="none" strike="noStrike">
                <a:solidFill>
                  <a:schemeClr val="dk1"/>
                </a:solidFill>
                <a:latin typeface="Arial"/>
                <a:ea typeface="Arial"/>
                <a:cs typeface="Arial"/>
                <a:sym typeface="Arial"/>
              </a:defRPr>
            </a:lvl2pPr>
            <a:lvl3pPr indent="-381000" lvl="2" marL="1371600" marR="0" rtl="0" algn="l">
              <a:lnSpc>
                <a:spcPct val="9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lnSpc>
                <a:spcPct val="9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9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8.jp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hyperlink" Target="https://biane.org/brain-injury/screening-tool/" TargetMode="Externa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6.png"/><Relationship Id="rId4" Type="http://schemas.openxmlformats.org/officeDocument/2006/relationships/hyperlink" Target="https://www.ed.gov/sites/ed/files/documents/students/supporting-child-student-social-emotional-behavioral-mental-health.pdf" TargetMode="External"/><Relationship Id="rId5" Type="http://schemas.openxmlformats.org/officeDocument/2006/relationships/hyperlink" Target="https://www.ed.gov/sites/ed/files/documents/students/supporting-child-student-social-emotional-behavioral-mental-health.pdf"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 Id="rId3" Type="http://schemas.openxmlformats.org/officeDocument/2006/relationships/image" Target="../media/image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1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1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1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hyperlink" Target="https://doi.org/10.3402/ejpt.v4i0.20274" TargetMode="External"/><Relationship Id="rId4" Type="http://schemas.openxmlformats.org/officeDocument/2006/relationships/hyperlink" Target="https://doi.org/10.1016/j.apmr.2025.01.031" TargetMode="External"/><Relationship Id="rId5" Type="http://schemas.openxmlformats.org/officeDocument/2006/relationships/hyperlink" Target="https://doi.org/10.1080/09297049.2011.647901" TargetMode="External"/><Relationship Id="rId6" Type="http://schemas.openxmlformats.org/officeDocument/2006/relationships/hyperlink" Target="https://doi.org/10.1177/1063426612470516" TargetMode="External"/><Relationship Id="rId7" Type="http://schemas.openxmlformats.org/officeDocument/2006/relationships/hyperlink" Target="https://doi.org/10.1007/s11292-021-09475-w" TargetMode="External"/><Relationship Id="rId8" Type="http://schemas.openxmlformats.org/officeDocument/2006/relationships/hyperlink" Target="https://doi.org/10.1177/0093854817714810"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pic>
        <p:nvPicPr>
          <p:cNvPr id="66" name="Google Shape;66;g3d7d887b6f1_0_0" title="Sponsor Slide.png"/>
          <p:cNvPicPr preferRelativeResize="0"/>
          <p:nvPr/>
        </p:nvPicPr>
        <p:blipFill>
          <a:blip r:embed="rId3">
            <a:alphaModFix/>
          </a:blip>
          <a:stretch>
            <a:fillRect/>
          </a:stretch>
        </p:blipFill>
        <p:spPr>
          <a:xfrm>
            <a:off x="0" y="0"/>
            <a:ext cx="9144018" cy="51435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
          <p:cNvSpPr txBox="1"/>
          <p:nvPr>
            <p:ph type="ctrTitle"/>
          </p:nvPr>
        </p:nvSpPr>
        <p:spPr>
          <a:xfrm>
            <a:off x="454294" y="582324"/>
            <a:ext cx="8074514" cy="1980330"/>
          </a:xfrm>
          <a:prstGeom prst="rect">
            <a:avLst/>
          </a:prstGeom>
          <a:noFill/>
          <a:ln>
            <a:noFill/>
          </a:ln>
        </p:spPr>
        <p:txBody>
          <a:bodyPr anchorCtr="0" anchor="b" bIns="0" lIns="91425" spcFirstLastPara="1" rIns="91425" wrap="square" tIns="0">
            <a:noAutofit/>
          </a:bodyPr>
          <a:lstStyle/>
          <a:p>
            <a:pPr indent="0" lvl="0" marL="0" rtl="0" algn="l">
              <a:lnSpc>
                <a:spcPct val="100000"/>
              </a:lnSpc>
              <a:spcBef>
                <a:spcPts val="0"/>
              </a:spcBef>
              <a:spcAft>
                <a:spcPts val="0"/>
              </a:spcAft>
              <a:buClr>
                <a:schemeClr val="lt1"/>
              </a:buClr>
              <a:buSzPts val="3600"/>
              <a:buFont typeface="Arial"/>
              <a:buNone/>
            </a:pPr>
            <a:r>
              <a:rPr lang="en-US" sz="3600"/>
              <a:t>Breaking Barriers, Building Futures: Harnessing Behavioral Health for Justice-Involved Youth</a:t>
            </a:r>
            <a:endParaRPr sz="3600"/>
          </a:p>
        </p:txBody>
      </p:sp>
      <p:sp>
        <p:nvSpPr>
          <p:cNvPr id="73" name="Google Shape;73;p1"/>
          <p:cNvSpPr txBox="1"/>
          <p:nvPr>
            <p:ph idx="1" type="subTitle"/>
          </p:nvPr>
        </p:nvSpPr>
        <p:spPr>
          <a:xfrm>
            <a:off x="453763" y="3028950"/>
            <a:ext cx="7088318" cy="97717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FDB713"/>
              </a:buClr>
              <a:buSzPts val="2800"/>
              <a:buFont typeface="Arial"/>
              <a:buNone/>
            </a:pPr>
            <a:r>
              <a:rPr lang="en-US"/>
              <a:t>Erika Franta, PhD, LP, NCSP</a:t>
            </a:r>
            <a:endParaRPr/>
          </a:p>
          <a:p>
            <a:pPr indent="0" lvl="0" marL="0" rtl="0" algn="l">
              <a:lnSpc>
                <a:spcPct val="90000"/>
              </a:lnSpc>
              <a:spcBef>
                <a:spcPts val="560"/>
              </a:spcBef>
              <a:spcAft>
                <a:spcPts val="0"/>
              </a:spcAft>
              <a:buClr>
                <a:srgbClr val="FDB713"/>
              </a:buClr>
              <a:buSzPts val="2800"/>
              <a:buFont typeface="Arial"/>
              <a:buNone/>
            </a:pPr>
            <a:r>
              <a:rPr lang="en-US"/>
              <a:t>Abril Rangel-Pacheco, PhD</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2"/>
          <p:cNvSpPr txBox="1"/>
          <p:nvPr>
            <p:ph type="title"/>
          </p:nvPr>
        </p:nvSpPr>
        <p:spPr>
          <a:xfrm>
            <a:off x="342030" y="171898"/>
            <a:ext cx="7887570" cy="922351"/>
          </a:xfrm>
          <a:prstGeom prst="rect">
            <a:avLst/>
          </a:prstGeom>
          <a:noFill/>
          <a:ln>
            <a:noFill/>
          </a:ln>
        </p:spPr>
        <p:txBody>
          <a:bodyPr anchorCtr="0" anchor="ctr" bIns="0" lIns="91425" spcFirstLastPara="1" rIns="91425" wrap="square" tIns="0">
            <a:noAutofit/>
          </a:bodyPr>
          <a:lstStyle/>
          <a:p>
            <a:pPr indent="0" lvl="0" marL="0" rtl="0" algn="l">
              <a:lnSpc>
                <a:spcPct val="90000"/>
              </a:lnSpc>
              <a:spcBef>
                <a:spcPts val="0"/>
              </a:spcBef>
              <a:spcAft>
                <a:spcPts val="0"/>
              </a:spcAft>
              <a:buClr>
                <a:srgbClr val="AD122A"/>
              </a:buClr>
              <a:buSzPts val="3600"/>
              <a:buFont typeface="Arial"/>
              <a:buNone/>
            </a:pPr>
            <a:r>
              <a:rPr lang="en-US"/>
              <a:t>Objectives</a:t>
            </a:r>
            <a:endParaRPr/>
          </a:p>
        </p:txBody>
      </p:sp>
      <p:sp>
        <p:nvSpPr>
          <p:cNvPr id="80" name="Google Shape;80;p2"/>
          <p:cNvSpPr txBox="1"/>
          <p:nvPr>
            <p:ph idx="1" type="body"/>
          </p:nvPr>
        </p:nvSpPr>
        <p:spPr>
          <a:xfrm>
            <a:off x="342029" y="1205567"/>
            <a:ext cx="8459942" cy="3714775"/>
          </a:xfrm>
          <a:prstGeom prst="rect">
            <a:avLst/>
          </a:prstGeom>
          <a:noFill/>
          <a:ln>
            <a:noFill/>
          </a:ln>
        </p:spPr>
        <p:txBody>
          <a:bodyPr anchorCtr="0" anchor="t" bIns="45700" lIns="91425" spcFirstLastPara="1" rIns="91425" wrap="square" tIns="45700">
            <a:normAutofit/>
          </a:bodyPr>
          <a:lstStyle/>
          <a:p>
            <a:pPr indent="-279400" lvl="0" marL="457200" rtl="0" algn="l">
              <a:lnSpc>
                <a:spcPct val="90000"/>
              </a:lnSpc>
              <a:spcBef>
                <a:spcPts val="0"/>
              </a:spcBef>
              <a:spcAft>
                <a:spcPts val="0"/>
              </a:spcAft>
              <a:buClr>
                <a:schemeClr val="dk1"/>
              </a:buClr>
              <a:buSzPts val="2800"/>
              <a:buFont typeface="Arial"/>
              <a:buNone/>
            </a:pPr>
            <a:r>
              <a:t/>
            </a:r>
            <a:endParaRPr sz="2800"/>
          </a:p>
          <a:p>
            <a:pPr indent="-304800" lvl="0" marL="457200" rtl="0" algn="l">
              <a:lnSpc>
                <a:spcPct val="90000"/>
              </a:lnSpc>
              <a:spcBef>
                <a:spcPts val="480"/>
              </a:spcBef>
              <a:spcAft>
                <a:spcPts val="0"/>
              </a:spcAft>
              <a:buClr>
                <a:schemeClr val="dk1"/>
              </a:buClr>
              <a:buSzPts val="2400"/>
              <a:buFont typeface="Arial"/>
              <a:buNone/>
            </a:pPr>
            <a:r>
              <a:t/>
            </a:r>
            <a:endParaRPr/>
          </a:p>
        </p:txBody>
      </p:sp>
      <p:sp>
        <p:nvSpPr>
          <p:cNvPr id="81" name="Google Shape;81;p2"/>
          <p:cNvSpPr txBox="1"/>
          <p:nvPr/>
        </p:nvSpPr>
        <p:spPr>
          <a:xfrm>
            <a:off x="172529" y="1202308"/>
            <a:ext cx="8798942" cy="3539430"/>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2800"/>
              <a:buFont typeface="Arial"/>
              <a:buAutoNum type="arabicPeriod"/>
            </a:pPr>
            <a:r>
              <a:rPr b="0" i="0" lang="en-US" sz="2800" u="none" cap="none" strike="noStrike">
                <a:solidFill>
                  <a:schemeClr val="dk1"/>
                </a:solidFill>
                <a:latin typeface="Arial"/>
                <a:ea typeface="Arial"/>
                <a:cs typeface="Arial"/>
                <a:sym typeface="Arial"/>
              </a:rPr>
              <a:t>Describe the prevalence and impact of brain injury among justice‑involved youth at a national and local level.</a:t>
            </a:r>
            <a:endParaRPr/>
          </a:p>
          <a:p>
            <a:pPr indent="-457200" lvl="0" marL="457200" marR="0" rtl="0" algn="l">
              <a:spcBef>
                <a:spcPts val="0"/>
              </a:spcBef>
              <a:spcAft>
                <a:spcPts val="0"/>
              </a:spcAft>
              <a:buClr>
                <a:schemeClr val="dk1"/>
              </a:buClr>
              <a:buSzPts val="2800"/>
              <a:buFont typeface="Arial"/>
              <a:buAutoNum type="arabicPeriod"/>
            </a:pPr>
            <a:r>
              <a:rPr b="0" i="0" lang="en-US" sz="2800" u="none" cap="none" strike="noStrike">
                <a:solidFill>
                  <a:schemeClr val="dk1"/>
                </a:solidFill>
                <a:latin typeface="Arial"/>
                <a:ea typeface="Arial"/>
                <a:cs typeface="Arial"/>
                <a:sym typeface="Arial"/>
              </a:rPr>
              <a:t>Apply best‑practice strategies for screening, accommodations, and treatment.</a:t>
            </a:r>
            <a:endParaRPr b="0" i="0" sz="2800" u="none" cap="none" strike="noStrike">
              <a:solidFill>
                <a:schemeClr val="dk1"/>
              </a:solidFill>
              <a:latin typeface="Arial"/>
              <a:ea typeface="Arial"/>
              <a:cs typeface="Arial"/>
              <a:sym typeface="Arial"/>
            </a:endParaRPr>
          </a:p>
          <a:p>
            <a:pPr indent="-457200" lvl="0" marL="457200" marR="0" rtl="0" algn="l">
              <a:spcBef>
                <a:spcPts val="0"/>
              </a:spcBef>
              <a:spcAft>
                <a:spcPts val="0"/>
              </a:spcAft>
              <a:buClr>
                <a:schemeClr val="dk1"/>
              </a:buClr>
              <a:buSzPts val="2800"/>
              <a:buFont typeface="Arial"/>
              <a:buAutoNum type="arabicPeriod"/>
            </a:pPr>
            <a:r>
              <a:rPr b="0" i="0" lang="en-US" sz="2800" u="none" cap="none" strike="noStrike">
                <a:solidFill>
                  <a:schemeClr val="dk1"/>
                </a:solidFill>
                <a:latin typeface="Arial"/>
                <a:ea typeface="Arial"/>
                <a:cs typeface="Arial"/>
                <a:sym typeface="Arial"/>
              </a:rPr>
              <a:t>Examine system‑level approaches that strengthen identification, intervention, and support.</a:t>
            </a:r>
            <a:endParaRPr/>
          </a:p>
          <a:p>
            <a:pPr indent="0" lvl="0" marL="0" marR="0" rtl="0" algn="ctr">
              <a:spcBef>
                <a:spcPts val="0"/>
              </a:spcBef>
              <a:spcAft>
                <a:spcPts val="0"/>
              </a:spcAft>
              <a:buNone/>
            </a:pPr>
            <a:r>
              <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3"/>
          <p:cNvSpPr txBox="1"/>
          <p:nvPr>
            <p:ph type="title"/>
          </p:nvPr>
        </p:nvSpPr>
        <p:spPr>
          <a:xfrm>
            <a:off x="342028" y="154483"/>
            <a:ext cx="7887572" cy="922352"/>
          </a:xfrm>
          <a:prstGeom prst="rect">
            <a:avLst/>
          </a:prstGeom>
          <a:noFill/>
          <a:ln>
            <a:noFill/>
          </a:ln>
        </p:spPr>
        <p:txBody>
          <a:bodyPr anchorCtr="0" anchor="ctr" bIns="0" lIns="91425" spcFirstLastPara="1" rIns="91425" wrap="square" tIns="0">
            <a:normAutofit/>
          </a:bodyPr>
          <a:lstStyle/>
          <a:p>
            <a:pPr indent="0" lvl="0" marL="0" rtl="0" algn="l">
              <a:lnSpc>
                <a:spcPct val="90000"/>
              </a:lnSpc>
              <a:spcBef>
                <a:spcPts val="0"/>
              </a:spcBef>
              <a:spcAft>
                <a:spcPts val="0"/>
              </a:spcAft>
              <a:buClr>
                <a:srgbClr val="AD122A"/>
              </a:buClr>
              <a:buSzPts val="3600"/>
              <a:buFont typeface="Arial"/>
              <a:buNone/>
            </a:pPr>
            <a:r>
              <a:rPr lang="en-US"/>
              <a:t>Meet your presenters…</a:t>
            </a:r>
            <a:endParaRPr/>
          </a:p>
        </p:txBody>
      </p:sp>
      <p:pic>
        <p:nvPicPr>
          <p:cNvPr id="88" name="Google Shape;88;p3"/>
          <p:cNvPicPr preferRelativeResize="0"/>
          <p:nvPr/>
        </p:nvPicPr>
        <p:blipFill rotWithShape="1">
          <a:blip r:embed="rId3">
            <a:alphaModFix/>
          </a:blip>
          <a:srcRect b="0" l="0" r="0" t="0"/>
          <a:stretch/>
        </p:blipFill>
        <p:spPr>
          <a:xfrm>
            <a:off x="342028" y="1007454"/>
            <a:ext cx="4134721" cy="2759926"/>
          </a:xfrm>
          <a:prstGeom prst="rect">
            <a:avLst/>
          </a:prstGeom>
          <a:noFill/>
          <a:ln cap="flat" cmpd="sng" w="57150">
            <a:solidFill>
              <a:schemeClr val="accent2"/>
            </a:solidFill>
            <a:prstDash val="solid"/>
            <a:round/>
            <a:headEnd len="sm" w="sm" type="none"/>
            <a:tailEnd len="sm" w="sm" type="none"/>
          </a:ln>
        </p:spPr>
      </p:pic>
      <p:pic>
        <p:nvPicPr>
          <p:cNvPr id="89" name="Google Shape;89;p3"/>
          <p:cNvPicPr preferRelativeResize="0"/>
          <p:nvPr/>
        </p:nvPicPr>
        <p:blipFill rotWithShape="1">
          <a:blip r:embed="rId4">
            <a:alphaModFix/>
          </a:blip>
          <a:srcRect b="0" l="0" r="0" t="0"/>
          <a:stretch/>
        </p:blipFill>
        <p:spPr>
          <a:xfrm>
            <a:off x="4667249" y="1007454"/>
            <a:ext cx="4134721" cy="2759926"/>
          </a:xfrm>
          <a:prstGeom prst="rect">
            <a:avLst/>
          </a:prstGeom>
          <a:noFill/>
          <a:ln cap="flat" cmpd="sng" w="57150">
            <a:solidFill>
              <a:schemeClr val="accent2"/>
            </a:solidFill>
            <a:prstDash val="solid"/>
            <a:round/>
            <a:headEnd len="sm" w="sm" type="none"/>
            <a:tailEnd len="sm" w="sm" type="none"/>
          </a:ln>
        </p:spPr>
      </p:pic>
      <p:sp>
        <p:nvSpPr>
          <p:cNvPr id="90" name="Google Shape;90;p3"/>
          <p:cNvSpPr txBox="1"/>
          <p:nvPr/>
        </p:nvSpPr>
        <p:spPr>
          <a:xfrm>
            <a:off x="284447" y="3788688"/>
            <a:ext cx="4249881"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Erika Franta, PhD</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Assistant Professor</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Licensed Psychologist</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Nationally Certified School Psychologist</a:t>
            </a:r>
            <a:endParaRPr/>
          </a:p>
        </p:txBody>
      </p:sp>
      <p:sp>
        <p:nvSpPr>
          <p:cNvPr id="91" name="Google Shape;91;p3"/>
          <p:cNvSpPr txBox="1"/>
          <p:nvPr/>
        </p:nvSpPr>
        <p:spPr>
          <a:xfrm>
            <a:off x="4795616" y="3767380"/>
            <a:ext cx="3877985"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Abril Rangel-Pacheco, PhD</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Psychology Fellow</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Licensed Mental Health Practitioner</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4"/>
          <p:cNvSpPr txBox="1"/>
          <p:nvPr>
            <p:ph type="title"/>
          </p:nvPr>
        </p:nvSpPr>
        <p:spPr>
          <a:xfrm>
            <a:off x="342028" y="163192"/>
            <a:ext cx="7887572" cy="922352"/>
          </a:xfrm>
          <a:prstGeom prst="rect">
            <a:avLst/>
          </a:prstGeom>
          <a:noFill/>
          <a:ln>
            <a:noFill/>
          </a:ln>
        </p:spPr>
        <p:txBody>
          <a:bodyPr anchorCtr="0" anchor="ctr" bIns="0" lIns="91425" spcFirstLastPara="1" rIns="91425" wrap="square" tIns="0">
            <a:normAutofit/>
          </a:bodyPr>
          <a:lstStyle/>
          <a:p>
            <a:pPr indent="0" lvl="0" marL="0" rtl="0" algn="l">
              <a:lnSpc>
                <a:spcPct val="90000"/>
              </a:lnSpc>
              <a:spcBef>
                <a:spcPts val="0"/>
              </a:spcBef>
              <a:spcAft>
                <a:spcPts val="0"/>
              </a:spcAft>
              <a:buClr>
                <a:srgbClr val="AD122A"/>
              </a:buClr>
              <a:buSzPts val="3300"/>
              <a:buFont typeface="Arial"/>
              <a:buNone/>
            </a:pPr>
            <a:r>
              <a:rPr i="1" lang="en-US" sz="3300"/>
              <a:t>What do we mean by "brain injury"?</a:t>
            </a:r>
            <a:endParaRPr/>
          </a:p>
        </p:txBody>
      </p:sp>
      <p:sp>
        <p:nvSpPr>
          <p:cNvPr id="98" name="Google Shape;98;p4"/>
          <p:cNvSpPr txBox="1"/>
          <p:nvPr>
            <p:ph idx="1" type="body"/>
          </p:nvPr>
        </p:nvSpPr>
        <p:spPr>
          <a:xfrm>
            <a:off x="4565316" y="1064138"/>
            <a:ext cx="4236420" cy="342227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000"/>
              <a:buFont typeface="Arial"/>
              <a:buNone/>
            </a:pPr>
            <a:r>
              <a:rPr i="1" lang="en-US" sz="2000"/>
              <a:t>Any documented or likely traumatic or acquired injury identified through structured screening of a person’s life events and resulting symptom</a:t>
            </a:r>
            <a:br>
              <a:rPr i="1" lang="en-US" sz="2000"/>
            </a:br>
            <a:endParaRPr b="1" sz="2000"/>
          </a:p>
          <a:p>
            <a:pPr indent="-285750" lvl="0" marL="285750" rtl="0" algn="l">
              <a:lnSpc>
                <a:spcPct val="90000"/>
              </a:lnSpc>
              <a:spcBef>
                <a:spcPts val="400"/>
              </a:spcBef>
              <a:spcAft>
                <a:spcPts val="0"/>
              </a:spcAft>
              <a:buClr>
                <a:schemeClr val="dk1"/>
              </a:buClr>
              <a:buSzPts val="2000"/>
              <a:buFont typeface="Arial"/>
              <a:buChar char="•"/>
            </a:pPr>
            <a:r>
              <a:rPr b="1" lang="en-US" sz="2000"/>
              <a:t>Event history</a:t>
            </a:r>
            <a:r>
              <a:rPr lang="en-US" sz="2000"/>
              <a:t> (external force, oxygen loss, medical events)</a:t>
            </a:r>
            <a:endParaRPr sz="2000"/>
          </a:p>
          <a:p>
            <a:pPr indent="-285750" lvl="0" marL="285750" rtl="0" algn="l">
              <a:lnSpc>
                <a:spcPct val="90000"/>
              </a:lnSpc>
              <a:spcBef>
                <a:spcPts val="400"/>
              </a:spcBef>
              <a:spcAft>
                <a:spcPts val="0"/>
              </a:spcAft>
              <a:buClr>
                <a:schemeClr val="dk1"/>
              </a:buClr>
              <a:buSzPts val="2000"/>
              <a:buFont typeface="Arial"/>
              <a:buChar char="•"/>
            </a:pPr>
            <a:r>
              <a:rPr b="1" lang="en-US" sz="2000"/>
              <a:t>Symptoms &amp; functional challenges </a:t>
            </a:r>
            <a:r>
              <a:rPr lang="en-US" sz="2000"/>
              <a:t>linked to injury history</a:t>
            </a:r>
            <a:endParaRPr sz="2000"/>
          </a:p>
          <a:p>
            <a:pPr indent="0" lvl="0" marL="0" rtl="0" algn="l">
              <a:lnSpc>
                <a:spcPct val="90000"/>
              </a:lnSpc>
              <a:spcBef>
                <a:spcPts val="400"/>
              </a:spcBef>
              <a:spcAft>
                <a:spcPts val="0"/>
              </a:spcAft>
              <a:buClr>
                <a:schemeClr val="dk1"/>
              </a:buClr>
              <a:buSzPts val="2000"/>
              <a:buFont typeface="Arial"/>
              <a:buNone/>
            </a:pPr>
            <a:r>
              <a:t/>
            </a:r>
            <a:endParaRPr sz="2000"/>
          </a:p>
          <a:p>
            <a:pPr indent="0" lvl="0" marL="0" rtl="0" algn="l">
              <a:lnSpc>
                <a:spcPct val="90000"/>
              </a:lnSpc>
              <a:spcBef>
                <a:spcPts val="400"/>
              </a:spcBef>
              <a:spcAft>
                <a:spcPts val="0"/>
              </a:spcAft>
              <a:buClr>
                <a:schemeClr val="dk1"/>
              </a:buClr>
              <a:buSzPts val="2000"/>
              <a:buFont typeface="Arial"/>
              <a:buNone/>
            </a:pPr>
            <a:r>
              <a:t/>
            </a:r>
            <a:endParaRPr b="1" sz="2000"/>
          </a:p>
        </p:txBody>
      </p:sp>
      <p:sp>
        <p:nvSpPr>
          <p:cNvPr id="99" name="Google Shape;99;p4"/>
          <p:cNvSpPr txBox="1"/>
          <p:nvPr/>
        </p:nvSpPr>
        <p:spPr>
          <a:xfrm>
            <a:off x="6374987" y="4480954"/>
            <a:ext cx="3182652"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2000" u="sng">
                <a:solidFill>
                  <a:schemeClr val="dk1"/>
                </a:solidFill>
                <a:latin typeface="Arial"/>
                <a:ea typeface="Arial"/>
                <a:cs typeface="Arial"/>
                <a:sym typeface="Arial"/>
                <a:hlinkClick r:id="rId3">
                  <a:extLst>
                    <a:ext uri="{A12FA001-AC4F-418D-AE19-62706E023703}">
                      <ahyp:hlinkClr val="tx"/>
                    </a:ext>
                  </a:extLst>
                </a:hlinkClick>
              </a:rPr>
              <a:t>(OBISSS, 2025)</a:t>
            </a:r>
            <a:endParaRPr i="1" sz="2000">
              <a:solidFill>
                <a:schemeClr val="dk1"/>
              </a:solidFill>
              <a:latin typeface="Arial"/>
              <a:ea typeface="Arial"/>
              <a:cs typeface="Arial"/>
              <a:sym typeface="Arial"/>
            </a:endParaRPr>
          </a:p>
        </p:txBody>
      </p:sp>
      <p:pic>
        <p:nvPicPr>
          <p:cNvPr id="100" name="Google Shape;100;p4"/>
          <p:cNvPicPr preferRelativeResize="0"/>
          <p:nvPr>
            <p:ph idx="2" type="pic"/>
          </p:nvPr>
        </p:nvPicPr>
        <p:blipFill rotWithShape="1">
          <a:blip r:embed="rId4">
            <a:alphaModFix/>
          </a:blip>
          <a:srcRect b="0" l="11524" r="11524" t="0"/>
          <a:stretch/>
        </p:blipFill>
        <p:spPr>
          <a:xfrm>
            <a:off x="291487" y="1310096"/>
            <a:ext cx="3997321" cy="29341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5"/>
          <p:cNvSpPr txBox="1"/>
          <p:nvPr>
            <p:ph type="title"/>
          </p:nvPr>
        </p:nvSpPr>
        <p:spPr>
          <a:xfrm>
            <a:off x="342028" y="163192"/>
            <a:ext cx="7887572" cy="922352"/>
          </a:xfrm>
          <a:prstGeom prst="rect">
            <a:avLst/>
          </a:prstGeom>
          <a:noFill/>
          <a:ln>
            <a:noFill/>
          </a:ln>
        </p:spPr>
        <p:txBody>
          <a:bodyPr anchorCtr="0" anchor="ctr" bIns="0" lIns="91425" spcFirstLastPara="1" rIns="91425" wrap="square" tIns="0">
            <a:normAutofit/>
          </a:bodyPr>
          <a:lstStyle/>
          <a:p>
            <a:pPr indent="0" lvl="0" marL="0" rtl="0" algn="l">
              <a:lnSpc>
                <a:spcPct val="90000"/>
              </a:lnSpc>
              <a:spcBef>
                <a:spcPts val="0"/>
              </a:spcBef>
              <a:spcAft>
                <a:spcPts val="0"/>
              </a:spcAft>
              <a:buClr>
                <a:srgbClr val="AD122A"/>
              </a:buClr>
              <a:buSzPts val="3300"/>
              <a:buFont typeface="Arial"/>
              <a:buNone/>
            </a:pPr>
            <a:r>
              <a:rPr i="1" lang="en-US" sz="3300"/>
              <a:t>What do we mean by "behavioral health"?</a:t>
            </a:r>
            <a:endParaRPr/>
          </a:p>
        </p:txBody>
      </p:sp>
      <p:sp>
        <p:nvSpPr>
          <p:cNvPr id="107" name="Google Shape;107;p5"/>
          <p:cNvSpPr txBox="1"/>
          <p:nvPr>
            <p:ph idx="1" type="body"/>
          </p:nvPr>
        </p:nvSpPr>
        <p:spPr>
          <a:xfrm>
            <a:off x="342027" y="1500027"/>
            <a:ext cx="4226734" cy="3402899"/>
          </a:xfrm>
          <a:prstGeom prst="rect">
            <a:avLst/>
          </a:prstGeom>
          <a:noFill/>
          <a:ln>
            <a:noFill/>
          </a:ln>
        </p:spPr>
        <p:txBody>
          <a:bodyPr anchorCtr="0" anchor="t" bIns="45700" lIns="91425" spcFirstLastPara="1" rIns="91425" wrap="square" tIns="45700">
            <a:normAutofit/>
          </a:bodyPr>
          <a:lstStyle/>
          <a:p>
            <a:pPr indent="-171450" lvl="0" marL="171450" rtl="0" algn="l">
              <a:lnSpc>
                <a:spcPct val="90000"/>
              </a:lnSpc>
              <a:spcBef>
                <a:spcPts val="0"/>
              </a:spcBef>
              <a:spcAft>
                <a:spcPts val="0"/>
              </a:spcAft>
              <a:buClr>
                <a:schemeClr val="dk1"/>
              </a:buClr>
              <a:buSzPts val="1800"/>
              <a:buFont typeface="Arial"/>
              <a:buChar char="•"/>
            </a:pPr>
            <a:r>
              <a:rPr lang="en-US" sz="1800"/>
              <a:t>The integration of students’ </a:t>
            </a:r>
            <a:r>
              <a:rPr b="1" lang="en-US" sz="1800"/>
              <a:t>emotional well‑being, social relationships, and behavioral patterns</a:t>
            </a:r>
            <a:r>
              <a:rPr lang="en-US" sz="1800"/>
              <a:t> as they influence </a:t>
            </a:r>
            <a:r>
              <a:rPr b="1" lang="en-US" sz="1800"/>
              <a:t>learning and day‑to‑day functioning.</a:t>
            </a:r>
            <a:endParaRPr/>
          </a:p>
          <a:p>
            <a:pPr indent="0" lvl="0" marL="0" rtl="0" algn="l">
              <a:lnSpc>
                <a:spcPct val="90000"/>
              </a:lnSpc>
              <a:spcBef>
                <a:spcPts val="360"/>
              </a:spcBef>
              <a:spcAft>
                <a:spcPts val="0"/>
              </a:spcAft>
              <a:buClr>
                <a:schemeClr val="dk1"/>
              </a:buClr>
              <a:buSzPts val="1800"/>
              <a:buFont typeface="Arial"/>
              <a:buNone/>
            </a:pPr>
            <a:r>
              <a:t/>
            </a:r>
            <a:endParaRPr b="1" sz="1800"/>
          </a:p>
          <a:p>
            <a:pPr indent="-171450" lvl="0" marL="171450" rtl="0" algn="l">
              <a:lnSpc>
                <a:spcPct val="90000"/>
              </a:lnSpc>
              <a:spcBef>
                <a:spcPts val="360"/>
              </a:spcBef>
              <a:spcAft>
                <a:spcPts val="0"/>
              </a:spcAft>
              <a:buClr>
                <a:schemeClr val="dk1"/>
              </a:buClr>
              <a:buSzPts val="1800"/>
              <a:buFont typeface="Arial"/>
              <a:buChar char="•"/>
            </a:pPr>
            <a:r>
              <a:rPr lang="en-US" sz="1800"/>
              <a:t>Understanding </a:t>
            </a:r>
            <a:r>
              <a:rPr b="1" lang="en-US" sz="1800"/>
              <a:t>functions of behavior</a:t>
            </a:r>
            <a:r>
              <a:rPr lang="en-US" sz="1800"/>
              <a:t>, teaching skills within environments that are </a:t>
            </a:r>
            <a:r>
              <a:rPr b="1" lang="en-US" sz="1800"/>
              <a:t>responsive to neurodevelopment</a:t>
            </a:r>
            <a:r>
              <a:rPr lang="en-US" sz="1800"/>
              <a:t>, and support overall executive functioning and </a:t>
            </a:r>
            <a:r>
              <a:rPr b="1" lang="en-US" sz="1800"/>
              <a:t>flexible problem-solving.</a:t>
            </a:r>
            <a:endParaRPr/>
          </a:p>
        </p:txBody>
      </p:sp>
      <p:pic>
        <p:nvPicPr>
          <p:cNvPr id="108" name="Google Shape;108;p5"/>
          <p:cNvPicPr preferRelativeResize="0"/>
          <p:nvPr>
            <p:ph idx="2" type="pic"/>
          </p:nvPr>
        </p:nvPicPr>
        <p:blipFill rotWithShape="1">
          <a:blip r:embed="rId3">
            <a:alphaModFix/>
          </a:blip>
          <a:srcRect b="0" l="0" r="0" t="0"/>
          <a:stretch/>
        </p:blipFill>
        <p:spPr>
          <a:xfrm>
            <a:off x="4721418" y="1573401"/>
            <a:ext cx="3786861" cy="2528769"/>
          </a:xfrm>
          <a:prstGeom prst="rect">
            <a:avLst/>
          </a:prstGeom>
          <a:noFill/>
          <a:ln>
            <a:noFill/>
          </a:ln>
        </p:spPr>
      </p:pic>
      <p:sp>
        <p:nvSpPr>
          <p:cNvPr id="109" name="Google Shape;109;p5"/>
          <p:cNvSpPr txBox="1"/>
          <p:nvPr/>
        </p:nvSpPr>
        <p:spPr>
          <a:xfrm>
            <a:off x="5328851" y="4655310"/>
            <a:ext cx="3182652" cy="2539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050" u="sng">
                <a:solidFill>
                  <a:schemeClr val="dk1"/>
                </a:solidFill>
                <a:latin typeface="Arial"/>
                <a:ea typeface="Arial"/>
                <a:cs typeface="Arial"/>
                <a:sym typeface="Arial"/>
                <a:hlinkClick r:id="rId4">
                  <a:extLst>
                    <a:ext uri="{A12FA001-AC4F-418D-AE19-62706E023703}">
                      <ahyp:hlinkClr val="tx"/>
                    </a:ext>
                  </a:extLst>
                </a:hlinkClick>
              </a:rPr>
              <a:t>(NASP, 2022; PBIS, 2022</a:t>
            </a:r>
            <a:r>
              <a:rPr i="1" lang="en-US" sz="1050">
                <a:solidFill>
                  <a:schemeClr val="dk1"/>
                </a:solidFill>
                <a:latin typeface="Arial"/>
                <a:ea typeface="Arial"/>
                <a:cs typeface="Arial"/>
                <a:sym typeface="Arial"/>
              </a:rPr>
              <a:t>;</a:t>
            </a:r>
            <a:r>
              <a:rPr i="1" lang="en-US" sz="1050" u="sng">
                <a:solidFill>
                  <a:schemeClr val="dk1"/>
                </a:solidFill>
                <a:latin typeface="Arial"/>
                <a:ea typeface="Arial"/>
                <a:cs typeface="Arial"/>
                <a:sym typeface="Arial"/>
                <a:hlinkClick r:id="rId5">
                  <a:extLst>
                    <a:ext uri="{A12FA001-AC4F-418D-AE19-62706E023703}">
                      <ahyp:hlinkClr val="tx"/>
                    </a:ext>
                  </a:extLst>
                </a:hlinkClick>
              </a:rPr>
              <a:t> US Dept of Ed, 2021)</a:t>
            </a:r>
            <a:endParaRPr i="1" sz="1050">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6"/>
          <p:cNvSpPr txBox="1"/>
          <p:nvPr/>
        </p:nvSpPr>
        <p:spPr>
          <a:xfrm>
            <a:off x="1275108" y="1694113"/>
            <a:ext cx="6591973" cy="175432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5400">
                <a:solidFill>
                  <a:schemeClr val="accent1"/>
                </a:solidFill>
                <a:latin typeface="Arial"/>
                <a:ea typeface="Arial"/>
                <a:cs typeface="Arial"/>
                <a:sym typeface="Arial"/>
              </a:rPr>
              <a:t> Justice-Involved Youth Populations</a:t>
            </a:r>
            <a:endParaRPr sz="5400">
              <a:solidFill>
                <a:schemeClr val="accen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7"/>
          <p:cNvSpPr txBox="1"/>
          <p:nvPr>
            <p:ph idx="1" type="body"/>
          </p:nvPr>
        </p:nvSpPr>
        <p:spPr>
          <a:xfrm>
            <a:off x="342030" y="1207967"/>
            <a:ext cx="8056529" cy="3694960"/>
          </a:xfrm>
          <a:prstGeom prst="rect">
            <a:avLst/>
          </a:prstGeom>
          <a:noFill/>
          <a:ln>
            <a:noFill/>
          </a:ln>
        </p:spPr>
        <p:txBody>
          <a:bodyPr anchorCtr="0" anchor="t" bIns="45700" lIns="91425" spcFirstLastPara="1" rIns="91425" wrap="square" tIns="45700">
            <a:normAutofit/>
          </a:bodyPr>
          <a:lstStyle/>
          <a:p>
            <a:pPr indent="0" lvl="0" marL="0" rtl="0" algn="l">
              <a:lnSpc>
                <a:spcPct val="120000"/>
              </a:lnSpc>
              <a:spcBef>
                <a:spcPts val="0"/>
              </a:spcBef>
              <a:spcAft>
                <a:spcPts val="0"/>
              </a:spcAft>
              <a:buClr>
                <a:schemeClr val="dk1"/>
              </a:buClr>
              <a:buSzPts val="1600"/>
              <a:buFont typeface="Arial"/>
              <a:buNone/>
            </a:pPr>
            <a:r>
              <a:t/>
            </a:r>
            <a:endParaRPr b="1" sz="1600">
              <a:latin typeface="Arial"/>
              <a:ea typeface="Arial"/>
              <a:cs typeface="Arial"/>
              <a:sym typeface="Arial"/>
            </a:endParaRPr>
          </a:p>
          <a:p>
            <a:pPr indent="0" lvl="0" marL="0" rtl="0" algn="l">
              <a:lnSpc>
                <a:spcPct val="120000"/>
              </a:lnSpc>
              <a:spcBef>
                <a:spcPts val="320"/>
              </a:spcBef>
              <a:spcAft>
                <a:spcPts val="0"/>
              </a:spcAft>
              <a:buClr>
                <a:schemeClr val="dk1"/>
              </a:buClr>
              <a:buSzPts val="1600"/>
              <a:buFont typeface="Arial"/>
              <a:buNone/>
            </a:pPr>
            <a:r>
              <a:t/>
            </a:r>
            <a:endParaRPr b="1" sz="1600">
              <a:latin typeface="Arial"/>
              <a:ea typeface="Arial"/>
              <a:cs typeface="Arial"/>
              <a:sym typeface="Arial"/>
            </a:endParaRPr>
          </a:p>
          <a:p>
            <a:pPr indent="0" lvl="0" marL="0" rtl="0" algn="l">
              <a:lnSpc>
                <a:spcPct val="120000"/>
              </a:lnSpc>
              <a:spcBef>
                <a:spcPts val="320"/>
              </a:spcBef>
              <a:spcAft>
                <a:spcPts val="0"/>
              </a:spcAft>
              <a:buClr>
                <a:schemeClr val="dk1"/>
              </a:buClr>
              <a:buSzPts val="1600"/>
              <a:buFont typeface="Arial"/>
              <a:buNone/>
            </a:pPr>
            <a:r>
              <a:t/>
            </a:r>
            <a:endParaRPr b="1" sz="1600">
              <a:latin typeface="Arial"/>
              <a:ea typeface="Arial"/>
              <a:cs typeface="Arial"/>
              <a:sym typeface="Arial"/>
            </a:endParaRPr>
          </a:p>
        </p:txBody>
      </p:sp>
      <p:sp>
        <p:nvSpPr>
          <p:cNvPr id="122" name="Google Shape;122;p7"/>
          <p:cNvSpPr txBox="1"/>
          <p:nvPr>
            <p:ph type="title"/>
          </p:nvPr>
        </p:nvSpPr>
        <p:spPr>
          <a:xfrm>
            <a:off x="342030" y="712177"/>
            <a:ext cx="7765513" cy="1171717"/>
          </a:xfrm>
          <a:prstGeom prst="rect">
            <a:avLst/>
          </a:prstGeom>
          <a:noFill/>
          <a:ln>
            <a:noFill/>
          </a:ln>
        </p:spPr>
        <p:txBody>
          <a:bodyPr anchorCtr="0" anchor="ctr" bIns="0" lIns="91425" spcFirstLastPara="1" rIns="91425" wrap="square" tIns="0">
            <a:noAutofit/>
          </a:bodyPr>
          <a:lstStyle/>
          <a:p>
            <a:pPr indent="0" lvl="0" marL="0" rtl="0" algn="l">
              <a:lnSpc>
                <a:spcPct val="90000"/>
              </a:lnSpc>
              <a:spcBef>
                <a:spcPts val="0"/>
              </a:spcBef>
              <a:spcAft>
                <a:spcPts val="0"/>
              </a:spcAft>
              <a:buClr>
                <a:srgbClr val="AD122A"/>
              </a:buClr>
              <a:buSzPts val="3600"/>
              <a:buFont typeface="Arial"/>
              <a:buNone/>
            </a:pPr>
            <a:r>
              <a:rPr i="1" lang="en-US"/>
              <a:t>Children with neurodevelopmental differences are overrepresented in the JJ system.</a:t>
            </a:r>
            <a:br>
              <a:rPr lang="en-US"/>
            </a:br>
            <a:endParaRPr b="0"/>
          </a:p>
        </p:txBody>
      </p:sp>
      <p:grpSp>
        <p:nvGrpSpPr>
          <p:cNvPr id="123" name="Google Shape;123;p7"/>
          <p:cNvGrpSpPr/>
          <p:nvPr/>
        </p:nvGrpSpPr>
        <p:grpSpPr>
          <a:xfrm>
            <a:off x="746404" y="1883894"/>
            <a:ext cx="7894434" cy="3019033"/>
            <a:chOff x="963" y="0"/>
            <a:chExt cx="7894434" cy="3019033"/>
          </a:xfrm>
        </p:grpSpPr>
        <p:sp>
          <p:nvSpPr>
            <p:cNvPr id="124" name="Google Shape;124;p7"/>
            <p:cNvSpPr/>
            <p:nvPr/>
          </p:nvSpPr>
          <p:spPr>
            <a:xfrm>
              <a:off x="963" y="0"/>
              <a:ext cx="2506169" cy="3019033"/>
            </a:xfrm>
            <a:prstGeom prst="roundRect">
              <a:avLst>
                <a:gd fmla="val 10000" name="adj"/>
              </a:avLst>
            </a:prstGeom>
            <a:solidFill>
              <a:srgbClr val="CAD1D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7"/>
            <p:cNvSpPr txBox="1"/>
            <p:nvPr/>
          </p:nvSpPr>
          <p:spPr>
            <a:xfrm>
              <a:off x="963" y="0"/>
              <a:ext cx="2506169" cy="905709"/>
            </a:xfrm>
            <a:prstGeom prst="rect">
              <a:avLst/>
            </a:prstGeom>
            <a:noFill/>
            <a:ln>
              <a:noFill/>
            </a:ln>
          </p:spPr>
          <p:txBody>
            <a:bodyPr anchorCtr="0" anchor="ctr" bIns="163825" lIns="163825" spcFirstLastPara="1" rIns="163825" wrap="square" tIns="163825">
              <a:noAutofit/>
            </a:bodyPr>
            <a:lstStyle/>
            <a:p>
              <a:pPr indent="0" lvl="0" marL="0" marR="0" rtl="0" algn="ctr">
                <a:lnSpc>
                  <a:spcPct val="90000"/>
                </a:lnSpc>
                <a:spcBef>
                  <a:spcPts val="0"/>
                </a:spcBef>
                <a:spcAft>
                  <a:spcPts val="0"/>
                </a:spcAft>
                <a:buClr>
                  <a:schemeClr val="dk1"/>
                </a:buClr>
                <a:buSzPts val="4300"/>
                <a:buFont typeface="Arial"/>
                <a:buNone/>
              </a:pPr>
              <a:r>
                <a:rPr lang="en-US" sz="4300">
                  <a:solidFill>
                    <a:schemeClr val="dk1"/>
                  </a:solidFill>
                  <a:latin typeface="Arial"/>
                  <a:ea typeface="Arial"/>
                  <a:cs typeface="Arial"/>
                  <a:sym typeface="Arial"/>
                </a:rPr>
                <a:t>ADHD</a:t>
              </a:r>
              <a:endParaRPr/>
            </a:p>
          </p:txBody>
        </p:sp>
        <p:sp>
          <p:nvSpPr>
            <p:cNvPr id="126" name="Google Shape;126;p7"/>
            <p:cNvSpPr/>
            <p:nvPr/>
          </p:nvSpPr>
          <p:spPr>
            <a:xfrm>
              <a:off x="251580" y="905709"/>
              <a:ext cx="2004935" cy="1962371"/>
            </a:xfrm>
            <a:prstGeom prst="roundRect">
              <a:avLst>
                <a:gd fmla="val 10000" name="adj"/>
              </a:avLst>
            </a:prstGeom>
            <a:solidFill>
              <a:schemeClr val="lt1"/>
            </a:solidFill>
            <a:ln cap="flat" cmpd="sng" w="25400">
              <a:solidFill>
                <a:srgbClr val="0054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7"/>
            <p:cNvSpPr txBox="1"/>
            <p:nvPr/>
          </p:nvSpPr>
          <p:spPr>
            <a:xfrm>
              <a:off x="309056" y="963185"/>
              <a:ext cx="1889983" cy="1847419"/>
            </a:xfrm>
            <a:prstGeom prst="rect">
              <a:avLst/>
            </a:prstGeom>
            <a:noFill/>
            <a:ln>
              <a:noFill/>
            </a:ln>
          </p:spPr>
          <p:txBody>
            <a:bodyPr anchorCtr="0" anchor="ctr" bIns="30475" lIns="40625" spcFirstLastPara="1" rIns="40625" wrap="square" tIns="30475">
              <a:noAutofit/>
            </a:bodyPr>
            <a:lstStyle/>
            <a:p>
              <a:pPr indent="0" lvl="0" marL="0" marR="0" rtl="0" algn="ctr">
                <a:lnSpc>
                  <a:spcPct val="90000"/>
                </a:lnSpc>
                <a:spcBef>
                  <a:spcPts val="0"/>
                </a:spcBef>
                <a:spcAft>
                  <a:spcPts val="0"/>
                </a:spcAft>
                <a:buClr>
                  <a:schemeClr val="lt1"/>
                </a:buClr>
                <a:buSzPts val="1600"/>
                <a:buFont typeface="Arial"/>
                <a:buNone/>
              </a:pPr>
              <a:r>
                <a:rPr lang="en-US" sz="1600">
                  <a:solidFill>
                    <a:schemeClr val="dk1"/>
                  </a:solidFill>
                  <a:latin typeface="Arial"/>
                  <a:ea typeface="Arial"/>
                  <a:cs typeface="Arial"/>
                  <a:sym typeface="Arial"/>
                </a:rPr>
                <a:t>General population prevalence 5%; 18.5% for females and 11.7% for males in detention (Holland, 2023).</a:t>
              </a:r>
              <a:endParaRPr>
                <a:solidFill>
                  <a:schemeClr val="dk1"/>
                </a:solidFill>
              </a:endParaRPr>
            </a:p>
          </p:txBody>
        </p:sp>
        <p:sp>
          <p:nvSpPr>
            <p:cNvPr id="128" name="Google Shape;128;p7"/>
            <p:cNvSpPr/>
            <p:nvPr/>
          </p:nvSpPr>
          <p:spPr>
            <a:xfrm>
              <a:off x="2695096" y="0"/>
              <a:ext cx="2506169" cy="3019033"/>
            </a:xfrm>
            <a:prstGeom prst="roundRect">
              <a:avLst>
                <a:gd fmla="val 10000" name="adj"/>
              </a:avLst>
            </a:prstGeom>
            <a:solidFill>
              <a:srgbClr val="CAD1D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7"/>
            <p:cNvSpPr txBox="1"/>
            <p:nvPr/>
          </p:nvSpPr>
          <p:spPr>
            <a:xfrm>
              <a:off x="2695096" y="0"/>
              <a:ext cx="2506169" cy="905709"/>
            </a:xfrm>
            <a:prstGeom prst="rect">
              <a:avLst/>
            </a:prstGeom>
            <a:noFill/>
            <a:ln>
              <a:noFill/>
            </a:ln>
          </p:spPr>
          <p:txBody>
            <a:bodyPr anchorCtr="0" anchor="ctr" bIns="163825" lIns="163825" spcFirstLastPara="1" rIns="163825" wrap="square" tIns="163825">
              <a:noAutofit/>
            </a:bodyPr>
            <a:lstStyle/>
            <a:p>
              <a:pPr indent="0" lvl="0" marL="0" marR="0" rtl="0" algn="ctr">
                <a:lnSpc>
                  <a:spcPct val="90000"/>
                </a:lnSpc>
                <a:spcBef>
                  <a:spcPts val="0"/>
                </a:spcBef>
                <a:spcAft>
                  <a:spcPts val="0"/>
                </a:spcAft>
                <a:buClr>
                  <a:schemeClr val="dk1"/>
                </a:buClr>
                <a:buSzPts val="4300"/>
                <a:buFont typeface="Arial"/>
                <a:buNone/>
              </a:pPr>
              <a:r>
                <a:rPr lang="en-US" sz="4300">
                  <a:solidFill>
                    <a:schemeClr val="dk1"/>
                  </a:solidFill>
                  <a:latin typeface="Arial"/>
                  <a:ea typeface="Arial"/>
                  <a:cs typeface="Arial"/>
                  <a:sym typeface="Arial"/>
                </a:rPr>
                <a:t>ASD</a:t>
              </a:r>
              <a:endParaRPr sz="4300">
                <a:solidFill>
                  <a:schemeClr val="dk1"/>
                </a:solidFill>
                <a:latin typeface="Arial"/>
                <a:ea typeface="Arial"/>
                <a:cs typeface="Arial"/>
                <a:sym typeface="Arial"/>
              </a:endParaRPr>
            </a:p>
          </p:txBody>
        </p:sp>
        <p:sp>
          <p:nvSpPr>
            <p:cNvPr id="130" name="Google Shape;130;p7"/>
            <p:cNvSpPr/>
            <p:nvPr/>
          </p:nvSpPr>
          <p:spPr>
            <a:xfrm>
              <a:off x="2945713" y="905709"/>
              <a:ext cx="2004935" cy="1962371"/>
            </a:xfrm>
            <a:prstGeom prst="roundRect">
              <a:avLst>
                <a:gd fmla="val 10000" name="adj"/>
              </a:avLst>
            </a:prstGeom>
            <a:solidFill>
              <a:schemeClr val="lt1"/>
            </a:solidFill>
            <a:ln cap="flat" cmpd="sng" w="25400">
              <a:solidFill>
                <a:srgbClr val="0054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7"/>
            <p:cNvSpPr txBox="1"/>
            <p:nvPr/>
          </p:nvSpPr>
          <p:spPr>
            <a:xfrm>
              <a:off x="3003189" y="963185"/>
              <a:ext cx="1889983" cy="1847419"/>
            </a:xfrm>
            <a:prstGeom prst="rect">
              <a:avLst/>
            </a:prstGeom>
            <a:noFill/>
            <a:ln>
              <a:noFill/>
            </a:ln>
          </p:spPr>
          <p:txBody>
            <a:bodyPr anchorCtr="0" anchor="ctr" bIns="30475" lIns="40625" spcFirstLastPara="1" rIns="40625" wrap="square" tIns="30475">
              <a:noAutofit/>
            </a:bodyPr>
            <a:lstStyle/>
            <a:p>
              <a:pPr indent="0" lvl="0" marL="0" marR="0" rtl="0" algn="ctr">
                <a:lnSpc>
                  <a:spcPct val="90000"/>
                </a:lnSpc>
                <a:spcBef>
                  <a:spcPts val="0"/>
                </a:spcBef>
                <a:spcAft>
                  <a:spcPts val="0"/>
                </a:spcAft>
                <a:buClr>
                  <a:schemeClr val="lt1"/>
                </a:buClr>
                <a:buSzPts val="1600"/>
                <a:buFont typeface="Arial"/>
                <a:buNone/>
              </a:pPr>
              <a:r>
                <a:rPr lang="en-US" sz="1600">
                  <a:solidFill>
                    <a:schemeClr val="dk1"/>
                  </a:solidFill>
                  <a:latin typeface="Arial"/>
                  <a:ea typeface="Arial"/>
                  <a:cs typeface="Arial"/>
                  <a:sym typeface="Arial"/>
                </a:rPr>
                <a:t>General population prevalence ~ 1.2 to 2.8%; estimated 15% prevalence in youth detention (Hughes et al., 2012).</a:t>
              </a:r>
              <a:endParaRPr sz="1600">
                <a:solidFill>
                  <a:schemeClr val="dk1"/>
                </a:solidFill>
                <a:latin typeface="Arial"/>
                <a:ea typeface="Arial"/>
                <a:cs typeface="Arial"/>
                <a:sym typeface="Arial"/>
              </a:endParaRPr>
            </a:p>
          </p:txBody>
        </p:sp>
        <p:sp>
          <p:nvSpPr>
            <p:cNvPr id="132" name="Google Shape;132;p7"/>
            <p:cNvSpPr/>
            <p:nvPr/>
          </p:nvSpPr>
          <p:spPr>
            <a:xfrm>
              <a:off x="5389228" y="0"/>
              <a:ext cx="2506169" cy="3019033"/>
            </a:xfrm>
            <a:prstGeom prst="roundRect">
              <a:avLst>
                <a:gd fmla="val 10000" name="adj"/>
              </a:avLst>
            </a:prstGeom>
            <a:solidFill>
              <a:srgbClr val="CAD1D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7"/>
            <p:cNvSpPr txBox="1"/>
            <p:nvPr/>
          </p:nvSpPr>
          <p:spPr>
            <a:xfrm>
              <a:off x="5389228" y="0"/>
              <a:ext cx="2506169" cy="905709"/>
            </a:xfrm>
            <a:prstGeom prst="rect">
              <a:avLst/>
            </a:prstGeom>
            <a:noFill/>
            <a:ln>
              <a:noFill/>
            </a:ln>
          </p:spPr>
          <p:txBody>
            <a:bodyPr anchorCtr="0" anchor="ctr" bIns="163825" lIns="163825" spcFirstLastPara="1" rIns="163825" wrap="square" tIns="163825">
              <a:noAutofit/>
            </a:bodyPr>
            <a:lstStyle/>
            <a:p>
              <a:pPr indent="0" lvl="0" marL="0" marR="0" rtl="0" algn="ctr">
                <a:lnSpc>
                  <a:spcPct val="90000"/>
                </a:lnSpc>
                <a:spcBef>
                  <a:spcPts val="0"/>
                </a:spcBef>
                <a:spcAft>
                  <a:spcPts val="0"/>
                </a:spcAft>
                <a:buClr>
                  <a:schemeClr val="dk1"/>
                </a:buClr>
                <a:buSzPts val="4300"/>
                <a:buFont typeface="Arial"/>
                <a:buNone/>
              </a:pPr>
              <a:r>
                <a:rPr lang="en-US" sz="4300">
                  <a:solidFill>
                    <a:schemeClr val="dk1"/>
                  </a:solidFill>
                  <a:latin typeface="Arial"/>
                  <a:ea typeface="Arial"/>
                  <a:cs typeface="Arial"/>
                  <a:sym typeface="Arial"/>
                </a:rPr>
                <a:t>IDD</a:t>
              </a:r>
              <a:endParaRPr/>
            </a:p>
          </p:txBody>
        </p:sp>
        <p:sp>
          <p:nvSpPr>
            <p:cNvPr id="134" name="Google Shape;134;p7"/>
            <p:cNvSpPr/>
            <p:nvPr/>
          </p:nvSpPr>
          <p:spPr>
            <a:xfrm>
              <a:off x="5639845" y="905709"/>
              <a:ext cx="2004935" cy="1962371"/>
            </a:xfrm>
            <a:prstGeom prst="roundRect">
              <a:avLst>
                <a:gd fmla="val 10000" name="adj"/>
              </a:avLst>
            </a:prstGeom>
            <a:solidFill>
              <a:schemeClr val="lt1"/>
            </a:solidFill>
            <a:ln cap="flat" cmpd="sng" w="25400">
              <a:solidFill>
                <a:srgbClr val="0054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7"/>
            <p:cNvSpPr txBox="1"/>
            <p:nvPr/>
          </p:nvSpPr>
          <p:spPr>
            <a:xfrm>
              <a:off x="5697321" y="963185"/>
              <a:ext cx="1889983" cy="1847419"/>
            </a:xfrm>
            <a:prstGeom prst="rect">
              <a:avLst/>
            </a:prstGeom>
            <a:noFill/>
            <a:ln>
              <a:noFill/>
            </a:ln>
          </p:spPr>
          <p:txBody>
            <a:bodyPr anchorCtr="0" anchor="ctr" bIns="30475" lIns="40625" spcFirstLastPara="1" rIns="40625" wrap="square" tIns="30475">
              <a:noAutofit/>
            </a:bodyPr>
            <a:lstStyle/>
            <a:p>
              <a:pPr indent="0" lvl="0" marL="0" marR="0" rtl="0" algn="ctr">
                <a:lnSpc>
                  <a:spcPct val="90000"/>
                </a:lnSpc>
                <a:spcBef>
                  <a:spcPts val="0"/>
                </a:spcBef>
                <a:spcAft>
                  <a:spcPts val="0"/>
                </a:spcAft>
                <a:buClr>
                  <a:schemeClr val="lt1"/>
                </a:buClr>
                <a:buSzPts val="1600"/>
                <a:buFont typeface="Arial"/>
                <a:buNone/>
              </a:pPr>
              <a:r>
                <a:rPr lang="en-US" sz="1600">
                  <a:solidFill>
                    <a:schemeClr val="dk1"/>
                  </a:solidFill>
                  <a:latin typeface="Arial"/>
                  <a:ea typeface="Arial"/>
                  <a:cs typeface="Arial"/>
                  <a:sym typeface="Arial"/>
                </a:rPr>
                <a:t>General population prevalence ~2 to 3%;  ~7 to 25% in the youth detention (Hughes et al., 2012).</a:t>
              </a:r>
              <a:endParaRPr>
                <a:solidFill>
                  <a:schemeClr val="dk1"/>
                </a:solidFil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8"/>
          <p:cNvSpPr txBox="1"/>
          <p:nvPr>
            <p:ph idx="1" type="body"/>
          </p:nvPr>
        </p:nvSpPr>
        <p:spPr>
          <a:xfrm>
            <a:off x="342030" y="1288957"/>
            <a:ext cx="8056529" cy="3613969"/>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2000"/>
              <a:buFont typeface="Arial"/>
              <a:buNone/>
            </a:pPr>
            <a:r>
              <a:rPr lang="en-US" sz="2000">
                <a:latin typeface="Arial"/>
                <a:ea typeface="Arial"/>
                <a:cs typeface="Arial"/>
                <a:sym typeface="Arial"/>
              </a:rPr>
              <a:t>Youth with ASD are more likely than their neurotypical peers to be charged for school-based incidents such as disturbing the school, carrying a weapon, assault and battery, or threatening a school employee (Cheely et al. 2012).</a:t>
            </a:r>
            <a:endParaRPr/>
          </a:p>
          <a:p>
            <a:pPr indent="0" lvl="0" marL="0" rtl="0" algn="l">
              <a:lnSpc>
                <a:spcPct val="100000"/>
              </a:lnSpc>
              <a:spcBef>
                <a:spcPts val="400"/>
              </a:spcBef>
              <a:spcAft>
                <a:spcPts val="0"/>
              </a:spcAft>
              <a:buClr>
                <a:schemeClr val="dk1"/>
              </a:buClr>
              <a:buSzPts val="2000"/>
              <a:buFont typeface="Arial"/>
              <a:buNone/>
            </a:pPr>
            <a:r>
              <a:t/>
            </a:r>
            <a:endParaRPr sz="2000">
              <a:latin typeface="Arial"/>
              <a:ea typeface="Arial"/>
              <a:cs typeface="Arial"/>
              <a:sym typeface="Arial"/>
            </a:endParaRPr>
          </a:p>
          <a:p>
            <a:pPr indent="0" lvl="0" marL="0" rtl="0" algn="l">
              <a:lnSpc>
                <a:spcPct val="100000"/>
              </a:lnSpc>
              <a:spcBef>
                <a:spcPts val="400"/>
              </a:spcBef>
              <a:spcAft>
                <a:spcPts val="0"/>
              </a:spcAft>
              <a:buClr>
                <a:schemeClr val="dk1"/>
              </a:buClr>
              <a:buSzPts val="2000"/>
              <a:buFont typeface="Arial"/>
              <a:buNone/>
            </a:pPr>
            <a:r>
              <a:rPr lang="en-US" sz="2000">
                <a:latin typeface="Arial"/>
                <a:ea typeface="Arial"/>
                <a:cs typeface="Arial"/>
                <a:sym typeface="Arial"/>
              </a:rPr>
              <a:t>ADHD and temperamental difficulties (i.e., effortful control and negative emotionality) are significantly related to continued offending in justice-involved youth (Baglivio et al., 2017).</a:t>
            </a:r>
            <a:endParaRPr/>
          </a:p>
        </p:txBody>
      </p:sp>
      <p:sp>
        <p:nvSpPr>
          <p:cNvPr id="142" name="Google Shape;142;p8"/>
          <p:cNvSpPr txBox="1"/>
          <p:nvPr>
            <p:ph type="title"/>
          </p:nvPr>
        </p:nvSpPr>
        <p:spPr>
          <a:xfrm>
            <a:off x="35251" y="240574"/>
            <a:ext cx="8670085" cy="922351"/>
          </a:xfrm>
          <a:prstGeom prst="rect">
            <a:avLst/>
          </a:prstGeom>
          <a:noFill/>
          <a:ln>
            <a:noFill/>
          </a:ln>
        </p:spPr>
        <p:txBody>
          <a:bodyPr anchorCtr="0" anchor="ctr" bIns="0" lIns="91425" spcFirstLastPara="1" rIns="91425" wrap="square" tIns="0">
            <a:noAutofit/>
          </a:bodyPr>
          <a:lstStyle/>
          <a:p>
            <a:pPr indent="0" lvl="0" marL="0" rtl="0" algn="l">
              <a:lnSpc>
                <a:spcPct val="90000"/>
              </a:lnSpc>
              <a:spcBef>
                <a:spcPts val="0"/>
              </a:spcBef>
              <a:spcAft>
                <a:spcPts val="0"/>
              </a:spcAft>
              <a:buClr>
                <a:srgbClr val="AD122A"/>
              </a:buClr>
              <a:buSzPts val="3600"/>
              <a:buFont typeface="Arial"/>
              <a:buNone/>
            </a:pPr>
            <a:r>
              <a:rPr lang="en-US"/>
              <a:t>Neurodevelopmental Considerations</a:t>
            </a:r>
            <a:endParaRPr b="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9"/>
          <p:cNvSpPr txBox="1"/>
          <p:nvPr>
            <p:ph idx="1" type="body"/>
          </p:nvPr>
        </p:nvSpPr>
        <p:spPr>
          <a:xfrm>
            <a:off x="397805" y="1009368"/>
            <a:ext cx="8348390" cy="397094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000"/>
              <a:buFont typeface="Arial"/>
              <a:buNone/>
            </a:pPr>
            <a:r>
              <a:rPr lang="en-US" sz="2000"/>
              <a:t>Justice involved youth tend to experience disruptions in their education (e.g., truancy, being detained), which may impact their academic learning and ability to engage with grade-level material.</a:t>
            </a:r>
            <a:endParaRPr/>
          </a:p>
          <a:p>
            <a:pPr indent="-342900" lvl="0" marL="342900" rtl="0" algn="l">
              <a:lnSpc>
                <a:spcPct val="90000"/>
              </a:lnSpc>
              <a:spcBef>
                <a:spcPts val="400"/>
              </a:spcBef>
              <a:spcAft>
                <a:spcPts val="0"/>
              </a:spcAft>
              <a:buClr>
                <a:schemeClr val="dk1"/>
              </a:buClr>
              <a:buSzPts val="2000"/>
              <a:buFont typeface="Arial"/>
              <a:buChar char="•"/>
            </a:pPr>
            <a:r>
              <a:rPr lang="en-US" sz="2000">
                <a:solidFill>
                  <a:schemeClr val="dk1"/>
                </a:solidFill>
              </a:rPr>
              <a:t>The academic achievement level of justice-involved youth has been consistently reported as 1 to 5 years below grade level in both reading and math (Cavendish et al., 2014).</a:t>
            </a:r>
            <a:br>
              <a:rPr lang="en-US" sz="2000">
                <a:solidFill>
                  <a:schemeClr val="dk1"/>
                </a:solidFill>
              </a:rPr>
            </a:br>
            <a:endParaRPr sz="2000">
              <a:solidFill>
                <a:schemeClr val="dk1"/>
              </a:solidFill>
            </a:endParaRPr>
          </a:p>
          <a:p>
            <a:pPr indent="0" lvl="0" marL="0" rtl="0" algn="l">
              <a:lnSpc>
                <a:spcPct val="90000"/>
              </a:lnSpc>
              <a:spcBef>
                <a:spcPts val="400"/>
              </a:spcBef>
              <a:spcAft>
                <a:spcPts val="0"/>
              </a:spcAft>
              <a:buClr>
                <a:schemeClr val="dk1"/>
              </a:buClr>
              <a:buSzPts val="2000"/>
              <a:buFont typeface="Arial"/>
              <a:buNone/>
            </a:pPr>
            <a:r>
              <a:rPr lang="en-US" sz="2000"/>
              <a:t>Students with disabilities are overrepresented in the juvenile justice system, especially those with EBDs and OHIs (Kincaid &amp; Sullivan, 2019).</a:t>
            </a:r>
            <a:endParaRPr/>
          </a:p>
          <a:p>
            <a:pPr indent="-342900" lvl="0" marL="342900" rtl="0" algn="l">
              <a:lnSpc>
                <a:spcPct val="90000"/>
              </a:lnSpc>
              <a:spcBef>
                <a:spcPts val="400"/>
              </a:spcBef>
              <a:spcAft>
                <a:spcPts val="0"/>
              </a:spcAft>
              <a:buClr>
                <a:schemeClr val="dk1"/>
              </a:buClr>
              <a:buSzPts val="2000"/>
              <a:buFont typeface="Arial"/>
              <a:buChar char="•"/>
            </a:pPr>
            <a:r>
              <a:rPr lang="en-US" sz="2000">
                <a:solidFill>
                  <a:schemeClr val="dk1"/>
                </a:solidFill>
              </a:rPr>
              <a:t>Justice-involved youth with disabilities are significantly less likely to earn a high school diploma than their peers without disabilities (Cavendish, 2014).</a:t>
            </a:r>
            <a:endParaRPr sz="2000">
              <a:solidFill>
                <a:schemeClr val="dk1"/>
              </a:solidFill>
            </a:endParaRPr>
          </a:p>
          <a:p>
            <a:pPr indent="0" lvl="0" marL="0" rtl="0" algn="l">
              <a:lnSpc>
                <a:spcPct val="90000"/>
              </a:lnSpc>
              <a:spcBef>
                <a:spcPts val="560"/>
              </a:spcBef>
              <a:spcAft>
                <a:spcPts val="0"/>
              </a:spcAft>
              <a:buClr>
                <a:schemeClr val="dk1"/>
              </a:buClr>
              <a:buSzPts val="2800"/>
              <a:buFont typeface="Arial"/>
              <a:buNone/>
            </a:pPr>
            <a:r>
              <a:t/>
            </a:r>
            <a:endParaRPr sz="2800"/>
          </a:p>
        </p:txBody>
      </p:sp>
      <p:sp>
        <p:nvSpPr>
          <p:cNvPr id="149" name="Google Shape;149;p9"/>
          <p:cNvSpPr txBox="1"/>
          <p:nvPr>
            <p:ph type="title"/>
          </p:nvPr>
        </p:nvSpPr>
        <p:spPr>
          <a:xfrm>
            <a:off x="342030" y="163191"/>
            <a:ext cx="7887570" cy="922351"/>
          </a:xfrm>
          <a:prstGeom prst="rect">
            <a:avLst/>
          </a:prstGeom>
          <a:noFill/>
          <a:ln>
            <a:noFill/>
          </a:ln>
        </p:spPr>
        <p:txBody>
          <a:bodyPr anchorCtr="0" anchor="ctr" bIns="0" lIns="91425" spcFirstLastPara="1" rIns="91425" wrap="square" tIns="0">
            <a:noAutofit/>
          </a:bodyPr>
          <a:lstStyle/>
          <a:p>
            <a:pPr indent="0" lvl="0" marL="0" rtl="0" algn="l">
              <a:lnSpc>
                <a:spcPct val="90000"/>
              </a:lnSpc>
              <a:spcBef>
                <a:spcPts val="0"/>
              </a:spcBef>
              <a:spcAft>
                <a:spcPts val="0"/>
              </a:spcAft>
              <a:buClr>
                <a:srgbClr val="AD122A"/>
              </a:buClr>
              <a:buSzPts val="3600"/>
              <a:buFont typeface="Arial"/>
              <a:buNone/>
            </a:pPr>
            <a:r>
              <a:rPr lang="en-US"/>
              <a:t>Learning Considerations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10"/>
          <p:cNvSpPr txBox="1"/>
          <p:nvPr>
            <p:ph idx="1" type="body"/>
          </p:nvPr>
        </p:nvSpPr>
        <p:spPr>
          <a:xfrm>
            <a:off x="342028" y="1274863"/>
            <a:ext cx="8266641" cy="3628063"/>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Font typeface="Arial"/>
              <a:buNone/>
            </a:pPr>
            <a:r>
              <a:rPr lang="en-US" sz="2000"/>
              <a:t>Up to 90% of justice-involved youth report exposure to some type of traumatic event; 70% of youth meet criteria for a mental health disorder; 30% of youth meeting criteria for PTSD (Dierkhising et al., 2013).</a:t>
            </a:r>
            <a:endParaRPr sz="2800"/>
          </a:p>
          <a:p>
            <a:pPr indent="-342900" lvl="0" marL="342900" rtl="0" algn="l">
              <a:lnSpc>
                <a:spcPct val="90000"/>
              </a:lnSpc>
              <a:spcBef>
                <a:spcPts val="400"/>
              </a:spcBef>
              <a:spcAft>
                <a:spcPts val="0"/>
              </a:spcAft>
              <a:buClr>
                <a:schemeClr val="dk1"/>
              </a:buClr>
              <a:buSzPts val="2000"/>
              <a:buFont typeface="Arial"/>
              <a:buChar char="•"/>
            </a:pPr>
            <a:r>
              <a:rPr lang="en-US" sz="2000"/>
              <a:t>~65% of youth are first exposed to trauma within their first 5 years of life.</a:t>
            </a:r>
            <a:endParaRPr sz="2000"/>
          </a:p>
          <a:p>
            <a:pPr indent="-342900" lvl="0" marL="342900" rtl="0" algn="l">
              <a:lnSpc>
                <a:spcPct val="90000"/>
              </a:lnSpc>
              <a:spcBef>
                <a:spcPts val="400"/>
              </a:spcBef>
              <a:spcAft>
                <a:spcPts val="0"/>
              </a:spcAft>
              <a:buClr>
                <a:schemeClr val="dk1"/>
              </a:buClr>
              <a:buSzPts val="2000"/>
              <a:buFont typeface="Arial"/>
              <a:buChar char="•"/>
            </a:pPr>
            <a:r>
              <a:rPr lang="en-US" sz="2000"/>
              <a:t>Early age of onset of trauma exposure is associated with mental health problems and related risk factors (e.g., substance use). </a:t>
            </a:r>
            <a:endParaRPr sz="2000"/>
          </a:p>
          <a:p>
            <a:pPr indent="0" lvl="1" marL="457200" rtl="0" algn="l">
              <a:spcBef>
                <a:spcPts val="400"/>
              </a:spcBef>
              <a:spcAft>
                <a:spcPts val="0"/>
              </a:spcAft>
              <a:buClr>
                <a:srgbClr val="888888"/>
              </a:buClr>
              <a:buSzPts val="2000"/>
              <a:buNone/>
            </a:pPr>
            <a:r>
              <a:t/>
            </a:r>
            <a:endParaRPr sz="2000">
              <a:solidFill>
                <a:srgbClr val="898989"/>
              </a:solidFill>
            </a:endParaRPr>
          </a:p>
        </p:txBody>
      </p:sp>
      <p:sp>
        <p:nvSpPr>
          <p:cNvPr id="156" name="Google Shape;156;p10"/>
          <p:cNvSpPr txBox="1"/>
          <p:nvPr>
            <p:ph type="title"/>
          </p:nvPr>
        </p:nvSpPr>
        <p:spPr>
          <a:xfrm>
            <a:off x="342030" y="163191"/>
            <a:ext cx="7887570" cy="1533538"/>
          </a:xfrm>
          <a:prstGeom prst="rect">
            <a:avLst/>
          </a:prstGeom>
          <a:noFill/>
          <a:ln>
            <a:noFill/>
          </a:ln>
        </p:spPr>
        <p:txBody>
          <a:bodyPr anchorCtr="0" anchor="ctr" bIns="0" lIns="91425" spcFirstLastPara="1" rIns="91425" wrap="square" tIns="0">
            <a:noAutofit/>
          </a:bodyPr>
          <a:lstStyle/>
          <a:p>
            <a:pPr indent="0" lvl="0" marL="0" rtl="0" algn="l">
              <a:lnSpc>
                <a:spcPct val="90000"/>
              </a:lnSpc>
              <a:spcBef>
                <a:spcPts val="0"/>
              </a:spcBef>
              <a:spcAft>
                <a:spcPts val="0"/>
              </a:spcAft>
              <a:buClr>
                <a:srgbClr val="AD122A"/>
              </a:buClr>
              <a:buSzPts val="3600"/>
              <a:buFont typeface="Arial"/>
              <a:buNone/>
            </a:pPr>
            <a:r>
              <a:rPr lang="en-US"/>
              <a:t>Trauma Considerations</a:t>
            </a:r>
            <a:endParaRPr b="0"/>
          </a:p>
          <a:p>
            <a:pPr indent="0" lvl="0" marL="0" rtl="0" algn="l">
              <a:lnSpc>
                <a:spcPct val="90000"/>
              </a:lnSpc>
              <a:spcBef>
                <a:spcPts val="0"/>
              </a:spcBef>
              <a:spcAft>
                <a:spcPts val="0"/>
              </a:spcAft>
              <a:buClr>
                <a:srgbClr val="AD122A"/>
              </a:buClr>
              <a:buSzPts val="3600"/>
              <a:buFont typeface="Arial"/>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11"/>
          <p:cNvSpPr txBox="1"/>
          <p:nvPr>
            <p:ph idx="1" type="body"/>
          </p:nvPr>
        </p:nvSpPr>
        <p:spPr>
          <a:xfrm>
            <a:off x="342028" y="1091552"/>
            <a:ext cx="8266641" cy="381137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Font typeface="Arial"/>
              <a:buNone/>
            </a:pPr>
            <a:r>
              <a:rPr lang="en-US"/>
              <a:t>Up to 67% of justice-involved youth report brain injury (Tennessee Disability Coalition, 2025)</a:t>
            </a:r>
            <a:endParaRPr/>
          </a:p>
          <a:p>
            <a:pPr indent="0" lvl="0" marL="0" rtl="0" algn="l">
              <a:lnSpc>
                <a:spcPct val="90000"/>
              </a:lnSpc>
              <a:spcBef>
                <a:spcPts val="480"/>
              </a:spcBef>
              <a:spcAft>
                <a:spcPts val="0"/>
              </a:spcAft>
              <a:buClr>
                <a:schemeClr val="dk1"/>
              </a:buClr>
              <a:buSzPts val="2400"/>
              <a:buFont typeface="Arial"/>
              <a:buNone/>
            </a:pPr>
            <a:br>
              <a:rPr lang="en-US"/>
            </a:br>
            <a:r>
              <a:rPr lang="en-US"/>
              <a:t>Justice-involved youth are over 3x more likely to have had a prior BI than adolescents not involved in the justice system (Farrer et al., 2013).</a:t>
            </a:r>
            <a:endParaRPr/>
          </a:p>
          <a:p>
            <a:pPr indent="-342900" lvl="0" marL="342900" rtl="0" algn="l">
              <a:lnSpc>
                <a:spcPct val="90000"/>
              </a:lnSpc>
              <a:spcBef>
                <a:spcPts val="400"/>
              </a:spcBef>
              <a:spcAft>
                <a:spcPts val="0"/>
              </a:spcAft>
              <a:buClr>
                <a:schemeClr val="dk1"/>
              </a:buClr>
              <a:buSzPts val="2000"/>
              <a:buFont typeface="Arial"/>
              <a:buChar char="•"/>
            </a:pPr>
            <a:r>
              <a:rPr lang="en-US" sz="2000"/>
              <a:t>Children with a BI history are 2x likely to have behavioral health issues, social and academic difficulties, and ACE exposure compared with peers with no history of BI (Haarbauer-Krupa et al., 2015).</a:t>
            </a:r>
            <a:endParaRPr sz="2000"/>
          </a:p>
        </p:txBody>
      </p:sp>
      <p:sp>
        <p:nvSpPr>
          <p:cNvPr id="163" name="Google Shape;163;p11"/>
          <p:cNvSpPr txBox="1"/>
          <p:nvPr>
            <p:ph type="title"/>
          </p:nvPr>
        </p:nvSpPr>
        <p:spPr>
          <a:xfrm>
            <a:off x="342030" y="163191"/>
            <a:ext cx="7887570" cy="922351"/>
          </a:xfrm>
          <a:prstGeom prst="rect">
            <a:avLst/>
          </a:prstGeom>
          <a:noFill/>
          <a:ln>
            <a:noFill/>
          </a:ln>
        </p:spPr>
        <p:txBody>
          <a:bodyPr anchorCtr="0" anchor="ctr" bIns="0" lIns="91425" spcFirstLastPara="1" rIns="91425" wrap="square" tIns="0">
            <a:noAutofit/>
          </a:bodyPr>
          <a:lstStyle/>
          <a:p>
            <a:pPr indent="0" lvl="0" marL="0" rtl="0" algn="l">
              <a:lnSpc>
                <a:spcPct val="90000"/>
              </a:lnSpc>
              <a:spcBef>
                <a:spcPts val="0"/>
              </a:spcBef>
              <a:spcAft>
                <a:spcPts val="0"/>
              </a:spcAft>
              <a:buClr>
                <a:srgbClr val="AD122A"/>
              </a:buClr>
              <a:buSzPts val="3600"/>
              <a:buFont typeface="Arial"/>
              <a:buNone/>
            </a:pPr>
            <a:r>
              <a:rPr lang="en-US"/>
              <a:t>Brain Injury Considerations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2"/>
          <p:cNvSpPr txBox="1"/>
          <p:nvPr>
            <p:ph type="title"/>
          </p:nvPr>
        </p:nvSpPr>
        <p:spPr>
          <a:xfrm>
            <a:off x="342027" y="1521431"/>
            <a:ext cx="8459943" cy="2105867"/>
          </a:xfrm>
          <a:prstGeom prst="rect">
            <a:avLst/>
          </a:prstGeom>
          <a:noFill/>
          <a:ln>
            <a:noFill/>
          </a:ln>
        </p:spPr>
        <p:txBody>
          <a:bodyPr anchorCtr="0" anchor="ctr" bIns="0" lIns="91425" spcFirstLastPara="1" rIns="91425" wrap="square" tIns="0">
            <a:noAutofit/>
          </a:bodyPr>
          <a:lstStyle/>
          <a:p>
            <a:pPr indent="0" lvl="0" marL="0" rtl="0" algn="l">
              <a:lnSpc>
                <a:spcPct val="90000"/>
              </a:lnSpc>
              <a:spcBef>
                <a:spcPts val="0"/>
              </a:spcBef>
              <a:spcAft>
                <a:spcPts val="0"/>
              </a:spcAft>
              <a:buClr>
                <a:srgbClr val="AD122A"/>
              </a:buClr>
              <a:buSzPts val="3600"/>
              <a:buFont typeface="Arial"/>
              <a:buNone/>
            </a:pPr>
            <a:r>
              <a:rPr i="1" lang="en-US"/>
              <a:t>Developing brains are vulnerable &amp; symptoms may be misinterpreted as "defiance" or "disengagement"</a:t>
            </a:r>
            <a:br>
              <a:rPr i="1" lang="en-US"/>
            </a:br>
            <a:endParaRPr i="1"/>
          </a:p>
        </p:txBody>
      </p:sp>
      <p:sp>
        <p:nvSpPr>
          <p:cNvPr id="170" name="Google Shape;170;p12"/>
          <p:cNvSpPr txBox="1"/>
          <p:nvPr>
            <p:ph idx="1" type="body"/>
          </p:nvPr>
        </p:nvSpPr>
        <p:spPr>
          <a:xfrm>
            <a:off x="342028" y="3338969"/>
            <a:ext cx="8459943" cy="1520413"/>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Font typeface="Arial"/>
              <a:buNone/>
            </a:pPr>
            <a:r>
              <a:t/>
            </a:r>
            <a:endParaRPr/>
          </a:p>
          <a:p>
            <a:pPr indent="0" lvl="0" marL="0" rtl="0" algn="l">
              <a:lnSpc>
                <a:spcPct val="90000"/>
              </a:lnSpc>
              <a:spcBef>
                <a:spcPts val="480"/>
              </a:spcBef>
              <a:spcAft>
                <a:spcPts val="0"/>
              </a:spcAft>
              <a:buClr>
                <a:schemeClr val="dk1"/>
              </a:buClr>
              <a:buSzPts val="2400"/>
              <a:buFont typeface="Arial"/>
              <a:buNone/>
            </a:pPr>
            <a:r>
              <a:rPr lang="en-US" sz="2400">
                <a:solidFill>
                  <a:schemeClr val="dk1"/>
                </a:solidFill>
                <a:latin typeface="Arial"/>
                <a:ea typeface="Arial"/>
                <a:cs typeface="Arial"/>
                <a:sym typeface="Arial"/>
              </a:rPr>
              <a:t>Executive dysfunction, emotional dysregulation, memory impairments impact compliance and decision-making (Reddy, 2025).</a:t>
            </a:r>
            <a:endParaRPr/>
          </a:p>
          <a:p>
            <a:pPr indent="0" lvl="0" marL="0" rtl="0" algn="l">
              <a:lnSpc>
                <a:spcPct val="90000"/>
              </a:lnSpc>
              <a:spcBef>
                <a:spcPts val="480"/>
              </a:spcBef>
              <a:spcAft>
                <a:spcPts val="0"/>
              </a:spcAft>
              <a:buClr>
                <a:schemeClr val="dk1"/>
              </a:buClr>
              <a:buSzPts val="2400"/>
              <a:buFont typeface="Arial"/>
              <a:buNone/>
            </a:pPr>
            <a:r>
              <a:t/>
            </a:r>
            <a:endParaRPr/>
          </a:p>
          <a:p>
            <a:pPr indent="0" lvl="0" marL="0" rtl="0" algn="l">
              <a:lnSpc>
                <a:spcPct val="90000"/>
              </a:lnSpc>
              <a:spcBef>
                <a:spcPts val="480"/>
              </a:spcBef>
              <a:spcAft>
                <a:spcPts val="0"/>
              </a:spcAft>
              <a:buClr>
                <a:schemeClr val="dk1"/>
              </a:buClr>
              <a:buSzPts val="2400"/>
              <a:buFont typeface="Arial"/>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13"/>
          <p:cNvSpPr txBox="1"/>
          <p:nvPr/>
        </p:nvSpPr>
        <p:spPr>
          <a:xfrm>
            <a:off x="1066094" y="1228375"/>
            <a:ext cx="6303195" cy="286232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6000">
                <a:solidFill>
                  <a:schemeClr val="accent1"/>
                </a:solidFill>
                <a:latin typeface="Arial"/>
                <a:ea typeface="Arial"/>
                <a:cs typeface="Arial"/>
                <a:sym typeface="Arial"/>
              </a:rPr>
              <a:t>Justice-Involved Youth in Nebraska</a:t>
            </a:r>
            <a:endParaRPr sz="6000">
              <a:solidFill>
                <a:schemeClr val="accen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pic>
        <p:nvPicPr>
          <p:cNvPr descr="A screenshot of a website&#10;&#10;AI-generated content may be incorrect." id="182" name="Google Shape;182;p14"/>
          <p:cNvPicPr preferRelativeResize="0"/>
          <p:nvPr>
            <p:ph idx="1" type="body"/>
          </p:nvPr>
        </p:nvPicPr>
        <p:blipFill rotWithShape="1">
          <a:blip r:embed="rId3">
            <a:alphaModFix/>
          </a:blip>
          <a:srcRect b="0" l="0" r="0" t="0"/>
          <a:stretch/>
        </p:blipFill>
        <p:spPr>
          <a:xfrm>
            <a:off x="868532" y="70337"/>
            <a:ext cx="6573913" cy="482697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pic>
        <p:nvPicPr>
          <p:cNvPr id="188" name="Google Shape;188;p15"/>
          <p:cNvPicPr preferRelativeResize="0"/>
          <p:nvPr/>
        </p:nvPicPr>
        <p:blipFill rotWithShape="1">
          <a:blip r:embed="rId3">
            <a:alphaModFix/>
          </a:blip>
          <a:srcRect b="0" l="0" r="0" t="0"/>
          <a:stretch/>
        </p:blipFill>
        <p:spPr>
          <a:xfrm>
            <a:off x="733785" y="431844"/>
            <a:ext cx="7239871" cy="42896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9"/>
          <p:cNvSpPr txBox="1"/>
          <p:nvPr/>
        </p:nvSpPr>
        <p:spPr>
          <a:xfrm>
            <a:off x="1171209" y="1286267"/>
            <a:ext cx="6811518" cy="286232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6000">
                <a:solidFill>
                  <a:schemeClr val="accent1"/>
                </a:solidFill>
                <a:latin typeface="Arial"/>
                <a:ea typeface="Arial"/>
                <a:cs typeface="Arial"/>
                <a:sym typeface="Arial"/>
              </a:rPr>
              <a:t>Application for Behavioral Health Providers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1"/>
          <p:cNvSpPr txBox="1"/>
          <p:nvPr/>
        </p:nvSpPr>
        <p:spPr>
          <a:xfrm>
            <a:off x="1657300" y="1287496"/>
            <a:ext cx="5820377" cy="286232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6000">
                <a:solidFill>
                  <a:schemeClr val="accent1"/>
                </a:solidFill>
                <a:latin typeface="Arial"/>
                <a:ea typeface="Arial"/>
                <a:cs typeface="Arial"/>
                <a:sym typeface="Arial"/>
              </a:rPr>
              <a:t>Best Practices:</a:t>
            </a:r>
            <a:endParaRPr sz="1800">
              <a:solidFill>
                <a:schemeClr val="accent1"/>
              </a:solidFill>
              <a:latin typeface="Arial"/>
              <a:ea typeface="Arial"/>
              <a:cs typeface="Arial"/>
              <a:sym typeface="Arial"/>
            </a:endParaRPr>
          </a:p>
          <a:p>
            <a:pPr indent="0" lvl="0" marL="0" marR="0" rtl="0" algn="ctr">
              <a:spcBef>
                <a:spcPts val="0"/>
              </a:spcBef>
              <a:spcAft>
                <a:spcPts val="0"/>
              </a:spcAft>
              <a:buNone/>
            </a:pPr>
            <a:r>
              <a:rPr b="1" lang="en-US" sz="6000">
                <a:solidFill>
                  <a:schemeClr val="accent1"/>
                </a:solidFill>
                <a:latin typeface="Arial"/>
                <a:ea typeface="Arial"/>
                <a:cs typeface="Arial"/>
                <a:sym typeface="Arial"/>
              </a:rPr>
              <a:t>Screening and Assessment </a:t>
            </a:r>
            <a:endParaRPr sz="1800">
              <a:solidFill>
                <a:schemeClr val="accen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2"/>
          <p:cNvSpPr txBox="1"/>
          <p:nvPr>
            <p:ph type="title"/>
          </p:nvPr>
        </p:nvSpPr>
        <p:spPr>
          <a:xfrm>
            <a:off x="528066" y="259080"/>
            <a:ext cx="4854425" cy="849935"/>
          </a:xfrm>
          <a:prstGeom prst="rect">
            <a:avLst/>
          </a:prstGeom>
          <a:noFill/>
          <a:ln>
            <a:noFill/>
          </a:ln>
        </p:spPr>
        <p:txBody>
          <a:bodyPr anchorCtr="0" anchor="ctr" bIns="0" lIns="91425" spcFirstLastPara="1" rIns="91425" wrap="square" tIns="0">
            <a:normAutofit/>
          </a:bodyPr>
          <a:lstStyle/>
          <a:p>
            <a:pPr indent="0" lvl="0" marL="0" rtl="0" algn="l">
              <a:lnSpc>
                <a:spcPct val="90000"/>
              </a:lnSpc>
              <a:spcBef>
                <a:spcPts val="0"/>
              </a:spcBef>
              <a:spcAft>
                <a:spcPts val="0"/>
              </a:spcAft>
              <a:buClr>
                <a:srgbClr val="AD122A"/>
              </a:buClr>
              <a:buSzPts val="2800"/>
              <a:buFont typeface="Arial"/>
              <a:buNone/>
            </a:pPr>
            <a:r>
              <a:rPr b="1" i="0" lang="en-US" sz="2800" u="none" cap="none" strike="noStrike">
                <a:solidFill>
                  <a:srgbClr val="AD122A"/>
                </a:solidFill>
                <a:latin typeface="Arial"/>
                <a:ea typeface="Arial"/>
                <a:cs typeface="Arial"/>
                <a:sym typeface="Arial"/>
              </a:rPr>
              <a:t>Screening</a:t>
            </a:r>
            <a:endParaRPr b="1" i="0" sz="2800" u="none" cap="none" strike="noStrike">
              <a:solidFill>
                <a:srgbClr val="AD122A"/>
              </a:solidFill>
              <a:latin typeface="Arial"/>
              <a:ea typeface="Arial"/>
              <a:cs typeface="Arial"/>
              <a:sym typeface="Arial"/>
            </a:endParaRPr>
          </a:p>
        </p:txBody>
      </p:sp>
      <p:grpSp>
        <p:nvGrpSpPr>
          <p:cNvPr id="207" name="Google Shape;207;p22"/>
          <p:cNvGrpSpPr/>
          <p:nvPr/>
        </p:nvGrpSpPr>
        <p:grpSpPr>
          <a:xfrm>
            <a:off x="2946695" y="896071"/>
            <a:ext cx="5774762" cy="3574853"/>
            <a:chOff x="705" y="544378"/>
            <a:chExt cx="5774762" cy="3574853"/>
          </a:xfrm>
        </p:grpSpPr>
        <p:sp>
          <p:nvSpPr>
            <p:cNvPr id="208" name="Google Shape;208;p22"/>
            <p:cNvSpPr/>
            <p:nvPr/>
          </p:nvSpPr>
          <p:spPr>
            <a:xfrm>
              <a:off x="705" y="544378"/>
              <a:ext cx="2749887" cy="1649932"/>
            </a:xfrm>
            <a:prstGeom prst="rect">
              <a:avLst/>
            </a:prstGeom>
            <a:solidFill>
              <a:srgbClr val="005D63">
                <a:alpha val="90196"/>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2"/>
            <p:cNvSpPr txBox="1"/>
            <p:nvPr/>
          </p:nvSpPr>
          <p:spPr>
            <a:xfrm>
              <a:off x="705" y="544378"/>
              <a:ext cx="2749887" cy="1649932"/>
            </a:xfrm>
            <a:prstGeom prst="rect">
              <a:avLst/>
            </a:prstGeom>
            <a:noFill/>
            <a:ln>
              <a:noFill/>
            </a:ln>
          </p:spPr>
          <p:txBody>
            <a:bodyPr anchorCtr="0" anchor="t" bIns="68575" lIns="68575" spcFirstLastPara="1" rIns="68575" wrap="square" tIns="68575">
              <a:noAutofit/>
            </a:bodyPr>
            <a:lstStyle/>
            <a:p>
              <a:pPr indent="0" lvl="0" marL="0" marR="0" rtl="0" algn="l">
                <a:lnSpc>
                  <a:spcPct val="90000"/>
                </a:lnSpc>
                <a:spcBef>
                  <a:spcPts val="0"/>
                </a:spcBef>
                <a:spcAft>
                  <a:spcPts val="0"/>
                </a:spcAft>
                <a:buClr>
                  <a:schemeClr val="lt1"/>
                </a:buClr>
                <a:buSzPts val="1800"/>
                <a:buFont typeface="Arial"/>
                <a:buNone/>
              </a:pPr>
              <a:r>
                <a:rPr b="1" lang="en-US" sz="1800">
                  <a:solidFill>
                    <a:schemeClr val="lt1"/>
                  </a:solidFill>
                  <a:latin typeface="Arial"/>
                  <a:ea typeface="Arial"/>
                  <a:cs typeface="Arial"/>
                  <a:sym typeface="Arial"/>
                </a:rPr>
                <a:t>Validated Screening Tools</a:t>
              </a:r>
              <a:endParaRPr sz="1800">
                <a:solidFill>
                  <a:schemeClr val="lt1"/>
                </a:solidFill>
                <a:latin typeface="Arial"/>
                <a:ea typeface="Arial"/>
                <a:cs typeface="Arial"/>
                <a:sym typeface="Arial"/>
              </a:endParaRPr>
            </a:p>
            <a:p>
              <a:pPr indent="-114300" lvl="1" marL="114300" marR="0" rtl="0" algn="l">
                <a:lnSpc>
                  <a:spcPct val="90000"/>
                </a:lnSpc>
                <a:spcBef>
                  <a:spcPts val="630"/>
                </a:spcBef>
                <a:spcAft>
                  <a:spcPts val="0"/>
                </a:spcAft>
                <a:buClr>
                  <a:schemeClr val="lt1"/>
                </a:buClr>
                <a:buSzPts val="1400"/>
                <a:buFont typeface="Arial"/>
                <a:buChar char="•"/>
              </a:pPr>
              <a:r>
                <a:rPr b="0" i="0" lang="en-US" sz="1400" u="none" cap="none" strike="noStrike">
                  <a:solidFill>
                    <a:schemeClr val="lt1"/>
                  </a:solidFill>
                  <a:latin typeface="Arial"/>
                  <a:ea typeface="Arial"/>
                  <a:cs typeface="Arial"/>
                  <a:sym typeface="Arial"/>
                </a:rPr>
                <a:t>Use brief, validated tools like the OBISS for efficient BI screening in early sessions.</a:t>
              </a:r>
              <a:endParaRPr/>
            </a:p>
          </p:txBody>
        </p:sp>
        <p:sp>
          <p:nvSpPr>
            <p:cNvPr id="210" name="Google Shape;210;p22"/>
            <p:cNvSpPr/>
            <p:nvPr/>
          </p:nvSpPr>
          <p:spPr>
            <a:xfrm>
              <a:off x="3025580" y="544378"/>
              <a:ext cx="2749887" cy="1649932"/>
            </a:xfrm>
            <a:prstGeom prst="rect">
              <a:avLst/>
            </a:prstGeom>
            <a:solidFill>
              <a:srgbClr val="005D63">
                <a:alpha val="77254"/>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2"/>
            <p:cNvSpPr txBox="1"/>
            <p:nvPr/>
          </p:nvSpPr>
          <p:spPr>
            <a:xfrm>
              <a:off x="3025580" y="544378"/>
              <a:ext cx="2749887" cy="1649932"/>
            </a:xfrm>
            <a:prstGeom prst="rect">
              <a:avLst/>
            </a:prstGeom>
            <a:noFill/>
            <a:ln>
              <a:noFill/>
            </a:ln>
          </p:spPr>
          <p:txBody>
            <a:bodyPr anchorCtr="0" anchor="t" bIns="68575" lIns="68575" spcFirstLastPara="1" rIns="68575" wrap="square" tIns="68575">
              <a:noAutofit/>
            </a:bodyPr>
            <a:lstStyle/>
            <a:p>
              <a:pPr indent="0" lvl="0" marL="0" marR="0" rtl="0" algn="l">
                <a:lnSpc>
                  <a:spcPct val="90000"/>
                </a:lnSpc>
                <a:spcBef>
                  <a:spcPts val="0"/>
                </a:spcBef>
                <a:spcAft>
                  <a:spcPts val="0"/>
                </a:spcAft>
                <a:buClr>
                  <a:schemeClr val="lt1"/>
                </a:buClr>
                <a:buSzPts val="1800"/>
                <a:buFont typeface="Arial"/>
                <a:buNone/>
              </a:pPr>
              <a:r>
                <a:rPr b="1" lang="en-US" sz="1800">
                  <a:solidFill>
                    <a:schemeClr val="lt1"/>
                  </a:solidFill>
                  <a:latin typeface="Arial"/>
                  <a:ea typeface="Arial"/>
                  <a:cs typeface="Arial"/>
                  <a:sym typeface="Arial"/>
                </a:rPr>
                <a:t>Trauma-Informed Language</a:t>
              </a:r>
              <a:endParaRPr sz="1800">
                <a:solidFill>
                  <a:schemeClr val="lt1"/>
                </a:solidFill>
                <a:latin typeface="Arial"/>
                <a:ea typeface="Arial"/>
                <a:cs typeface="Arial"/>
                <a:sym typeface="Arial"/>
              </a:endParaRPr>
            </a:p>
            <a:p>
              <a:pPr indent="-114300" lvl="1" marL="114300" marR="0" rtl="0" algn="l">
                <a:lnSpc>
                  <a:spcPct val="90000"/>
                </a:lnSpc>
                <a:spcBef>
                  <a:spcPts val="630"/>
                </a:spcBef>
                <a:spcAft>
                  <a:spcPts val="0"/>
                </a:spcAft>
                <a:buClr>
                  <a:schemeClr val="lt1"/>
                </a:buClr>
                <a:buSzPts val="1400"/>
                <a:buFont typeface="Arial"/>
                <a:buChar char="•"/>
              </a:pPr>
              <a:r>
                <a:rPr b="0" i="0" lang="en-US" sz="1400" u="none" cap="none" strike="noStrike">
                  <a:solidFill>
                    <a:schemeClr val="lt1"/>
                  </a:solidFill>
                  <a:latin typeface="Arial"/>
                  <a:ea typeface="Arial"/>
                  <a:cs typeface="Arial"/>
                  <a:sym typeface="Arial"/>
                </a:rPr>
                <a:t>Introduce screening with nonjudgmental, trauma-informed language to normalize questions and reduce stigma.</a:t>
              </a:r>
              <a:endParaRPr/>
            </a:p>
          </p:txBody>
        </p:sp>
        <p:sp>
          <p:nvSpPr>
            <p:cNvPr id="212" name="Google Shape;212;p22"/>
            <p:cNvSpPr/>
            <p:nvPr/>
          </p:nvSpPr>
          <p:spPr>
            <a:xfrm>
              <a:off x="705" y="2469299"/>
              <a:ext cx="2749887" cy="1649932"/>
            </a:xfrm>
            <a:prstGeom prst="rect">
              <a:avLst/>
            </a:prstGeom>
            <a:solidFill>
              <a:srgbClr val="005D63">
                <a:alpha val="63529"/>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2"/>
            <p:cNvSpPr txBox="1"/>
            <p:nvPr/>
          </p:nvSpPr>
          <p:spPr>
            <a:xfrm>
              <a:off x="705" y="2469299"/>
              <a:ext cx="2749887" cy="1649932"/>
            </a:xfrm>
            <a:prstGeom prst="rect">
              <a:avLst/>
            </a:prstGeom>
            <a:noFill/>
            <a:ln>
              <a:noFill/>
            </a:ln>
          </p:spPr>
          <p:txBody>
            <a:bodyPr anchorCtr="0" anchor="t" bIns="68575" lIns="68575" spcFirstLastPara="1" rIns="68575" wrap="square" tIns="68575">
              <a:noAutofit/>
            </a:bodyPr>
            <a:lstStyle/>
            <a:p>
              <a:pPr indent="0" lvl="0" marL="0" marR="0" rtl="0" algn="l">
                <a:lnSpc>
                  <a:spcPct val="90000"/>
                </a:lnSpc>
                <a:spcBef>
                  <a:spcPts val="0"/>
                </a:spcBef>
                <a:spcAft>
                  <a:spcPts val="0"/>
                </a:spcAft>
                <a:buClr>
                  <a:schemeClr val="lt1"/>
                </a:buClr>
                <a:buSzPts val="1800"/>
                <a:buFont typeface="Arial"/>
                <a:buNone/>
              </a:pPr>
              <a:r>
                <a:rPr b="1" lang="en-US" sz="1800">
                  <a:solidFill>
                    <a:schemeClr val="lt1"/>
                  </a:solidFill>
                  <a:latin typeface="Arial"/>
                  <a:ea typeface="Arial"/>
                  <a:cs typeface="Arial"/>
                  <a:sym typeface="Arial"/>
                </a:rPr>
                <a:t>Early Screening Benefits</a:t>
              </a:r>
              <a:endParaRPr sz="1800">
                <a:solidFill>
                  <a:schemeClr val="lt1"/>
                </a:solidFill>
                <a:latin typeface="Arial"/>
                <a:ea typeface="Arial"/>
                <a:cs typeface="Arial"/>
                <a:sym typeface="Arial"/>
              </a:endParaRPr>
            </a:p>
            <a:p>
              <a:pPr indent="-114300" lvl="1" marL="114300" marR="0" rtl="0" algn="l">
                <a:lnSpc>
                  <a:spcPct val="90000"/>
                </a:lnSpc>
                <a:spcBef>
                  <a:spcPts val="630"/>
                </a:spcBef>
                <a:spcAft>
                  <a:spcPts val="0"/>
                </a:spcAft>
                <a:buClr>
                  <a:schemeClr val="lt1"/>
                </a:buClr>
                <a:buSzPts val="1400"/>
                <a:buFont typeface="Arial"/>
                <a:buChar char="•"/>
              </a:pPr>
              <a:r>
                <a:rPr b="0" i="0" lang="en-US" sz="1400" u="none" cap="none" strike="noStrike">
                  <a:solidFill>
                    <a:schemeClr val="lt1"/>
                  </a:solidFill>
                  <a:latin typeface="Arial"/>
                  <a:ea typeface="Arial"/>
                  <a:cs typeface="Arial"/>
                  <a:sym typeface="Arial"/>
                </a:rPr>
                <a:t>Embed screening early to ensure timely BI identification and avoid misinterpreting symptoms as behavioral issues.</a:t>
              </a:r>
              <a:endParaRPr/>
            </a:p>
          </p:txBody>
        </p:sp>
        <p:sp>
          <p:nvSpPr>
            <p:cNvPr id="214" name="Google Shape;214;p22"/>
            <p:cNvSpPr/>
            <p:nvPr/>
          </p:nvSpPr>
          <p:spPr>
            <a:xfrm>
              <a:off x="3025580" y="2469299"/>
              <a:ext cx="2749887" cy="1649932"/>
            </a:xfrm>
            <a:prstGeom prst="rect">
              <a:avLst/>
            </a:prstGeom>
            <a:solidFill>
              <a:srgbClr val="005D63">
                <a:alpha val="50196"/>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2"/>
            <p:cNvSpPr txBox="1"/>
            <p:nvPr/>
          </p:nvSpPr>
          <p:spPr>
            <a:xfrm>
              <a:off x="3025580" y="2469299"/>
              <a:ext cx="2749887" cy="1649932"/>
            </a:xfrm>
            <a:prstGeom prst="rect">
              <a:avLst/>
            </a:prstGeom>
            <a:noFill/>
            <a:ln>
              <a:noFill/>
            </a:ln>
          </p:spPr>
          <p:txBody>
            <a:bodyPr anchorCtr="0" anchor="t" bIns="68575" lIns="68575" spcFirstLastPara="1" rIns="68575" wrap="square" tIns="68575">
              <a:noAutofit/>
            </a:bodyPr>
            <a:lstStyle/>
            <a:p>
              <a:pPr indent="0" lvl="0" marL="0" marR="0" rtl="0" algn="l">
                <a:lnSpc>
                  <a:spcPct val="90000"/>
                </a:lnSpc>
                <a:spcBef>
                  <a:spcPts val="0"/>
                </a:spcBef>
                <a:spcAft>
                  <a:spcPts val="0"/>
                </a:spcAft>
                <a:buClr>
                  <a:schemeClr val="lt1"/>
                </a:buClr>
                <a:buSzPts val="1800"/>
                <a:buFont typeface="Arial"/>
                <a:buNone/>
              </a:pPr>
              <a:r>
                <a:rPr b="1" lang="en-US" sz="1800">
                  <a:solidFill>
                    <a:schemeClr val="lt1"/>
                  </a:solidFill>
                  <a:latin typeface="Arial"/>
                  <a:ea typeface="Arial"/>
                  <a:cs typeface="Arial"/>
                  <a:sym typeface="Arial"/>
                </a:rPr>
                <a:t>Follow-up and Intervention</a:t>
              </a:r>
              <a:endParaRPr sz="1800">
                <a:solidFill>
                  <a:schemeClr val="lt1"/>
                </a:solidFill>
                <a:latin typeface="Arial"/>
                <a:ea typeface="Arial"/>
                <a:cs typeface="Arial"/>
                <a:sym typeface="Arial"/>
              </a:endParaRPr>
            </a:p>
            <a:p>
              <a:pPr indent="-114300" lvl="1" marL="114300" marR="0" rtl="0" algn="l">
                <a:lnSpc>
                  <a:spcPct val="90000"/>
                </a:lnSpc>
                <a:spcBef>
                  <a:spcPts val="630"/>
                </a:spcBef>
                <a:spcAft>
                  <a:spcPts val="0"/>
                </a:spcAft>
                <a:buClr>
                  <a:schemeClr val="lt1"/>
                </a:buClr>
                <a:buSzPts val="1400"/>
                <a:buFont typeface="Arial"/>
                <a:buChar char="•"/>
              </a:pPr>
              <a:r>
                <a:rPr b="0" i="0" lang="en-US" sz="1400" u="none" cap="none" strike="noStrike">
                  <a:solidFill>
                    <a:schemeClr val="lt1"/>
                  </a:solidFill>
                  <a:latin typeface="Arial"/>
                  <a:ea typeface="Arial"/>
                  <a:cs typeface="Arial"/>
                  <a:sym typeface="Arial"/>
                </a:rPr>
                <a:t>Document findings and consider referrals or tailored interventions based on screening outcomes.</a:t>
              </a:r>
              <a:endParaRPr b="0" i="0" sz="1400" u="none" cap="none" strike="noStrike">
                <a:solidFill>
                  <a:schemeClr val="lt1"/>
                </a:solidFill>
                <a:latin typeface="Arial"/>
                <a:ea typeface="Arial"/>
                <a:cs typeface="Arial"/>
                <a:sym typeface="Arial"/>
              </a:endParaRPr>
            </a:p>
          </p:txBody>
        </p:sp>
      </p:grpSp>
      <p:pic>
        <p:nvPicPr>
          <p:cNvPr descr="Clipboard Partially Crossed with solid fill" id="216" name="Google Shape;216;p22"/>
          <p:cNvPicPr preferRelativeResize="0"/>
          <p:nvPr/>
        </p:nvPicPr>
        <p:blipFill rotWithShape="1">
          <a:blip r:embed="rId3">
            <a:alphaModFix/>
          </a:blip>
          <a:srcRect b="0" l="0" r="0" t="0"/>
          <a:stretch/>
        </p:blipFill>
        <p:spPr>
          <a:xfrm>
            <a:off x="215695" y="1543050"/>
            <a:ext cx="2730295" cy="2730295"/>
          </a:xfrm>
          <a:prstGeom prst="rect">
            <a:avLst/>
          </a:prstGeom>
          <a:noFill/>
          <a:ln>
            <a:noFill/>
          </a:ln>
        </p:spPr>
      </p:pic>
    </p:spTree>
  </p:cSld>
  <p:clrMapOvr>
    <a:masterClrMapping/>
  </p:clrMapOvr>
  <p:transition>
    <p:fade/>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3"/>
          <p:cNvSpPr txBox="1"/>
          <p:nvPr>
            <p:ph type="title"/>
          </p:nvPr>
        </p:nvSpPr>
        <p:spPr>
          <a:xfrm>
            <a:off x="279187" y="148467"/>
            <a:ext cx="8689005" cy="849935"/>
          </a:xfrm>
          <a:prstGeom prst="rect">
            <a:avLst/>
          </a:prstGeom>
          <a:noFill/>
          <a:ln>
            <a:noFill/>
          </a:ln>
        </p:spPr>
        <p:txBody>
          <a:bodyPr anchorCtr="0" anchor="ctr" bIns="0" lIns="91425" spcFirstLastPara="1" rIns="91425" wrap="square" tIns="0">
            <a:normAutofit/>
          </a:bodyPr>
          <a:lstStyle/>
          <a:p>
            <a:pPr indent="0" lvl="0" marL="0" rtl="0" algn="l">
              <a:lnSpc>
                <a:spcPct val="90000"/>
              </a:lnSpc>
              <a:spcBef>
                <a:spcPts val="0"/>
              </a:spcBef>
              <a:spcAft>
                <a:spcPts val="0"/>
              </a:spcAft>
              <a:buClr>
                <a:srgbClr val="AD122A"/>
              </a:buClr>
              <a:buSzPts val="2300"/>
              <a:buFont typeface="Arial"/>
              <a:buNone/>
            </a:pPr>
            <a:r>
              <a:rPr b="1" i="0" lang="en-US" sz="2300" u="none" cap="none" strike="noStrike">
                <a:solidFill>
                  <a:srgbClr val="AD122A"/>
                </a:solidFill>
                <a:latin typeface="Arial"/>
                <a:ea typeface="Arial"/>
                <a:cs typeface="Arial"/>
                <a:sym typeface="Arial"/>
              </a:rPr>
              <a:t>Reframing Behavioral Symptoms Through a Neurocognitive Lens</a:t>
            </a:r>
            <a:endParaRPr/>
          </a:p>
        </p:txBody>
      </p:sp>
      <p:grpSp>
        <p:nvGrpSpPr>
          <p:cNvPr id="223" name="Google Shape;223;p23"/>
          <p:cNvGrpSpPr/>
          <p:nvPr/>
        </p:nvGrpSpPr>
        <p:grpSpPr>
          <a:xfrm>
            <a:off x="2643997" y="907780"/>
            <a:ext cx="6276617" cy="3885525"/>
            <a:chOff x="766" y="291095"/>
            <a:chExt cx="6276617" cy="3885525"/>
          </a:xfrm>
        </p:grpSpPr>
        <p:sp>
          <p:nvSpPr>
            <p:cNvPr id="224" name="Google Shape;224;p23"/>
            <p:cNvSpPr/>
            <p:nvPr/>
          </p:nvSpPr>
          <p:spPr>
            <a:xfrm>
              <a:off x="766" y="291095"/>
              <a:ext cx="2988865" cy="1793319"/>
            </a:xfrm>
            <a:prstGeom prst="rect">
              <a:avLst/>
            </a:prstGeom>
            <a:solidFill>
              <a:srgbClr val="005D63">
                <a:alpha val="90196"/>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3"/>
            <p:cNvSpPr txBox="1"/>
            <p:nvPr/>
          </p:nvSpPr>
          <p:spPr>
            <a:xfrm>
              <a:off x="766" y="291095"/>
              <a:ext cx="2988865" cy="1793319"/>
            </a:xfrm>
            <a:prstGeom prst="rect">
              <a:avLst/>
            </a:prstGeom>
            <a:noFill/>
            <a:ln>
              <a:noFill/>
            </a:ln>
          </p:spPr>
          <p:txBody>
            <a:bodyPr anchorCtr="0" anchor="t" bIns="72375" lIns="72375" spcFirstLastPara="1" rIns="72375" wrap="square" tIns="72375">
              <a:noAutofit/>
            </a:bodyPr>
            <a:lstStyle/>
            <a:p>
              <a:pPr indent="0" lvl="0" marL="0" marR="0" rtl="0" algn="l">
                <a:lnSpc>
                  <a:spcPct val="90000"/>
                </a:lnSpc>
                <a:spcBef>
                  <a:spcPts val="0"/>
                </a:spcBef>
                <a:spcAft>
                  <a:spcPts val="0"/>
                </a:spcAft>
                <a:buClr>
                  <a:schemeClr val="lt1"/>
                </a:buClr>
                <a:buSzPts val="1900"/>
                <a:buFont typeface="Arial"/>
                <a:buNone/>
              </a:pPr>
              <a:r>
                <a:rPr b="1" lang="en-US" sz="1900">
                  <a:solidFill>
                    <a:schemeClr val="lt1"/>
                  </a:solidFill>
                  <a:latin typeface="Arial"/>
                  <a:ea typeface="Arial"/>
                  <a:cs typeface="Arial"/>
                  <a:sym typeface="Arial"/>
                </a:rPr>
                <a:t>Understanding Behavioral Origins</a:t>
              </a:r>
              <a:endParaRPr sz="1900">
                <a:solidFill>
                  <a:schemeClr val="lt1"/>
                </a:solidFill>
                <a:latin typeface="Arial"/>
                <a:ea typeface="Arial"/>
                <a:cs typeface="Arial"/>
                <a:sym typeface="Arial"/>
              </a:endParaRPr>
            </a:p>
            <a:p>
              <a:pPr indent="-114300" lvl="1" marL="114300" marR="0" rtl="0" algn="l">
                <a:lnSpc>
                  <a:spcPct val="90000"/>
                </a:lnSpc>
                <a:spcBef>
                  <a:spcPts val="665"/>
                </a:spcBef>
                <a:spcAft>
                  <a:spcPts val="0"/>
                </a:spcAft>
                <a:buClr>
                  <a:schemeClr val="lt1"/>
                </a:buClr>
                <a:buSzPts val="1500"/>
                <a:buFont typeface="Arial"/>
                <a:buChar char="•"/>
              </a:pPr>
              <a:r>
                <a:rPr b="0" i="0" lang="en-US" sz="1500" u="none" cap="none" strike="noStrike">
                  <a:solidFill>
                    <a:schemeClr val="lt1"/>
                  </a:solidFill>
                  <a:latin typeface="Arial"/>
                  <a:ea typeface="Arial"/>
                  <a:cs typeface="Arial"/>
                  <a:sym typeface="Arial"/>
                </a:rPr>
                <a:t>Distinguish between intentional misconduct and behaviors caused by neurological impacts of traumatic brain injury.</a:t>
              </a:r>
              <a:endParaRPr/>
            </a:p>
          </p:txBody>
        </p:sp>
        <p:sp>
          <p:nvSpPr>
            <p:cNvPr id="226" name="Google Shape;226;p23"/>
            <p:cNvSpPr/>
            <p:nvPr/>
          </p:nvSpPr>
          <p:spPr>
            <a:xfrm>
              <a:off x="3288518" y="291095"/>
              <a:ext cx="2988865" cy="1793319"/>
            </a:xfrm>
            <a:prstGeom prst="rect">
              <a:avLst/>
            </a:prstGeom>
            <a:solidFill>
              <a:srgbClr val="005D63">
                <a:alpha val="77254"/>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23"/>
            <p:cNvSpPr txBox="1"/>
            <p:nvPr/>
          </p:nvSpPr>
          <p:spPr>
            <a:xfrm>
              <a:off x="3288518" y="291095"/>
              <a:ext cx="2988865" cy="1793319"/>
            </a:xfrm>
            <a:prstGeom prst="rect">
              <a:avLst/>
            </a:prstGeom>
            <a:noFill/>
            <a:ln>
              <a:noFill/>
            </a:ln>
          </p:spPr>
          <p:txBody>
            <a:bodyPr anchorCtr="0" anchor="t" bIns="72375" lIns="72375" spcFirstLastPara="1" rIns="72375" wrap="square" tIns="72375">
              <a:noAutofit/>
            </a:bodyPr>
            <a:lstStyle/>
            <a:p>
              <a:pPr indent="0" lvl="0" marL="0" marR="0" rtl="0" algn="l">
                <a:lnSpc>
                  <a:spcPct val="90000"/>
                </a:lnSpc>
                <a:spcBef>
                  <a:spcPts val="0"/>
                </a:spcBef>
                <a:spcAft>
                  <a:spcPts val="0"/>
                </a:spcAft>
                <a:buClr>
                  <a:schemeClr val="lt1"/>
                </a:buClr>
                <a:buSzPts val="1900"/>
                <a:buFont typeface="Arial"/>
                <a:buNone/>
              </a:pPr>
              <a:r>
                <a:rPr b="1" lang="en-US" sz="1900">
                  <a:solidFill>
                    <a:schemeClr val="lt1"/>
                  </a:solidFill>
                  <a:latin typeface="Arial"/>
                  <a:ea typeface="Arial"/>
                  <a:cs typeface="Arial"/>
                  <a:sym typeface="Arial"/>
                </a:rPr>
                <a:t>Common Cognitive Impairments</a:t>
              </a:r>
              <a:endParaRPr sz="1900">
                <a:solidFill>
                  <a:schemeClr val="lt1"/>
                </a:solidFill>
                <a:latin typeface="Arial"/>
                <a:ea typeface="Arial"/>
                <a:cs typeface="Arial"/>
                <a:sym typeface="Arial"/>
              </a:endParaRPr>
            </a:p>
            <a:p>
              <a:pPr indent="-114300" lvl="1" marL="114300" marR="0" rtl="0" algn="l">
                <a:lnSpc>
                  <a:spcPct val="90000"/>
                </a:lnSpc>
                <a:spcBef>
                  <a:spcPts val="665"/>
                </a:spcBef>
                <a:spcAft>
                  <a:spcPts val="0"/>
                </a:spcAft>
                <a:buClr>
                  <a:schemeClr val="lt1"/>
                </a:buClr>
                <a:buSzPts val="1500"/>
                <a:buFont typeface="Arial"/>
                <a:buChar char="•"/>
              </a:pPr>
              <a:r>
                <a:rPr b="0" i="0" lang="en-US" sz="1500" u="none" cap="none" strike="noStrike">
                  <a:solidFill>
                    <a:schemeClr val="lt1"/>
                  </a:solidFill>
                  <a:latin typeface="Arial"/>
                  <a:ea typeface="Arial"/>
                  <a:cs typeface="Arial"/>
                  <a:sym typeface="Arial"/>
                </a:rPr>
                <a:t>BI affects planning, inhibition, attention, working memory, &amp; processing speed, impacting daily tasks and emotional regulation.</a:t>
              </a:r>
              <a:endParaRPr/>
            </a:p>
          </p:txBody>
        </p:sp>
        <p:sp>
          <p:nvSpPr>
            <p:cNvPr id="228" name="Google Shape;228;p23"/>
            <p:cNvSpPr/>
            <p:nvPr/>
          </p:nvSpPr>
          <p:spPr>
            <a:xfrm>
              <a:off x="766" y="2383301"/>
              <a:ext cx="2988865" cy="1793319"/>
            </a:xfrm>
            <a:prstGeom prst="rect">
              <a:avLst/>
            </a:prstGeom>
            <a:solidFill>
              <a:srgbClr val="005D63">
                <a:alpha val="63529"/>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3"/>
            <p:cNvSpPr txBox="1"/>
            <p:nvPr/>
          </p:nvSpPr>
          <p:spPr>
            <a:xfrm>
              <a:off x="766" y="2383301"/>
              <a:ext cx="2988865" cy="1793319"/>
            </a:xfrm>
            <a:prstGeom prst="rect">
              <a:avLst/>
            </a:prstGeom>
            <a:noFill/>
            <a:ln>
              <a:noFill/>
            </a:ln>
          </p:spPr>
          <p:txBody>
            <a:bodyPr anchorCtr="0" anchor="t" bIns="72375" lIns="72375" spcFirstLastPara="1" rIns="72375" wrap="square" tIns="72375">
              <a:noAutofit/>
            </a:bodyPr>
            <a:lstStyle/>
            <a:p>
              <a:pPr indent="0" lvl="0" marL="0" marR="0" rtl="0" algn="l">
                <a:lnSpc>
                  <a:spcPct val="90000"/>
                </a:lnSpc>
                <a:spcBef>
                  <a:spcPts val="0"/>
                </a:spcBef>
                <a:spcAft>
                  <a:spcPts val="0"/>
                </a:spcAft>
                <a:buClr>
                  <a:schemeClr val="lt1"/>
                </a:buClr>
                <a:buSzPts val="1900"/>
                <a:buFont typeface="Arial"/>
                <a:buNone/>
              </a:pPr>
              <a:r>
                <a:rPr b="1" lang="en-US" sz="1900">
                  <a:solidFill>
                    <a:schemeClr val="lt1"/>
                  </a:solidFill>
                  <a:latin typeface="Arial"/>
                  <a:ea typeface="Arial"/>
                  <a:cs typeface="Arial"/>
                  <a:sym typeface="Arial"/>
                </a:rPr>
                <a:t>Neurocognitive Reframing Benefits</a:t>
              </a:r>
              <a:endParaRPr sz="1900">
                <a:solidFill>
                  <a:schemeClr val="lt1"/>
                </a:solidFill>
                <a:latin typeface="Arial"/>
                <a:ea typeface="Arial"/>
                <a:cs typeface="Arial"/>
                <a:sym typeface="Arial"/>
              </a:endParaRPr>
            </a:p>
            <a:p>
              <a:pPr indent="-114300" lvl="1" marL="114300" marR="0" rtl="0" algn="l">
                <a:lnSpc>
                  <a:spcPct val="90000"/>
                </a:lnSpc>
                <a:spcBef>
                  <a:spcPts val="665"/>
                </a:spcBef>
                <a:spcAft>
                  <a:spcPts val="0"/>
                </a:spcAft>
                <a:buClr>
                  <a:schemeClr val="lt1"/>
                </a:buClr>
                <a:buSzPts val="1500"/>
                <a:buFont typeface="Arial"/>
                <a:buChar char="•"/>
              </a:pPr>
              <a:r>
                <a:rPr b="0" i="0" lang="en-US" sz="1500" u="none" cap="none" strike="noStrike">
                  <a:solidFill>
                    <a:schemeClr val="lt1"/>
                  </a:solidFill>
                  <a:latin typeface="Arial"/>
                  <a:ea typeface="Arial"/>
                  <a:cs typeface="Arial"/>
                  <a:sym typeface="Arial"/>
                </a:rPr>
                <a:t>Reframing behaviors neurocognitively avoids punitive responses and promotes practical support for youth and families.</a:t>
              </a:r>
              <a:endParaRPr/>
            </a:p>
          </p:txBody>
        </p:sp>
        <p:sp>
          <p:nvSpPr>
            <p:cNvPr id="230" name="Google Shape;230;p23"/>
            <p:cNvSpPr/>
            <p:nvPr/>
          </p:nvSpPr>
          <p:spPr>
            <a:xfrm>
              <a:off x="3288518" y="2383301"/>
              <a:ext cx="2988865" cy="1793319"/>
            </a:xfrm>
            <a:prstGeom prst="rect">
              <a:avLst/>
            </a:prstGeom>
            <a:solidFill>
              <a:srgbClr val="005D63">
                <a:alpha val="50196"/>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3"/>
            <p:cNvSpPr txBox="1"/>
            <p:nvPr/>
          </p:nvSpPr>
          <p:spPr>
            <a:xfrm>
              <a:off x="3288518" y="2383301"/>
              <a:ext cx="2988865" cy="1793319"/>
            </a:xfrm>
            <a:prstGeom prst="rect">
              <a:avLst/>
            </a:prstGeom>
            <a:noFill/>
            <a:ln>
              <a:noFill/>
            </a:ln>
          </p:spPr>
          <p:txBody>
            <a:bodyPr anchorCtr="0" anchor="t" bIns="72375" lIns="72375" spcFirstLastPara="1" rIns="72375" wrap="square" tIns="72375">
              <a:noAutofit/>
            </a:bodyPr>
            <a:lstStyle/>
            <a:p>
              <a:pPr indent="0" lvl="0" marL="0" marR="0" rtl="0" algn="l">
                <a:lnSpc>
                  <a:spcPct val="90000"/>
                </a:lnSpc>
                <a:spcBef>
                  <a:spcPts val="0"/>
                </a:spcBef>
                <a:spcAft>
                  <a:spcPts val="0"/>
                </a:spcAft>
                <a:buClr>
                  <a:schemeClr val="lt1"/>
                </a:buClr>
                <a:buSzPts val="1900"/>
                <a:buFont typeface="Arial"/>
                <a:buNone/>
              </a:pPr>
              <a:r>
                <a:rPr b="1" lang="en-US" sz="1900">
                  <a:solidFill>
                    <a:schemeClr val="lt1"/>
                  </a:solidFill>
                  <a:latin typeface="Arial"/>
                  <a:ea typeface="Arial"/>
                  <a:cs typeface="Arial"/>
                  <a:sym typeface="Arial"/>
                </a:rPr>
                <a:t>Recognizing Variability and Triggers</a:t>
              </a:r>
              <a:endParaRPr sz="1900">
                <a:solidFill>
                  <a:schemeClr val="lt1"/>
                </a:solidFill>
                <a:latin typeface="Arial"/>
                <a:ea typeface="Arial"/>
                <a:cs typeface="Arial"/>
                <a:sym typeface="Arial"/>
              </a:endParaRPr>
            </a:p>
            <a:p>
              <a:pPr indent="-114300" lvl="1" marL="114300" marR="0" rtl="0" algn="l">
                <a:lnSpc>
                  <a:spcPct val="90000"/>
                </a:lnSpc>
                <a:spcBef>
                  <a:spcPts val="665"/>
                </a:spcBef>
                <a:spcAft>
                  <a:spcPts val="0"/>
                </a:spcAft>
                <a:buClr>
                  <a:schemeClr val="lt1"/>
                </a:buClr>
                <a:buSzPts val="1500"/>
                <a:buFont typeface="Arial"/>
                <a:buChar char="•"/>
              </a:pPr>
              <a:r>
                <a:rPr b="0" i="0" lang="en-US" sz="1500" u="none" cap="none" strike="noStrike">
                  <a:solidFill>
                    <a:schemeClr val="lt1"/>
                  </a:solidFill>
                  <a:latin typeface="Arial"/>
                  <a:ea typeface="Arial"/>
                  <a:cs typeface="Arial"/>
                  <a:sym typeface="Arial"/>
                </a:rPr>
                <a:t>Youth with BI experience good and bad days; recognizing this reduces misinterpretation of behaviors as lack of effort.</a:t>
              </a:r>
              <a:endParaRPr/>
            </a:p>
          </p:txBody>
        </p:sp>
      </p:grpSp>
      <p:pic>
        <p:nvPicPr>
          <p:cNvPr descr="Test Dummy outline" id="232" name="Google Shape;232;p23"/>
          <p:cNvPicPr preferRelativeResize="0"/>
          <p:nvPr/>
        </p:nvPicPr>
        <p:blipFill rotWithShape="1">
          <a:blip r:embed="rId3">
            <a:alphaModFix/>
          </a:blip>
          <a:srcRect b="0" l="0" r="0" t="0"/>
          <a:stretch/>
        </p:blipFill>
        <p:spPr>
          <a:xfrm flipH="1">
            <a:off x="-50124" y="1450874"/>
            <a:ext cx="2837221" cy="2822471"/>
          </a:xfrm>
          <a:prstGeom prst="rect">
            <a:avLst/>
          </a:prstGeom>
          <a:noFill/>
          <a:ln>
            <a:noFill/>
          </a:ln>
        </p:spPr>
      </p:pic>
    </p:spTree>
  </p:cSld>
  <p:clrMapOvr>
    <a:masterClrMapping/>
  </p:clrMapOvr>
  <p:transition>
    <p:fade/>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24"/>
          <p:cNvSpPr txBox="1"/>
          <p:nvPr>
            <p:ph type="title"/>
          </p:nvPr>
        </p:nvSpPr>
        <p:spPr>
          <a:xfrm>
            <a:off x="342030" y="171898"/>
            <a:ext cx="7887570" cy="922351"/>
          </a:xfrm>
          <a:prstGeom prst="rect">
            <a:avLst/>
          </a:prstGeom>
          <a:noFill/>
          <a:ln>
            <a:noFill/>
          </a:ln>
        </p:spPr>
        <p:txBody>
          <a:bodyPr anchorCtr="0" anchor="ctr" bIns="0" lIns="91425" spcFirstLastPara="1" rIns="91425" wrap="square" tIns="0">
            <a:noAutofit/>
          </a:bodyPr>
          <a:lstStyle/>
          <a:p>
            <a:pPr indent="0" lvl="0" marL="0" rtl="0" algn="l">
              <a:lnSpc>
                <a:spcPct val="90000"/>
              </a:lnSpc>
              <a:spcBef>
                <a:spcPts val="0"/>
              </a:spcBef>
              <a:spcAft>
                <a:spcPts val="0"/>
              </a:spcAft>
              <a:buClr>
                <a:srgbClr val="AD122A"/>
              </a:buClr>
              <a:buSzPts val="3600"/>
              <a:buFont typeface="Arial"/>
              <a:buNone/>
            </a:pPr>
            <a:r>
              <a:rPr lang="en-US"/>
              <a:t>Example Assessment Battery</a:t>
            </a:r>
            <a:endParaRPr/>
          </a:p>
        </p:txBody>
      </p:sp>
      <p:sp>
        <p:nvSpPr>
          <p:cNvPr id="239" name="Google Shape;239;p24"/>
          <p:cNvSpPr txBox="1"/>
          <p:nvPr>
            <p:ph idx="1" type="body"/>
          </p:nvPr>
        </p:nvSpPr>
        <p:spPr>
          <a:xfrm>
            <a:off x="342029" y="1205567"/>
            <a:ext cx="4115671" cy="371477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000"/>
              <a:buFont typeface="Arial"/>
              <a:buNone/>
            </a:pPr>
            <a:r>
              <a:rPr b="1" lang="en-US" sz="2000"/>
              <a:t>Screening Measures</a:t>
            </a:r>
            <a:endParaRPr/>
          </a:p>
          <a:p>
            <a:pPr indent="-342582" lvl="0" marL="342582" rtl="0" algn="l">
              <a:lnSpc>
                <a:spcPct val="90000"/>
              </a:lnSpc>
              <a:spcBef>
                <a:spcPts val="600"/>
              </a:spcBef>
              <a:spcAft>
                <a:spcPts val="0"/>
              </a:spcAft>
              <a:buClr>
                <a:schemeClr val="dk1"/>
              </a:buClr>
              <a:buSzPts val="1500"/>
              <a:buFont typeface="Arial"/>
              <a:buChar char="•"/>
            </a:pPr>
            <a:r>
              <a:rPr lang="en-US" sz="1500"/>
              <a:t>Child and Adolescent Trauma Screen (CATS/CATS-2)</a:t>
            </a:r>
            <a:endParaRPr/>
          </a:p>
          <a:p>
            <a:pPr indent="-342582" lvl="0" marL="342582" rtl="0" algn="l">
              <a:lnSpc>
                <a:spcPct val="90000"/>
              </a:lnSpc>
              <a:spcBef>
                <a:spcPts val="600"/>
              </a:spcBef>
              <a:spcAft>
                <a:spcPts val="0"/>
              </a:spcAft>
              <a:buClr>
                <a:schemeClr val="dk1"/>
              </a:buClr>
              <a:buSzPts val="1500"/>
              <a:buFont typeface="Arial"/>
              <a:buChar char="•"/>
            </a:pPr>
            <a:r>
              <a:rPr lang="en-US" sz="1500"/>
              <a:t>Youth Pediatric Symptom Checklist – 17 (YPSC-17)</a:t>
            </a:r>
            <a:endParaRPr/>
          </a:p>
          <a:p>
            <a:pPr indent="-342582" lvl="0" marL="342582" rtl="0" algn="l">
              <a:lnSpc>
                <a:spcPct val="90000"/>
              </a:lnSpc>
              <a:spcBef>
                <a:spcPts val="600"/>
              </a:spcBef>
              <a:spcAft>
                <a:spcPts val="0"/>
              </a:spcAft>
              <a:buClr>
                <a:schemeClr val="accent2"/>
              </a:buClr>
              <a:buSzPts val="1500"/>
              <a:buFont typeface="Arial"/>
              <a:buChar char="•"/>
            </a:pPr>
            <a:r>
              <a:rPr b="1" lang="en-US" sz="1500">
                <a:solidFill>
                  <a:schemeClr val="accent2"/>
                </a:solidFill>
              </a:rPr>
              <a:t>Ohio State University BI Screen</a:t>
            </a:r>
            <a:endParaRPr/>
          </a:p>
          <a:p>
            <a:pPr indent="-342582" lvl="0" marL="342582" rtl="0" algn="l">
              <a:lnSpc>
                <a:spcPct val="90000"/>
              </a:lnSpc>
              <a:spcBef>
                <a:spcPts val="600"/>
              </a:spcBef>
              <a:spcAft>
                <a:spcPts val="0"/>
              </a:spcAft>
              <a:buClr>
                <a:schemeClr val="dk1"/>
              </a:buClr>
              <a:buSzPts val="1500"/>
              <a:buFont typeface="Arial"/>
              <a:buChar char="•"/>
            </a:pPr>
            <a:r>
              <a:rPr lang="en-US" sz="1500"/>
              <a:t>Generalized Anxiety Disorder – 7 (GAD-7)</a:t>
            </a:r>
            <a:endParaRPr/>
          </a:p>
          <a:p>
            <a:pPr indent="-342582" lvl="0" marL="342582" rtl="0" algn="l">
              <a:lnSpc>
                <a:spcPct val="90000"/>
              </a:lnSpc>
              <a:spcBef>
                <a:spcPts val="600"/>
              </a:spcBef>
              <a:spcAft>
                <a:spcPts val="0"/>
              </a:spcAft>
              <a:buClr>
                <a:schemeClr val="dk1"/>
              </a:buClr>
              <a:buSzPts val="1500"/>
              <a:buFont typeface="Arial"/>
              <a:buChar char="•"/>
            </a:pPr>
            <a:r>
              <a:rPr lang="en-US" sz="1500"/>
              <a:t>Patient Health Questionnaire – 9 (PHQ-9)</a:t>
            </a:r>
            <a:endParaRPr/>
          </a:p>
        </p:txBody>
      </p:sp>
      <p:sp>
        <p:nvSpPr>
          <p:cNvPr id="240" name="Google Shape;240;p24"/>
          <p:cNvSpPr txBox="1"/>
          <p:nvPr/>
        </p:nvSpPr>
        <p:spPr>
          <a:xfrm>
            <a:off x="4387362" y="1067070"/>
            <a:ext cx="4538434" cy="3853271"/>
          </a:xfrm>
          <a:prstGeom prst="rect">
            <a:avLst/>
          </a:prstGeom>
          <a:noFill/>
          <a:ln>
            <a:noFill/>
          </a:ln>
        </p:spPr>
        <p:txBody>
          <a:bodyPr anchorCtr="0" anchor="t" bIns="45700" lIns="91425" spcFirstLastPara="1" rIns="91425" wrap="square" tIns="45700">
            <a:normAutofit fontScale="25000" lnSpcReduction="20000"/>
          </a:bodyPr>
          <a:lstStyle/>
          <a:p>
            <a:pPr indent="-342900" lvl="0" marL="342900" marR="0" rtl="0" algn="l">
              <a:lnSpc>
                <a:spcPct val="90000"/>
              </a:lnSpc>
              <a:spcBef>
                <a:spcPts val="0"/>
              </a:spcBef>
              <a:spcAft>
                <a:spcPts val="0"/>
              </a:spcAft>
              <a:buClr>
                <a:schemeClr val="dk1"/>
              </a:buClr>
              <a:buSzPct val="100000"/>
              <a:buFont typeface="Arial"/>
              <a:buChar char="•"/>
            </a:pPr>
            <a:r>
              <a:rPr b="1" lang="en-US" sz="8000">
                <a:solidFill>
                  <a:schemeClr val="dk1"/>
                </a:solidFill>
                <a:latin typeface="Arial"/>
                <a:ea typeface="Arial"/>
                <a:cs typeface="Arial"/>
                <a:sym typeface="Arial"/>
              </a:rPr>
              <a:t>Self-Report Rating Scales</a:t>
            </a:r>
            <a:endParaRPr/>
          </a:p>
          <a:p>
            <a:pPr indent="-342900" lvl="1" marL="801370" marR="0" rtl="0" algn="l">
              <a:lnSpc>
                <a:spcPct val="90000"/>
              </a:lnSpc>
              <a:spcBef>
                <a:spcPts val="600"/>
              </a:spcBef>
              <a:spcAft>
                <a:spcPts val="0"/>
              </a:spcAft>
              <a:buClr>
                <a:schemeClr val="dk1"/>
              </a:buClr>
              <a:buSzPct val="100000"/>
              <a:buFont typeface="Arial"/>
              <a:buChar char="•"/>
            </a:pPr>
            <a:r>
              <a:rPr b="0" i="0" lang="en-US" sz="6000" u="none" cap="none" strike="noStrike">
                <a:solidFill>
                  <a:schemeClr val="dk1"/>
                </a:solidFill>
                <a:latin typeface="Arial"/>
                <a:ea typeface="Arial"/>
                <a:cs typeface="Arial"/>
                <a:sym typeface="Arial"/>
              </a:rPr>
              <a:t>Minnesota Multiphasic Personality Inventory – Adolescent (MMPIA)*</a:t>
            </a:r>
            <a:endParaRPr/>
          </a:p>
          <a:p>
            <a:pPr indent="-342900" lvl="1" marL="801370" marR="0" rtl="0" algn="l">
              <a:lnSpc>
                <a:spcPct val="90000"/>
              </a:lnSpc>
              <a:spcBef>
                <a:spcPts val="600"/>
              </a:spcBef>
              <a:spcAft>
                <a:spcPts val="0"/>
              </a:spcAft>
              <a:buClr>
                <a:schemeClr val="accent2"/>
              </a:buClr>
              <a:buSzPct val="100000"/>
              <a:buFont typeface="Arial"/>
              <a:buChar char="•"/>
            </a:pPr>
            <a:r>
              <a:rPr b="1" i="0" lang="en-US" sz="6000" u="none" cap="none" strike="noStrike">
                <a:solidFill>
                  <a:schemeClr val="accent2"/>
                </a:solidFill>
                <a:latin typeface="Arial"/>
                <a:ea typeface="Arial"/>
                <a:cs typeface="Arial"/>
                <a:sym typeface="Arial"/>
              </a:rPr>
              <a:t>Behavior Rating Inventory of Executive Function – 2 (BRIEF-2)*</a:t>
            </a:r>
            <a:endParaRPr/>
          </a:p>
          <a:p>
            <a:pPr indent="-342900" lvl="1" marL="801370" marR="0" rtl="0" algn="l">
              <a:lnSpc>
                <a:spcPct val="90000"/>
              </a:lnSpc>
              <a:spcBef>
                <a:spcPts val="600"/>
              </a:spcBef>
              <a:spcAft>
                <a:spcPts val="0"/>
              </a:spcAft>
              <a:buClr>
                <a:schemeClr val="dk1"/>
              </a:buClr>
              <a:buSzPct val="100000"/>
              <a:buFont typeface="Arial"/>
              <a:buChar char="•"/>
            </a:pPr>
            <a:r>
              <a:rPr b="0" i="0" lang="en-US" sz="6000" u="none" cap="none" strike="noStrike">
                <a:solidFill>
                  <a:schemeClr val="dk1"/>
                </a:solidFill>
                <a:latin typeface="Arial"/>
                <a:ea typeface="Arial"/>
                <a:cs typeface="Arial"/>
                <a:sym typeface="Arial"/>
              </a:rPr>
              <a:t>Behavior Assessment System for Children, Self-Report*</a:t>
            </a:r>
            <a:endParaRPr/>
          </a:p>
          <a:p>
            <a:pPr indent="0" lvl="0" marL="0" marR="0" rtl="0" algn="l">
              <a:lnSpc>
                <a:spcPct val="90000"/>
              </a:lnSpc>
              <a:spcBef>
                <a:spcPts val="600"/>
              </a:spcBef>
              <a:spcAft>
                <a:spcPts val="0"/>
              </a:spcAft>
              <a:buClr>
                <a:schemeClr val="dk1"/>
              </a:buClr>
              <a:buSzPct val="100000"/>
              <a:buFont typeface="Arial"/>
              <a:buNone/>
            </a:pPr>
            <a:r>
              <a:rPr b="1" lang="en-US" sz="8000">
                <a:solidFill>
                  <a:schemeClr val="dk1"/>
                </a:solidFill>
                <a:latin typeface="Arial"/>
                <a:ea typeface="Arial"/>
                <a:cs typeface="Arial"/>
                <a:sym typeface="Arial"/>
              </a:rPr>
              <a:t>Caregiver/Teacher Rating Scales</a:t>
            </a:r>
            <a:endParaRPr/>
          </a:p>
          <a:p>
            <a:pPr indent="-342900" lvl="1" marL="801370" marR="0" rtl="0" algn="l">
              <a:lnSpc>
                <a:spcPct val="90000"/>
              </a:lnSpc>
              <a:spcBef>
                <a:spcPts val="600"/>
              </a:spcBef>
              <a:spcAft>
                <a:spcPts val="0"/>
              </a:spcAft>
              <a:buClr>
                <a:schemeClr val="dk1"/>
              </a:buClr>
              <a:buSzPct val="100000"/>
              <a:buFont typeface="Arial"/>
              <a:buChar char="•"/>
            </a:pPr>
            <a:r>
              <a:rPr b="0" i="0" lang="en-US" sz="6000" u="none" cap="none" strike="noStrike">
                <a:solidFill>
                  <a:schemeClr val="dk1"/>
                </a:solidFill>
                <a:latin typeface="Arial"/>
                <a:ea typeface="Arial"/>
                <a:cs typeface="Arial"/>
                <a:sym typeface="Arial"/>
              </a:rPr>
              <a:t>Behavior Assessment System for Children – 3</a:t>
            </a:r>
            <a:endParaRPr/>
          </a:p>
          <a:p>
            <a:pPr indent="-342900" lvl="1" marL="801370" marR="0" rtl="0" algn="l">
              <a:lnSpc>
                <a:spcPct val="90000"/>
              </a:lnSpc>
              <a:spcBef>
                <a:spcPts val="600"/>
              </a:spcBef>
              <a:spcAft>
                <a:spcPts val="0"/>
              </a:spcAft>
              <a:buClr>
                <a:schemeClr val="accent2"/>
              </a:buClr>
              <a:buSzPct val="100000"/>
              <a:buFont typeface="Arial"/>
              <a:buChar char="•"/>
            </a:pPr>
            <a:r>
              <a:rPr b="1" i="0" lang="en-US" sz="6000" u="none" cap="none" strike="noStrike">
                <a:solidFill>
                  <a:schemeClr val="accent2"/>
                </a:solidFill>
                <a:latin typeface="Arial"/>
                <a:ea typeface="Arial"/>
                <a:cs typeface="Arial"/>
                <a:sym typeface="Arial"/>
              </a:rPr>
              <a:t>Adaptive Behavior Assessment System – 3</a:t>
            </a:r>
            <a:endParaRPr/>
          </a:p>
          <a:p>
            <a:pPr indent="-342900" lvl="1" marL="801370" marR="0" rtl="0" algn="l">
              <a:lnSpc>
                <a:spcPct val="90000"/>
              </a:lnSpc>
              <a:spcBef>
                <a:spcPts val="600"/>
              </a:spcBef>
              <a:spcAft>
                <a:spcPts val="0"/>
              </a:spcAft>
              <a:buClr>
                <a:schemeClr val="dk1"/>
              </a:buClr>
              <a:buSzPct val="100000"/>
              <a:buFont typeface="Arial"/>
              <a:buChar char="•"/>
            </a:pPr>
            <a:r>
              <a:rPr b="0" i="0" lang="en-US" sz="6000" u="none" cap="none" strike="noStrike">
                <a:solidFill>
                  <a:schemeClr val="dk1"/>
                </a:solidFill>
                <a:latin typeface="Arial"/>
                <a:ea typeface="Arial"/>
                <a:cs typeface="Arial"/>
                <a:sym typeface="Arial"/>
              </a:rPr>
              <a:t>Strengths and Difficulties Questionnaire</a:t>
            </a:r>
            <a:endParaRPr/>
          </a:p>
          <a:p>
            <a:pPr indent="-342900" lvl="1" marL="801370" marR="0" rtl="0" algn="l">
              <a:lnSpc>
                <a:spcPct val="90000"/>
              </a:lnSpc>
              <a:spcBef>
                <a:spcPts val="600"/>
              </a:spcBef>
              <a:spcAft>
                <a:spcPts val="0"/>
              </a:spcAft>
              <a:buClr>
                <a:schemeClr val="accent2"/>
              </a:buClr>
              <a:buSzPct val="100000"/>
              <a:buFont typeface="Arial"/>
              <a:buChar char="•"/>
            </a:pPr>
            <a:r>
              <a:rPr b="1" i="0" lang="en-US" sz="6000" u="none" cap="none" strike="noStrike">
                <a:solidFill>
                  <a:schemeClr val="accent2"/>
                </a:solidFill>
                <a:latin typeface="Arial"/>
                <a:ea typeface="Arial"/>
                <a:cs typeface="Arial"/>
                <a:sym typeface="Arial"/>
              </a:rPr>
              <a:t>Behavior Rating Inventory of Executive Function – 2 (BRIEF-2)*</a:t>
            </a:r>
            <a:endParaRPr/>
          </a:p>
          <a:p>
            <a:pPr indent="-342900" lvl="1" marL="801370" marR="0" rtl="0" algn="l">
              <a:lnSpc>
                <a:spcPct val="90000"/>
              </a:lnSpc>
              <a:spcBef>
                <a:spcPts val="600"/>
              </a:spcBef>
              <a:spcAft>
                <a:spcPts val="0"/>
              </a:spcAft>
              <a:buClr>
                <a:schemeClr val="dk1"/>
              </a:buClr>
              <a:buSzPct val="100000"/>
              <a:buFont typeface="Arial"/>
              <a:buChar char="•"/>
            </a:pPr>
            <a:r>
              <a:rPr b="0" i="0" lang="en-US" sz="6000" u="none" cap="none" strike="noStrike">
                <a:solidFill>
                  <a:schemeClr val="dk1"/>
                </a:solidFill>
                <a:latin typeface="Arial"/>
                <a:ea typeface="Arial"/>
                <a:cs typeface="Arial"/>
                <a:sym typeface="Arial"/>
              </a:rPr>
              <a:t>Autism Spectrum Rating Scales*</a:t>
            </a:r>
            <a:endParaRPr/>
          </a:p>
          <a:p>
            <a:pPr indent="-342900" lvl="1" marL="801370" marR="0" rtl="0" algn="l">
              <a:lnSpc>
                <a:spcPct val="90000"/>
              </a:lnSpc>
              <a:spcBef>
                <a:spcPts val="600"/>
              </a:spcBef>
              <a:spcAft>
                <a:spcPts val="0"/>
              </a:spcAft>
              <a:buClr>
                <a:schemeClr val="dk1"/>
              </a:buClr>
              <a:buSzPct val="100000"/>
              <a:buFont typeface="Arial"/>
              <a:buChar char="•"/>
            </a:pPr>
            <a:r>
              <a:rPr b="0" i="0" lang="en-US" sz="6000" u="none" cap="none" strike="noStrike">
                <a:solidFill>
                  <a:schemeClr val="dk1"/>
                </a:solidFill>
                <a:latin typeface="Arial"/>
                <a:ea typeface="Arial"/>
                <a:cs typeface="Arial"/>
                <a:sym typeface="Arial"/>
              </a:rPr>
              <a:t>Conners-3*</a:t>
            </a:r>
            <a:endParaRPr/>
          </a:p>
          <a:p>
            <a:pPr indent="-304800" lvl="0" marL="342900" marR="0" rtl="0" algn="l">
              <a:lnSpc>
                <a:spcPct val="90000"/>
              </a:lnSpc>
              <a:spcBef>
                <a:spcPts val="120"/>
              </a:spcBef>
              <a:spcAft>
                <a:spcPts val="0"/>
              </a:spcAft>
              <a:buClr>
                <a:schemeClr val="dk1"/>
              </a:buClr>
              <a:buSzPct val="100000"/>
              <a:buFont typeface="Arial"/>
              <a:buNone/>
            </a:pPr>
            <a:r>
              <a:t/>
            </a:r>
            <a:endParaRPr sz="2400">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grpSp>
        <p:nvGrpSpPr>
          <p:cNvPr id="246" name="Google Shape;246;p25"/>
          <p:cNvGrpSpPr/>
          <p:nvPr/>
        </p:nvGrpSpPr>
        <p:grpSpPr>
          <a:xfrm>
            <a:off x="215525" y="1384893"/>
            <a:ext cx="8706781" cy="3560791"/>
            <a:chOff x="3526" y="2452096"/>
            <a:chExt cx="8706781" cy="2545241"/>
          </a:xfrm>
        </p:grpSpPr>
        <p:sp>
          <p:nvSpPr>
            <p:cNvPr id="247" name="Google Shape;247;p25"/>
            <p:cNvSpPr/>
            <p:nvPr/>
          </p:nvSpPr>
          <p:spPr>
            <a:xfrm>
              <a:off x="3526" y="2452115"/>
              <a:ext cx="2121018" cy="2545222"/>
            </a:xfrm>
            <a:prstGeom prst="roundRect">
              <a:avLst>
                <a:gd fmla="val 5000" name="adj"/>
              </a:avLst>
            </a:prstGeom>
            <a:solidFill>
              <a:schemeClr val="lt1"/>
            </a:solidFill>
            <a:ln cap="flat" cmpd="sng" w="25400">
              <a:solidFill>
                <a:srgbClr val="0054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solidFill>
                  <a:schemeClr val="dk1"/>
                </a:solidFill>
              </a:endParaRPr>
            </a:p>
          </p:txBody>
        </p:sp>
        <p:sp>
          <p:nvSpPr>
            <p:cNvPr id="248" name="Google Shape;248;p25"/>
            <p:cNvSpPr txBox="1"/>
            <p:nvPr/>
          </p:nvSpPr>
          <p:spPr>
            <a:xfrm rot="-5400000">
              <a:off x="-827913" y="3283554"/>
              <a:ext cx="2087082" cy="424203"/>
            </a:xfrm>
            <a:prstGeom prst="rect">
              <a:avLst/>
            </a:prstGeom>
            <a:noFill/>
            <a:ln>
              <a:noFill/>
            </a:ln>
          </p:spPr>
          <p:txBody>
            <a:bodyPr anchorCtr="0" anchor="t" bIns="0" lIns="0" spcFirstLastPara="1" rIns="106675" wrap="square" tIns="82275">
              <a:noAutofit/>
            </a:bodyPr>
            <a:lstStyle/>
            <a:p>
              <a:pPr indent="0" lvl="0" marL="0" marR="0" rtl="0" algn="l">
                <a:lnSpc>
                  <a:spcPct val="90000"/>
                </a:lnSpc>
                <a:spcBef>
                  <a:spcPts val="0"/>
                </a:spcBef>
                <a:spcAft>
                  <a:spcPts val="0"/>
                </a:spcAft>
                <a:buClr>
                  <a:schemeClr val="lt1"/>
                </a:buClr>
                <a:buSzPts val="2400"/>
                <a:buFont typeface="Arial"/>
                <a:buNone/>
              </a:pPr>
              <a:r>
                <a:rPr b="1" lang="en-US" sz="2500">
                  <a:solidFill>
                    <a:schemeClr val="dk1"/>
                  </a:solidFill>
                  <a:latin typeface="Arial"/>
                  <a:ea typeface="Arial"/>
                  <a:cs typeface="Arial"/>
                  <a:sym typeface="Arial"/>
                </a:rPr>
                <a:t>Consultation </a:t>
              </a:r>
              <a:endParaRPr sz="1500">
                <a:solidFill>
                  <a:schemeClr val="dk1"/>
                </a:solidFill>
              </a:endParaRPr>
            </a:p>
          </p:txBody>
        </p:sp>
        <p:sp>
          <p:nvSpPr>
            <p:cNvPr id="249" name="Google Shape;249;p25"/>
            <p:cNvSpPr/>
            <p:nvPr/>
          </p:nvSpPr>
          <p:spPr>
            <a:xfrm>
              <a:off x="427729" y="2452115"/>
              <a:ext cx="1580159" cy="254522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solidFill>
                  <a:schemeClr val="dk1"/>
                </a:solidFill>
              </a:endParaRPr>
            </a:p>
          </p:txBody>
        </p:sp>
        <p:sp>
          <p:nvSpPr>
            <p:cNvPr id="250" name="Google Shape;250;p25"/>
            <p:cNvSpPr txBox="1"/>
            <p:nvPr/>
          </p:nvSpPr>
          <p:spPr>
            <a:xfrm>
              <a:off x="427729" y="2452115"/>
              <a:ext cx="1580159" cy="2545222"/>
            </a:xfrm>
            <a:prstGeom prst="rect">
              <a:avLst/>
            </a:prstGeom>
            <a:noFill/>
            <a:ln>
              <a:noFill/>
            </a:ln>
          </p:spPr>
          <p:txBody>
            <a:bodyPr anchorCtr="0" anchor="t" bIns="0" lIns="0" spcFirstLastPara="1" rIns="0" wrap="square" tIns="48000">
              <a:noAutofit/>
            </a:bodyPr>
            <a:lstStyle/>
            <a:p>
              <a:pPr indent="0" lvl="0" marL="0" marR="0" rtl="0" algn="l">
                <a:lnSpc>
                  <a:spcPct val="90000"/>
                </a:lnSpc>
                <a:spcBef>
                  <a:spcPts val="0"/>
                </a:spcBef>
                <a:spcAft>
                  <a:spcPts val="0"/>
                </a:spcAft>
                <a:buClr>
                  <a:schemeClr val="lt1"/>
                </a:buClr>
                <a:buSzPts val="1400"/>
                <a:buFont typeface="Arial"/>
                <a:buNone/>
              </a:pPr>
              <a:r>
                <a:rPr lang="en-US" sz="1500">
                  <a:solidFill>
                    <a:schemeClr val="dk1"/>
                  </a:solidFill>
                  <a:latin typeface="Arial"/>
                  <a:ea typeface="Arial"/>
                  <a:cs typeface="Arial"/>
                  <a:sym typeface="Arial"/>
                </a:rPr>
                <a:t>Detention unit staff, therapist,probation, education team and caregiver to identity concerns/obtain consent.</a:t>
              </a:r>
              <a:endParaRPr sz="1500">
                <a:solidFill>
                  <a:schemeClr val="dk1"/>
                </a:solidFill>
                <a:latin typeface="Arial"/>
                <a:ea typeface="Arial"/>
                <a:cs typeface="Arial"/>
                <a:sym typeface="Arial"/>
              </a:endParaRPr>
            </a:p>
          </p:txBody>
        </p:sp>
        <p:sp>
          <p:nvSpPr>
            <p:cNvPr id="251" name="Google Shape;251;p25"/>
            <p:cNvSpPr/>
            <p:nvPr/>
          </p:nvSpPr>
          <p:spPr>
            <a:xfrm>
              <a:off x="2198780" y="2452115"/>
              <a:ext cx="2121018" cy="2545222"/>
            </a:xfrm>
            <a:prstGeom prst="roundRect">
              <a:avLst>
                <a:gd fmla="val 5000" name="adj"/>
              </a:avLst>
            </a:prstGeom>
            <a:solidFill>
              <a:schemeClr val="lt1"/>
            </a:solidFill>
            <a:ln cap="flat" cmpd="sng" w="25400">
              <a:solidFill>
                <a:srgbClr val="0054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solidFill>
                  <a:schemeClr val="dk1"/>
                </a:solidFill>
              </a:endParaRPr>
            </a:p>
          </p:txBody>
        </p:sp>
        <p:sp>
          <p:nvSpPr>
            <p:cNvPr id="252" name="Google Shape;252;p25"/>
            <p:cNvSpPr txBox="1"/>
            <p:nvPr/>
          </p:nvSpPr>
          <p:spPr>
            <a:xfrm rot="-5400000">
              <a:off x="1367341" y="3283554"/>
              <a:ext cx="2087082" cy="424203"/>
            </a:xfrm>
            <a:prstGeom prst="rect">
              <a:avLst/>
            </a:prstGeom>
            <a:noFill/>
            <a:ln>
              <a:noFill/>
            </a:ln>
          </p:spPr>
          <p:txBody>
            <a:bodyPr anchorCtr="0" anchor="t" bIns="0" lIns="0" spcFirstLastPara="1" rIns="106675" wrap="square" tIns="82275">
              <a:noAutofit/>
            </a:bodyPr>
            <a:lstStyle/>
            <a:p>
              <a:pPr indent="0" lvl="0" marL="0" marR="0" rtl="0" algn="l">
                <a:lnSpc>
                  <a:spcPct val="90000"/>
                </a:lnSpc>
                <a:spcBef>
                  <a:spcPts val="0"/>
                </a:spcBef>
                <a:spcAft>
                  <a:spcPts val="0"/>
                </a:spcAft>
                <a:buClr>
                  <a:schemeClr val="lt1"/>
                </a:buClr>
                <a:buSzPts val="2400"/>
                <a:buFont typeface="Arial"/>
                <a:buNone/>
              </a:pPr>
              <a:r>
                <a:rPr b="1" lang="en-US" sz="2500">
                  <a:solidFill>
                    <a:schemeClr val="dk1"/>
                  </a:solidFill>
                  <a:latin typeface="Arial"/>
                  <a:ea typeface="Arial"/>
                  <a:cs typeface="Arial"/>
                  <a:sym typeface="Arial"/>
                </a:rPr>
                <a:t>Testing</a:t>
              </a:r>
              <a:endParaRPr sz="1500">
                <a:solidFill>
                  <a:schemeClr val="dk1"/>
                </a:solidFill>
              </a:endParaRPr>
            </a:p>
          </p:txBody>
        </p:sp>
        <p:sp>
          <p:nvSpPr>
            <p:cNvPr id="253" name="Google Shape;253;p25"/>
            <p:cNvSpPr/>
            <p:nvPr/>
          </p:nvSpPr>
          <p:spPr>
            <a:xfrm rot="5400000">
              <a:off x="2022487" y="4473517"/>
              <a:ext cx="373796" cy="318152"/>
            </a:xfrm>
            <a:prstGeom prst="flowChartExtract">
              <a:avLst/>
            </a:prstGeom>
            <a:solidFill>
              <a:schemeClr val="lt1"/>
            </a:solidFill>
            <a:ln cap="flat" cmpd="sng" w="25400">
              <a:solidFill>
                <a:srgbClr val="005D6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solidFill>
                  <a:schemeClr val="dk1"/>
                </a:solidFill>
              </a:endParaRPr>
            </a:p>
          </p:txBody>
        </p:sp>
        <p:sp>
          <p:nvSpPr>
            <p:cNvPr id="254" name="Google Shape;254;p25"/>
            <p:cNvSpPr/>
            <p:nvPr/>
          </p:nvSpPr>
          <p:spPr>
            <a:xfrm>
              <a:off x="2622984" y="2452115"/>
              <a:ext cx="1580159" cy="254522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solidFill>
                  <a:schemeClr val="dk1"/>
                </a:solidFill>
              </a:endParaRPr>
            </a:p>
          </p:txBody>
        </p:sp>
        <p:sp>
          <p:nvSpPr>
            <p:cNvPr id="255" name="Google Shape;255;p25"/>
            <p:cNvSpPr txBox="1"/>
            <p:nvPr/>
          </p:nvSpPr>
          <p:spPr>
            <a:xfrm>
              <a:off x="2622984" y="2452115"/>
              <a:ext cx="1580159" cy="2545222"/>
            </a:xfrm>
            <a:prstGeom prst="rect">
              <a:avLst/>
            </a:prstGeom>
            <a:noFill/>
            <a:ln>
              <a:noFill/>
            </a:ln>
          </p:spPr>
          <p:txBody>
            <a:bodyPr anchorCtr="0" anchor="t" bIns="0" lIns="0" spcFirstLastPara="1" rIns="0" wrap="square" tIns="48000">
              <a:noAutofit/>
            </a:bodyPr>
            <a:lstStyle/>
            <a:p>
              <a:pPr indent="0" lvl="0" marL="0" marR="0" rtl="0" algn="l">
                <a:lnSpc>
                  <a:spcPct val="90000"/>
                </a:lnSpc>
                <a:spcBef>
                  <a:spcPts val="0"/>
                </a:spcBef>
                <a:spcAft>
                  <a:spcPts val="0"/>
                </a:spcAft>
                <a:buClr>
                  <a:schemeClr val="lt1"/>
                </a:buClr>
                <a:buSzPts val="1400"/>
                <a:buFont typeface="Arial"/>
                <a:buNone/>
              </a:pPr>
              <a:r>
                <a:rPr lang="en-US" sz="1500">
                  <a:solidFill>
                    <a:schemeClr val="dk1"/>
                  </a:solidFill>
                  <a:latin typeface="Arial"/>
                  <a:ea typeface="Arial"/>
                  <a:cs typeface="Arial"/>
                  <a:sym typeface="Arial"/>
                </a:rPr>
                <a:t>Screening measures clinical interview with youth (and caregiver when possible).</a:t>
              </a:r>
              <a:endParaRPr sz="1500">
                <a:solidFill>
                  <a:schemeClr val="dk1"/>
                </a:solidFill>
              </a:endParaRPr>
            </a:p>
            <a:p>
              <a:pPr indent="0" lvl="0" marL="0" marR="0" rtl="0" algn="l">
                <a:lnSpc>
                  <a:spcPct val="90000"/>
                </a:lnSpc>
                <a:spcBef>
                  <a:spcPts val="490"/>
                </a:spcBef>
                <a:spcAft>
                  <a:spcPts val="0"/>
                </a:spcAft>
                <a:buClr>
                  <a:schemeClr val="lt1"/>
                </a:buClr>
                <a:buSzPts val="1400"/>
                <a:buFont typeface="Arial"/>
                <a:buNone/>
              </a:pPr>
              <a:r>
                <a:rPr lang="en-US" sz="1500">
                  <a:solidFill>
                    <a:schemeClr val="dk1"/>
                  </a:solidFill>
                  <a:latin typeface="Arial"/>
                  <a:ea typeface="Arial"/>
                  <a:cs typeface="Arial"/>
                  <a:sym typeface="Arial"/>
                </a:rPr>
                <a:t>Standardized tests and rating scales.</a:t>
              </a:r>
              <a:endParaRPr sz="1500">
                <a:solidFill>
                  <a:schemeClr val="dk1"/>
                </a:solidFill>
                <a:latin typeface="Arial"/>
                <a:ea typeface="Arial"/>
                <a:cs typeface="Arial"/>
                <a:sym typeface="Arial"/>
              </a:endParaRPr>
            </a:p>
          </p:txBody>
        </p:sp>
        <p:sp>
          <p:nvSpPr>
            <p:cNvPr id="256" name="Google Shape;256;p25"/>
            <p:cNvSpPr/>
            <p:nvPr/>
          </p:nvSpPr>
          <p:spPr>
            <a:xfrm>
              <a:off x="4394035" y="2452115"/>
              <a:ext cx="2121018" cy="2545222"/>
            </a:xfrm>
            <a:prstGeom prst="roundRect">
              <a:avLst>
                <a:gd fmla="val 5000" name="adj"/>
              </a:avLst>
            </a:prstGeom>
            <a:solidFill>
              <a:schemeClr val="lt1"/>
            </a:solidFill>
            <a:ln cap="flat" cmpd="sng" w="25400">
              <a:solidFill>
                <a:srgbClr val="0054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solidFill>
                  <a:schemeClr val="dk1"/>
                </a:solidFill>
              </a:endParaRPr>
            </a:p>
          </p:txBody>
        </p:sp>
        <p:sp>
          <p:nvSpPr>
            <p:cNvPr id="257" name="Google Shape;257;p25"/>
            <p:cNvSpPr txBox="1"/>
            <p:nvPr/>
          </p:nvSpPr>
          <p:spPr>
            <a:xfrm rot="-5400000">
              <a:off x="3562585" y="3283546"/>
              <a:ext cx="2087100" cy="424200"/>
            </a:xfrm>
            <a:prstGeom prst="rect">
              <a:avLst/>
            </a:prstGeom>
            <a:noFill/>
            <a:ln>
              <a:noFill/>
            </a:ln>
          </p:spPr>
          <p:txBody>
            <a:bodyPr anchorCtr="0" anchor="t" bIns="0" lIns="0" spcFirstLastPara="1" rIns="106675" wrap="square" tIns="82275">
              <a:noAutofit/>
            </a:bodyPr>
            <a:lstStyle/>
            <a:p>
              <a:pPr indent="0" lvl="0" marL="0" marR="0" rtl="0" algn="l">
                <a:lnSpc>
                  <a:spcPct val="90000"/>
                </a:lnSpc>
                <a:spcBef>
                  <a:spcPts val="0"/>
                </a:spcBef>
                <a:spcAft>
                  <a:spcPts val="0"/>
                </a:spcAft>
                <a:buClr>
                  <a:schemeClr val="lt1"/>
                </a:buClr>
                <a:buSzPts val="2400"/>
                <a:buFont typeface="Arial"/>
                <a:buNone/>
              </a:pPr>
              <a:r>
                <a:rPr b="1" lang="en-US" sz="2500">
                  <a:solidFill>
                    <a:schemeClr val="dk1"/>
                  </a:solidFill>
                  <a:latin typeface="Arial"/>
                  <a:ea typeface="Arial"/>
                  <a:cs typeface="Arial"/>
                  <a:sym typeface="Arial"/>
                </a:rPr>
                <a:t>Conceptualization </a:t>
              </a:r>
              <a:endParaRPr sz="1500">
                <a:solidFill>
                  <a:schemeClr val="dk1"/>
                </a:solidFill>
              </a:endParaRPr>
            </a:p>
          </p:txBody>
        </p:sp>
        <p:sp>
          <p:nvSpPr>
            <p:cNvPr id="258" name="Google Shape;258;p25"/>
            <p:cNvSpPr/>
            <p:nvPr/>
          </p:nvSpPr>
          <p:spPr>
            <a:xfrm rot="5400000">
              <a:off x="4217742" y="4473517"/>
              <a:ext cx="373796" cy="318152"/>
            </a:xfrm>
            <a:prstGeom prst="flowChartExtract">
              <a:avLst/>
            </a:prstGeom>
            <a:solidFill>
              <a:schemeClr val="lt1"/>
            </a:solidFill>
            <a:ln cap="flat" cmpd="sng" w="25400">
              <a:solidFill>
                <a:srgbClr val="005D6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solidFill>
                  <a:schemeClr val="dk1"/>
                </a:solidFill>
              </a:endParaRPr>
            </a:p>
          </p:txBody>
        </p:sp>
        <p:sp>
          <p:nvSpPr>
            <p:cNvPr id="259" name="Google Shape;259;p25"/>
            <p:cNvSpPr/>
            <p:nvPr/>
          </p:nvSpPr>
          <p:spPr>
            <a:xfrm>
              <a:off x="4818239" y="2452115"/>
              <a:ext cx="1580159" cy="254522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solidFill>
                  <a:schemeClr val="dk1"/>
                </a:solidFill>
              </a:endParaRPr>
            </a:p>
          </p:txBody>
        </p:sp>
        <p:sp>
          <p:nvSpPr>
            <p:cNvPr id="260" name="Google Shape;260;p25"/>
            <p:cNvSpPr txBox="1"/>
            <p:nvPr/>
          </p:nvSpPr>
          <p:spPr>
            <a:xfrm>
              <a:off x="4818239" y="2452115"/>
              <a:ext cx="1580159" cy="2545222"/>
            </a:xfrm>
            <a:prstGeom prst="rect">
              <a:avLst/>
            </a:prstGeom>
            <a:noFill/>
            <a:ln>
              <a:noFill/>
            </a:ln>
          </p:spPr>
          <p:txBody>
            <a:bodyPr anchorCtr="0" anchor="t" bIns="0" lIns="0" spcFirstLastPara="1" rIns="0" wrap="square" tIns="48000">
              <a:noAutofit/>
            </a:bodyPr>
            <a:lstStyle/>
            <a:p>
              <a:pPr indent="0" lvl="0" marL="0" marR="0" rtl="0" algn="l">
                <a:lnSpc>
                  <a:spcPct val="90000"/>
                </a:lnSpc>
                <a:spcBef>
                  <a:spcPts val="0"/>
                </a:spcBef>
                <a:spcAft>
                  <a:spcPts val="0"/>
                </a:spcAft>
                <a:buClr>
                  <a:schemeClr val="lt1"/>
                </a:buClr>
                <a:buSzPts val="1400"/>
                <a:buFont typeface="Arial"/>
                <a:buNone/>
              </a:pPr>
              <a:r>
                <a:rPr lang="en-US" sz="1500">
                  <a:solidFill>
                    <a:schemeClr val="dk1"/>
                  </a:solidFill>
                  <a:latin typeface="Arial"/>
                  <a:ea typeface="Arial"/>
                  <a:cs typeface="Arial"/>
                  <a:sym typeface="Arial"/>
                </a:rPr>
                <a:t>Differential diagnosis and recommendation development.</a:t>
              </a:r>
              <a:endParaRPr sz="1500">
                <a:solidFill>
                  <a:schemeClr val="dk1"/>
                </a:solidFill>
                <a:latin typeface="Arial"/>
                <a:ea typeface="Arial"/>
                <a:cs typeface="Arial"/>
                <a:sym typeface="Arial"/>
              </a:endParaRPr>
            </a:p>
          </p:txBody>
        </p:sp>
        <p:sp>
          <p:nvSpPr>
            <p:cNvPr id="261" name="Google Shape;261;p25"/>
            <p:cNvSpPr/>
            <p:nvPr/>
          </p:nvSpPr>
          <p:spPr>
            <a:xfrm>
              <a:off x="6589289" y="2452115"/>
              <a:ext cx="2121018" cy="2545222"/>
            </a:xfrm>
            <a:prstGeom prst="roundRect">
              <a:avLst>
                <a:gd fmla="val 5000" name="adj"/>
              </a:avLst>
            </a:prstGeom>
            <a:solidFill>
              <a:schemeClr val="lt1"/>
            </a:solidFill>
            <a:ln cap="flat" cmpd="sng" w="25400">
              <a:solidFill>
                <a:srgbClr val="0054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solidFill>
                  <a:schemeClr val="dk1"/>
                </a:solidFill>
              </a:endParaRPr>
            </a:p>
          </p:txBody>
        </p:sp>
        <p:sp>
          <p:nvSpPr>
            <p:cNvPr id="262" name="Google Shape;262;p25"/>
            <p:cNvSpPr txBox="1"/>
            <p:nvPr/>
          </p:nvSpPr>
          <p:spPr>
            <a:xfrm rot="-5400000">
              <a:off x="5757850" y="3283554"/>
              <a:ext cx="2087082" cy="424203"/>
            </a:xfrm>
            <a:prstGeom prst="rect">
              <a:avLst/>
            </a:prstGeom>
            <a:noFill/>
            <a:ln>
              <a:noFill/>
            </a:ln>
          </p:spPr>
          <p:txBody>
            <a:bodyPr anchorCtr="0" anchor="t" bIns="0" lIns="0" spcFirstLastPara="1" rIns="111125" wrap="square" tIns="85725">
              <a:noAutofit/>
            </a:bodyPr>
            <a:lstStyle/>
            <a:p>
              <a:pPr indent="0" lvl="0" marL="0" marR="0" rtl="0" algn="l">
                <a:lnSpc>
                  <a:spcPct val="90000"/>
                </a:lnSpc>
                <a:spcBef>
                  <a:spcPts val="0"/>
                </a:spcBef>
                <a:spcAft>
                  <a:spcPts val="0"/>
                </a:spcAft>
                <a:buClr>
                  <a:schemeClr val="lt1"/>
                </a:buClr>
                <a:buSzPts val="2500"/>
                <a:buFont typeface="Arial"/>
                <a:buNone/>
              </a:pPr>
              <a:r>
                <a:rPr b="1" lang="en-US" sz="2600">
                  <a:solidFill>
                    <a:schemeClr val="dk1"/>
                  </a:solidFill>
                  <a:latin typeface="Arial"/>
                  <a:ea typeface="Arial"/>
                  <a:cs typeface="Arial"/>
                  <a:sym typeface="Arial"/>
                </a:rPr>
                <a:t>Coordination</a:t>
              </a:r>
              <a:endParaRPr sz="1500">
                <a:solidFill>
                  <a:schemeClr val="dk1"/>
                </a:solidFill>
              </a:endParaRPr>
            </a:p>
          </p:txBody>
        </p:sp>
        <p:sp>
          <p:nvSpPr>
            <p:cNvPr id="263" name="Google Shape;263;p25"/>
            <p:cNvSpPr/>
            <p:nvPr/>
          </p:nvSpPr>
          <p:spPr>
            <a:xfrm rot="5400000">
              <a:off x="6412996" y="4473517"/>
              <a:ext cx="373796" cy="318152"/>
            </a:xfrm>
            <a:prstGeom prst="flowChartExtract">
              <a:avLst/>
            </a:prstGeom>
            <a:solidFill>
              <a:schemeClr val="lt1"/>
            </a:solidFill>
            <a:ln cap="flat" cmpd="sng" w="25400">
              <a:solidFill>
                <a:srgbClr val="005D6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solidFill>
                  <a:schemeClr val="dk1"/>
                </a:solidFill>
              </a:endParaRPr>
            </a:p>
          </p:txBody>
        </p:sp>
        <p:sp>
          <p:nvSpPr>
            <p:cNvPr id="264" name="Google Shape;264;p25"/>
            <p:cNvSpPr/>
            <p:nvPr/>
          </p:nvSpPr>
          <p:spPr>
            <a:xfrm>
              <a:off x="7013493" y="2452115"/>
              <a:ext cx="1580159" cy="254522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solidFill>
                  <a:schemeClr val="dk1"/>
                </a:solidFill>
              </a:endParaRPr>
            </a:p>
          </p:txBody>
        </p:sp>
        <p:sp>
          <p:nvSpPr>
            <p:cNvPr id="265" name="Google Shape;265;p25"/>
            <p:cNvSpPr txBox="1"/>
            <p:nvPr/>
          </p:nvSpPr>
          <p:spPr>
            <a:xfrm>
              <a:off x="7013493" y="2452115"/>
              <a:ext cx="1580159" cy="2545222"/>
            </a:xfrm>
            <a:prstGeom prst="rect">
              <a:avLst/>
            </a:prstGeom>
            <a:noFill/>
            <a:ln>
              <a:noFill/>
            </a:ln>
          </p:spPr>
          <p:txBody>
            <a:bodyPr anchorCtr="0" anchor="t" bIns="0" lIns="0" spcFirstLastPara="1" rIns="0" wrap="square" tIns="48000">
              <a:noAutofit/>
            </a:bodyPr>
            <a:lstStyle/>
            <a:p>
              <a:pPr indent="0" lvl="0" marL="0" marR="0" rtl="0" algn="l">
                <a:lnSpc>
                  <a:spcPct val="90000"/>
                </a:lnSpc>
                <a:spcBef>
                  <a:spcPts val="0"/>
                </a:spcBef>
                <a:spcAft>
                  <a:spcPts val="0"/>
                </a:spcAft>
                <a:buClr>
                  <a:schemeClr val="lt1"/>
                </a:buClr>
                <a:buSzPts val="1400"/>
                <a:buFont typeface="Arial"/>
                <a:buNone/>
              </a:pPr>
              <a:r>
                <a:rPr lang="en-US" sz="1500">
                  <a:solidFill>
                    <a:schemeClr val="dk1"/>
                  </a:solidFill>
                  <a:latin typeface="Arial"/>
                  <a:ea typeface="Arial"/>
                  <a:cs typeface="Arial"/>
                  <a:sym typeface="Arial"/>
                </a:rPr>
                <a:t>Sharing results and recommendations to MDT and caregiver; coordination of referrals.</a:t>
              </a:r>
              <a:endParaRPr sz="1500">
                <a:solidFill>
                  <a:schemeClr val="dk1"/>
                </a:solidFill>
                <a:latin typeface="Arial"/>
                <a:ea typeface="Arial"/>
                <a:cs typeface="Arial"/>
                <a:sym typeface="Arial"/>
              </a:endParaRPr>
            </a:p>
          </p:txBody>
        </p:sp>
      </p:grpSp>
      <p:sp>
        <p:nvSpPr>
          <p:cNvPr id="266" name="Google Shape;266;p25"/>
          <p:cNvSpPr txBox="1"/>
          <p:nvPr>
            <p:ph type="title"/>
          </p:nvPr>
        </p:nvSpPr>
        <p:spPr>
          <a:xfrm>
            <a:off x="342030" y="180607"/>
            <a:ext cx="7887570" cy="922351"/>
          </a:xfrm>
          <a:prstGeom prst="rect">
            <a:avLst/>
          </a:prstGeom>
          <a:noFill/>
          <a:ln>
            <a:noFill/>
          </a:ln>
        </p:spPr>
        <p:txBody>
          <a:bodyPr anchorCtr="0" anchor="ctr" bIns="0" lIns="91425" spcFirstLastPara="1" rIns="91425" wrap="square" tIns="0">
            <a:noAutofit/>
          </a:bodyPr>
          <a:lstStyle/>
          <a:p>
            <a:pPr indent="0" lvl="0" marL="0" rtl="0" algn="l">
              <a:lnSpc>
                <a:spcPct val="90000"/>
              </a:lnSpc>
              <a:spcBef>
                <a:spcPts val="0"/>
              </a:spcBef>
              <a:spcAft>
                <a:spcPts val="0"/>
              </a:spcAft>
              <a:buClr>
                <a:srgbClr val="AD122A"/>
              </a:buClr>
              <a:buSzPts val="3600"/>
              <a:buFont typeface="Arial"/>
              <a:buNone/>
            </a:pPr>
            <a:r>
              <a:rPr lang="en-US"/>
              <a:t>Example Established Standard of Practice</a:t>
            </a:r>
            <a:endParaRPr b="0">
              <a:solidFill>
                <a:srgbClr val="00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26"/>
          <p:cNvSpPr txBox="1"/>
          <p:nvPr/>
        </p:nvSpPr>
        <p:spPr>
          <a:xfrm>
            <a:off x="816225" y="1287496"/>
            <a:ext cx="7578008" cy="286232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6000">
                <a:solidFill>
                  <a:schemeClr val="accent1"/>
                </a:solidFill>
                <a:latin typeface="Arial"/>
                <a:ea typeface="Arial"/>
                <a:cs typeface="Arial"/>
                <a:sym typeface="Arial"/>
              </a:rPr>
              <a:t>Best Practices:</a:t>
            </a:r>
            <a:endParaRPr sz="1800">
              <a:solidFill>
                <a:schemeClr val="accent1"/>
              </a:solidFill>
              <a:latin typeface="Arial"/>
              <a:ea typeface="Arial"/>
              <a:cs typeface="Arial"/>
              <a:sym typeface="Arial"/>
            </a:endParaRPr>
          </a:p>
          <a:p>
            <a:pPr indent="0" lvl="0" marL="0" marR="0" rtl="0" algn="ctr">
              <a:spcBef>
                <a:spcPts val="0"/>
              </a:spcBef>
              <a:spcAft>
                <a:spcPts val="0"/>
              </a:spcAft>
              <a:buNone/>
            </a:pPr>
            <a:r>
              <a:rPr b="1" lang="en-US" sz="6000">
                <a:solidFill>
                  <a:schemeClr val="accent1"/>
                </a:solidFill>
                <a:latin typeface="Arial"/>
                <a:ea typeface="Arial"/>
                <a:cs typeface="Arial"/>
                <a:sym typeface="Arial"/>
              </a:rPr>
              <a:t> Recommendations &amp; Treatment</a:t>
            </a:r>
            <a:endParaRPr b="1" sz="6000">
              <a:solidFill>
                <a:schemeClr val="accent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27"/>
          <p:cNvSpPr txBox="1"/>
          <p:nvPr>
            <p:ph idx="1" type="body"/>
          </p:nvPr>
        </p:nvSpPr>
        <p:spPr>
          <a:xfrm>
            <a:off x="342026" y="1214277"/>
            <a:ext cx="5509421" cy="3706065"/>
          </a:xfrm>
          <a:prstGeom prst="rect">
            <a:avLst/>
          </a:prstGeom>
          <a:noFill/>
          <a:ln>
            <a:noFill/>
          </a:ln>
        </p:spPr>
        <p:txBody>
          <a:bodyPr anchorCtr="0" anchor="t" bIns="45700" lIns="91425" spcFirstLastPara="1" rIns="91425" wrap="square" tIns="45700">
            <a:noAutofit/>
          </a:bodyPr>
          <a:lstStyle/>
          <a:p>
            <a:pPr indent="-215900" lvl="0" marL="342900" rtl="0" algn="l">
              <a:lnSpc>
                <a:spcPct val="90000"/>
              </a:lnSpc>
              <a:spcBef>
                <a:spcPts val="0"/>
              </a:spcBef>
              <a:spcAft>
                <a:spcPts val="0"/>
              </a:spcAft>
              <a:buClr>
                <a:schemeClr val="dk1"/>
              </a:buClr>
              <a:buSzPts val="2000"/>
              <a:buFont typeface="Arial"/>
              <a:buNone/>
            </a:pPr>
            <a:r>
              <a:t/>
            </a:r>
            <a:endParaRPr sz="2000">
              <a:solidFill>
                <a:srgbClr val="000000"/>
              </a:solidFill>
            </a:endParaRPr>
          </a:p>
          <a:p>
            <a:pPr indent="-254000" lvl="0" marL="342900" rtl="0" algn="l">
              <a:lnSpc>
                <a:spcPct val="90000"/>
              </a:lnSpc>
              <a:spcBef>
                <a:spcPts val="0"/>
              </a:spcBef>
              <a:spcAft>
                <a:spcPts val="0"/>
              </a:spcAft>
              <a:buClr>
                <a:schemeClr val="dk1"/>
              </a:buClr>
              <a:buSzPts val="1400"/>
              <a:buFont typeface="Arial"/>
              <a:buNone/>
            </a:pPr>
            <a:r>
              <a:t/>
            </a:r>
            <a:endParaRPr sz="1400">
              <a:solidFill>
                <a:schemeClr val="dk1"/>
              </a:solidFill>
              <a:latin typeface="Arial"/>
              <a:ea typeface="Arial"/>
              <a:cs typeface="Arial"/>
              <a:sym typeface="Arial"/>
            </a:endParaRPr>
          </a:p>
        </p:txBody>
      </p:sp>
      <p:sp>
        <p:nvSpPr>
          <p:cNvPr id="279" name="Google Shape;279;p27"/>
          <p:cNvSpPr txBox="1"/>
          <p:nvPr>
            <p:ph type="title"/>
          </p:nvPr>
        </p:nvSpPr>
        <p:spPr>
          <a:xfrm>
            <a:off x="342030" y="-56619"/>
            <a:ext cx="7887570" cy="922351"/>
          </a:xfrm>
          <a:prstGeom prst="rect">
            <a:avLst/>
          </a:prstGeom>
          <a:noFill/>
          <a:ln>
            <a:noFill/>
          </a:ln>
        </p:spPr>
        <p:txBody>
          <a:bodyPr anchorCtr="0" anchor="ctr" bIns="0" lIns="91425" spcFirstLastPara="1" rIns="91425" wrap="square" tIns="0">
            <a:noAutofit/>
          </a:bodyPr>
          <a:lstStyle/>
          <a:p>
            <a:pPr indent="0" lvl="0" marL="0" rtl="0" algn="l">
              <a:lnSpc>
                <a:spcPct val="90000"/>
              </a:lnSpc>
              <a:spcBef>
                <a:spcPts val="0"/>
              </a:spcBef>
              <a:spcAft>
                <a:spcPts val="0"/>
              </a:spcAft>
              <a:buClr>
                <a:srgbClr val="AD122A"/>
              </a:buClr>
              <a:buSzPts val="3200"/>
              <a:buFont typeface="Arial"/>
              <a:buNone/>
            </a:pPr>
            <a:r>
              <a:rPr lang="en-US" sz="3200"/>
              <a:t>Behavioral Health Recommendations</a:t>
            </a:r>
            <a:endParaRPr/>
          </a:p>
        </p:txBody>
      </p:sp>
      <p:grpSp>
        <p:nvGrpSpPr>
          <p:cNvPr id="280" name="Google Shape;280;p27"/>
          <p:cNvGrpSpPr/>
          <p:nvPr/>
        </p:nvGrpSpPr>
        <p:grpSpPr>
          <a:xfrm>
            <a:off x="3647631" y="820814"/>
            <a:ext cx="4407611" cy="4197725"/>
            <a:chOff x="538" y="351438"/>
            <a:chExt cx="4407611" cy="4197725"/>
          </a:xfrm>
        </p:grpSpPr>
        <p:sp>
          <p:nvSpPr>
            <p:cNvPr id="281" name="Google Shape;281;p27"/>
            <p:cNvSpPr/>
            <p:nvPr/>
          </p:nvSpPr>
          <p:spPr>
            <a:xfrm>
              <a:off x="538" y="351438"/>
              <a:ext cx="2098862" cy="1259317"/>
            </a:xfrm>
            <a:prstGeom prst="rect">
              <a:avLst/>
            </a:prstGeom>
            <a:solidFill>
              <a:srgbClr val="005D63">
                <a:alpha val="90196"/>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27"/>
            <p:cNvSpPr txBox="1"/>
            <p:nvPr/>
          </p:nvSpPr>
          <p:spPr>
            <a:xfrm>
              <a:off x="538" y="351438"/>
              <a:ext cx="2098862" cy="1259317"/>
            </a:xfrm>
            <a:prstGeom prst="rect">
              <a:avLst/>
            </a:prstGeom>
            <a:noFill/>
            <a:ln>
              <a:noFill/>
            </a:ln>
          </p:spPr>
          <p:txBody>
            <a:bodyPr anchorCtr="0" anchor="ctr" bIns="45700" lIns="45700" spcFirstLastPara="1" rIns="45700" wrap="square" tIns="45700">
              <a:noAutofit/>
            </a:bodyPr>
            <a:lstStyle/>
            <a:p>
              <a:pPr indent="0" lvl="0" marL="0" marR="0" rtl="0" algn="l">
                <a:lnSpc>
                  <a:spcPct val="90000"/>
                </a:lnSpc>
                <a:spcBef>
                  <a:spcPts val="0"/>
                </a:spcBef>
                <a:spcAft>
                  <a:spcPts val="0"/>
                </a:spcAft>
                <a:buClr>
                  <a:schemeClr val="lt1"/>
                </a:buClr>
                <a:buSzPts val="1200"/>
                <a:buFont typeface="Arial"/>
                <a:buNone/>
              </a:pPr>
              <a:r>
                <a:rPr lang="en-US" sz="1200">
                  <a:solidFill>
                    <a:schemeClr val="lt1"/>
                  </a:solidFill>
                  <a:latin typeface="Arial"/>
                  <a:ea typeface="Arial"/>
                  <a:cs typeface="Arial"/>
                  <a:sym typeface="Arial"/>
                </a:rPr>
                <a:t>Consider the learning needs of key areas of functioning: </a:t>
              </a:r>
              <a:r>
                <a:rPr b="1" lang="en-US" sz="1200">
                  <a:solidFill>
                    <a:schemeClr val="lt1"/>
                  </a:solidFill>
                  <a:latin typeface="Arial"/>
                  <a:ea typeface="Arial"/>
                  <a:cs typeface="Arial"/>
                  <a:sym typeface="Arial"/>
                </a:rPr>
                <a:t>academic, social, emotional, physical, behavioral, adaptive skills</a:t>
              </a:r>
              <a:r>
                <a:rPr lang="en-US" sz="1200">
                  <a:solidFill>
                    <a:schemeClr val="lt1"/>
                  </a:solidFill>
                  <a:latin typeface="Arial"/>
                  <a:ea typeface="Arial"/>
                  <a:cs typeface="Arial"/>
                  <a:sym typeface="Arial"/>
                </a:rPr>
                <a:t>.</a:t>
              </a:r>
              <a:endParaRPr/>
            </a:p>
          </p:txBody>
        </p:sp>
        <p:sp>
          <p:nvSpPr>
            <p:cNvPr id="283" name="Google Shape;283;p27"/>
            <p:cNvSpPr/>
            <p:nvPr/>
          </p:nvSpPr>
          <p:spPr>
            <a:xfrm>
              <a:off x="2309287" y="351438"/>
              <a:ext cx="2098862" cy="1259317"/>
            </a:xfrm>
            <a:prstGeom prst="rect">
              <a:avLst/>
            </a:prstGeom>
            <a:solidFill>
              <a:srgbClr val="005D63">
                <a:alpha val="82352"/>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27"/>
            <p:cNvSpPr txBox="1"/>
            <p:nvPr/>
          </p:nvSpPr>
          <p:spPr>
            <a:xfrm>
              <a:off x="2309287" y="351438"/>
              <a:ext cx="2098862" cy="1259317"/>
            </a:xfrm>
            <a:prstGeom prst="rect">
              <a:avLst/>
            </a:prstGeom>
            <a:noFill/>
            <a:ln>
              <a:noFill/>
            </a:ln>
          </p:spPr>
          <p:txBody>
            <a:bodyPr anchorCtr="0" anchor="ctr" bIns="45700" lIns="45700" spcFirstLastPara="1" rIns="45700" wrap="square" tIns="45700">
              <a:noAutofit/>
            </a:bodyPr>
            <a:lstStyle/>
            <a:p>
              <a:pPr indent="0" lvl="0" marL="0" marR="0" rtl="0" algn="l">
                <a:lnSpc>
                  <a:spcPct val="90000"/>
                </a:lnSpc>
                <a:spcBef>
                  <a:spcPts val="0"/>
                </a:spcBef>
                <a:spcAft>
                  <a:spcPts val="0"/>
                </a:spcAft>
                <a:buClr>
                  <a:schemeClr val="lt1"/>
                </a:buClr>
                <a:buSzPts val="1200"/>
                <a:buFont typeface="Arial"/>
                <a:buNone/>
              </a:pPr>
              <a:r>
                <a:rPr lang="en-US" sz="1200">
                  <a:solidFill>
                    <a:schemeClr val="lt1"/>
                  </a:solidFill>
                  <a:latin typeface="Arial"/>
                  <a:ea typeface="Arial"/>
                  <a:cs typeface="Arial"/>
                  <a:sym typeface="Arial"/>
                </a:rPr>
                <a:t>Emphasize areas of growth and existing strengths</a:t>
              </a:r>
              <a:endParaRPr/>
            </a:p>
          </p:txBody>
        </p:sp>
        <p:sp>
          <p:nvSpPr>
            <p:cNvPr id="285" name="Google Shape;285;p27"/>
            <p:cNvSpPr/>
            <p:nvPr/>
          </p:nvSpPr>
          <p:spPr>
            <a:xfrm>
              <a:off x="538" y="1820642"/>
              <a:ext cx="2098862" cy="1259317"/>
            </a:xfrm>
            <a:prstGeom prst="rect">
              <a:avLst/>
            </a:prstGeom>
            <a:solidFill>
              <a:srgbClr val="005D63">
                <a:alpha val="74509"/>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7"/>
            <p:cNvSpPr txBox="1"/>
            <p:nvPr/>
          </p:nvSpPr>
          <p:spPr>
            <a:xfrm>
              <a:off x="538" y="1820642"/>
              <a:ext cx="2098862" cy="1259317"/>
            </a:xfrm>
            <a:prstGeom prst="rect">
              <a:avLst/>
            </a:prstGeom>
            <a:noFill/>
            <a:ln>
              <a:noFill/>
            </a:ln>
          </p:spPr>
          <p:txBody>
            <a:bodyPr anchorCtr="0" anchor="ctr" bIns="45700" lIns="45700" spcFirstLastPara="1" rIns="45700" wrap="square" tIns="45700">
              <a:noAutofit/>
            </a:bodyPr>
            <a:lstStyle/>
            <a:p>
              <a:pPr indent="0" lvl="0" marL="0" marR="0" rtl="0" algn="l">
                <a:lnSpc>
                  <a:spcPct val="90000"/>
                </a:lnSpc>
                <a:spcBef>
                  <a:spcPts val="0"/>
                </a:spcBef>
                <a:spcAft>
                  <a:spcPts val="0"/>
                </a:spcAft>
                <a:buClr>
                  <a:schemeClr val="lt1"/>
                </a:buClr>
                <a:buSzPts val="1200"/>
                <a:buFont typeface="Arial"/>
                <a:buNone/>
              </a:pPr>
              <a:r>
                <a:rPr lang="en-US" sz="1200">
                  <a:solidFill>
                    <a:schemeClr val="lt1"/>
                  </a:solidFill>
                  <a:latin typeface="Arial"/>
                  <a:ea typeface="Arial"/>
                  <a:cs typeface="Arial"/>
                  <a:sym typeface="Arial"/>
                </a:rPr>
                <a:t>Name specific and discreet skills </a:t>
              </a:r>
              <a:endParaRPr/>
            </a:p>
          </p:txBody>
        </p:sp>
        <p:sp>
          <p:nvSpPr>
            <p:cNvPr id="287" name="Google Shape;287;p27"/>
            <p:cNvSpPr/>
            <p:nvPr/>
          </p:nvSpPr>
          <p:spPr>
            <a:xfrm>
              <a:off x="2309287" y="1820642"/>
              <a:ext cx="2098862" cy="1259317"/>
            </a:xfrm>
            <a:prstGeom prst="rect">
              <a:avLst/>
            </a:prstGeom>
            <a:solidFill>
              <a:srgbClr val="005D63">
                <a:alpha val="66274"/>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7"/>
            <p:cNvSpPr txBox="1"/>
            <p:nvPr/>
          </p:nvSpPr>
          <p:spPr>
            <a:xfrm>
              <a:off x="2309287" y="1820642"/>
              <a:ext cx="2098862" cy="1259317"/>
            </a:xfrm>
            <a:prstGeom prst="rect">
              <a:avLst/>
            </a:prstGeom>
            <a:noFill/>
            <a:ln>
              <a:noFill/>
            </a:ln>
          </p:spPr>
          <p:txBody>
            <a:bodyPr anchorCtr="0" anchor="ctr" bIns="45700" lIns="45700" spcFirstLastPara="1" rIns="45700" wrap="square" tIns="45700">
              <a:noAutofit/>
            </a:bodyPr>
            <a:lstStyle/>
            <a:p>
              <a:pPr indent="0" lvl="0" marL="0" marR="0" rtl="0" algn="l">
                <a:lnSpc>
                  <a:spcPct val="90000"/>
                </a:lnSpc>
                <a:spcBef>
                  <a:spcPts val="0"/>
                </a:spcBef>
                <a:spcAft>
                  <a:spcPts val="0"/>
                </a:spcAft>
                <a:buClr>
                  <a:schemeClr val="lt1"/>
                </a:buClr>
                <a:buSzPts val="1200"/>
                <a:buFont typeface="Arial"/>
                <a:buNone/>
              </a:pPr>
              <a:r>
                <a:rPr lang="en-US" sz="1200">
                  <a:solidFill>
                    <a:schemeClr val="lt1"/>
                  </a:solidFill>
                  <a:latin typeface="Arial"/>
                  <a:ea typeface="Arial"/>
                  <a:cs typeface="Arial"/>
                  <a:sym typeface="Arial"/>
                </a:rPr>
                <a:t>Connect challenging behaviors to interventions that are intended to target specific outcomes</a:t>
              </a:r>
              <a:endParaRPr/>
            </a:p>
          </p:txBody>
        </p:sp>
        <p:sp>
          <p:nvSpPr>
            <p:cNvPr id="289" name="Google Shape;289;p27"/>
            <p:cNvSpPr/>
            <p:nvPr/>
          </p:nvSpPr>
          <p:spPr>
            <a:xfrm>
              <a:off x="538" y="3289846"/>
              <a:ext cx="2098862" cy="1259317"/>
            </a:xfrm>
            <a:prstGeom prst="rect">
              <a:avLst/>
            </a:prstGeom>
            <a:solidFill>
              <a:srgbClr val="005D63">
                <a:alpha val="58431"/>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7"/>
            <p:cNvSpPr txBox="1"/>
            <p:nvPr/>
          </p:nvSpPr>
          <p:spPr>
            <a:xfrm>
              <a:off x="538" y="3289846"/>
              <a:ext cx="2098862" cy="1259317"/>
            </a:xfrm>
            <a:prstGeom prst="rect">
              <a:avLst/>
            </a:prstGeom>
            <a:noFill/>
            <a:ln>
              <a:noFill/>
            </a:ln>
          </p:spPr>
          <p:txBody>
            <a:bodyPr anchorCtr="0" anchor="ctr" bIns="45700" lIns="45700" spcFirstLastPara="1" rIns="45700" wrap="square" tIns="45700">
              <a:noAutofit/>
            </a:bodyPr>
            <a:lstStyle/>
            <a:p>
              <a:pPr indent="0" lvl="0" marL="0" marR="0" rtl="0" algn="l">
                <a:lnSpc>
                  <a:spcPct val="90000"/>
                </a:lnSpc>
                <a:spcBef>
                  <a:spcPts val="0"/>
                </a:spcBef>
                <a:spcAft>
                  <a:spcPts val="0"/>
                </a:spcAft>
                <a:buClr>
                  <a:schemeClr val="lt1"/>
                </a:buClr>
                <a:buSzPts val="1200"/>
                <a:buFont typeface="Arial"/>
                <a:buNone/>
              </a:pPr>
              <a:r>
                <a:rPr lang="en-US" sz="1200">
                  <a:solidFill>
                    <a:schemeClr val="lt1"/>
                  </a:solidFill>
                  <a:latin typeface="Arial"/>
                  <a:ea typeface="Arial"/>
                  <a:cs typeface="Arial"/>
                  <a:sym typeface="Arial"/>
                </a:rPr>
                <a:t>Consider </a:t>
              </a:r>
              <a:r>
                <a:rPr b="1" lang="en-US" sz="1200">
                  <a:solidFill>
                    <a:schemeClr val="lt1"/>
                  </a:solidFill>
                  <a:latin typeface="Arial"/>
                  <a:ea typeface="Arial"/>
                  <a:cs typeface="Arial"/>
                  <a:sym typeface="Arial"/>
                </a:rPr>
                <a:t>neurodevelopmental differences</a:t>
              </a:r>
              <a:endParaRPr sz="1200">
                <a:solidFill>
                  <a:schemeClr val="lt1"/>
                </a:solidFill>
                <a:latin typeface="Arial"/>
                <a:ea typeface="Arial"/>
                <a:cs typeface="Arial"/>
                <a:sym typeface="Arial"/>
              </a:endParaRPr>
            </a:p>
          </p:txBody>
        </p:sp>
        <p:sp>
          <p:nvSpPr>
            <p:cNvPr id="291" name="Google Shape;291;p27"/>
            <p:cNvSpPr/>
            <p:nvPr/>
          </p:nvSpPr>
          <p:spPr>
            <a:xfrm>
              <a:off x="2309287" y="3289846"/>
              <a:ext cx="2098862" cy="1259317"/>
            </a:xfrm>
            <a:prstGeom prst="rect">
              <a:avLst/>
            </a:prstGeom>
            <a:solidFill>
              <a:srgbClr val="005D63">
                <a:alpha val="50196"/>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7"/>
            <p:cNvSpPr txBox="1"/>
            <p:nvPr/>
          </p:nvSpPr>
          <p:spPr>
            <a:xfrm>
              <a:off x="2309287" y="3289846"/>
              <a:ext cx="2098862" cy="1259317"/>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chemeClr val="lt1"/>
                </a:buClr>
                <a:buSzPts val="1200"/>
                <a:buFont typeface="Arial"/>
                <a:buNone/>
              </a:pPr>
              <a:r>
                <a:rPr lang="en-US" sz="1200">
                  <a:solidFill>
                    <a:schemeClr val="lt1"/>
                  </a:solidFill>
                  <a:latin typeface="Arial"/>
                  <a:ea typeface="Arial"/>
                  <a:cs typeface="Arial"/>
                  <a:sym typeface="Arial"/>
                </a:rPr>
                <a:t>Identify behavioral interventions or empirically supported approaches for youth with neurodevelopmental differences</a:t>
              </a:r>
              <a:endParaRPr/>
            </a:p>
          </p:txBody>
        </p:sp>
      </p:grpSp>
      <p:pic>
        <p:nvPicPr>
          <p:cNvPr descr="Mental Health outline" id="293" name="Google Shape;293;p27"/>
          <p:cNvPicPr preferRelativeResize="0"/>
          <p:nvPr/>
        </p:nvPicPr>
        <p:blipFill rotWithShape="1">
          <a:blip r:embed="rId3">
            <a:alphaModFix/>
          </a:blip>
          <a:srcRect b="0" l="0" r="0" t="0"/>
          <a:stretch/>
        </p:blipFill>
        <p:spPr>
          <a:xfrm>
            <a:off x="3688" y="1598356"/>
            <a:ext cx="2628899" cy="2628899"/>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grpSp>
        <p:nvGrpSpPr>
          <p:cNvPr id="299" name="Google Shape;299;p28"/>
          <p:cNvGrpSpPr/>
          <p:nvPr/>
        </p:nvGrpSpPr>
        <p:grpSpPr>
          <a:xfrm>
            <a:off x="227035" y="996315"/>
            <a:ext cx="8268818" cy="3686760"/>
            <a:chOff x="0" y="77597"/>
            <a:chExt cx="8268818" cy="3686760"/>
          </a:xfrm>
        </p:grpSpPr>
        <p:sp>
          <p:nvSpPr>
            <p:cNvPr id="300" name="Google Shape;300;p28"/>
            <p:cNvSpPr/>
            <p:nvPr/>
          </p:nvSpPr>
          <p:spPr>
            <a:xfrm>
              <a:off x="0" y="77597"/>
              <a:ext cx="8268818" cy="655200"/>
            </a:xfrm>
            <a:prstGeom prst="roundRect">
              <a:avLst>
                <a:gd fmla="val 16667" name="adj"/>
              </a:avLst>
            </a:prstGeom>
            <a:solidFill>
              <a:srgbClr val="005D63">
                <a:alpha val="90196"/>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8"/>
            <p:cNvSpPr txBox="1"/>
            <p:nvPr/>
          </p:nvSpPr>
          <p:spPr>
            <a:xfrm>
              <a:off x="31984" y="109581"/>
              <a:ext cx="8204850" cy="591232"/>
            </a:xfrm>
            <a:prstGeom prst="rect">
              <a:avLst/>
            </a:prstGeom>
            <a:noFill/>
            <a:ln>
              <a:noFill/>
            </a:ln>
          </p:spPr>
          <p:txBody>
            <a:bodyPr anchorCtr="0" anchor="ctr" bIns="106675" lIns="106675" spcFirstLastPara="1" rIns="106675" wrap="square" tIns="106675">
              <a:noAutofit/>
            </a:bodyPr>
            <a:lstStyle/>
            <a:p>
              <a:pPr indent="0" lvl="0" marL="0" marR="0" rtl="0" algn="l">
                <a:lnSpc>
                  <a:spcPct val="90000"/>
                </a:lnSpc>
                <a:spcBef>
                  <a:spcPts val="0"/>
                </a:spcBef>
                <a:spcAft>
                  <a:spcPts val="0"/>
                </a:spcAft>
                <a:buClr>
                  <a:schemeClr val="lt1"/>
                </a:buClr>
                <a:buSzPts val="2800"/>
                <a:buFont typeface="Arial"/>
                <a:buNone/>
              </a:pPr>
              <a:r>
                <a:rPr b="0" lang="en-US" sz="2800">
                  <a:solidFill>
                    <a:schemeClr val="lt1"/>
                  </a:solidFill>
                  <a:latin typeface="Arial"/>
                  <a:ea typeface="Arial"/>
                  <a:cs typeface="Arial"/>
                  <a:sym typeface="Arial"/>
                </a:rPr>
                <a:t>Individualized Education Support</a:t>
              </a:r>
              <a:endParaRPr/>
            </a:p>
          </p:txBody>
        </p:sp>
        <p:sp>
          <p:nvSpPr>
            <p:cNvPr id="302" name="Google Shape;302;p28"/>
            <p:cNvSpPr/>
            <p:nvPr/>
          </p:nvSpPr>
          <p:spPr>
            <a:xfrm>
              <a:off x="0" y="732797"/>
              <a:ext cx="8268818" cy="1304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8"/>
            <p:cNvSpPr txBox="1"/>
            <p:nvPr/>
          </p:nvSpPr>
          <p:spPr>
            <a:xfrm>
              <a:off x="0" y="732797"/>
              <a:ext cx="8268818" cy="1304100"/>
            </a:xfrm>
            <a:prstGeom prst="rect">
              <a:avLst/>
            </a:prstGeom>
            <a:noFill/>
            <a:ln>
              <a:noFill/>
            </a:ln>
          </p:spPr>
          <p:txBody>
            <a:bodyPr anchorCtr="0" anchor="t" bIns="35550" lIns="262525" spcFirstLastPara="1" rIns="199125" wrap="square" tIns="35550">
              <a:noAutofit/>
            </a:bodyPr>
            <a:lstStyle/>
            <a:p>
              <a:pPr indent="-228600" lvl="1" marL="228600" marR="0" rtl="0" algn="l">
                <a:lnSpc>
                  <a:spcPct val="9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Academic accommodations to support executive functioning and learning</a:t>
              </a:r>
              <a:endParaRPr/>
            </a:p>
            <a:p>
              <a:pPr indent="-228600" lvl="1" marL="228600" marR="0" rtl="0" algn="l">
                <a:lnSpc>
                  <a:spcPct val="90000"/>
                </a:lnSpc>
                <a:spcBef>
                  <a:spcPts val="44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Reteaching and presentation of academic content that is at current level until mastery</a:t>
              </a:r>
              <a:endParaRPr/>
            </a:p>
          </p:txBody>
        </p:sp>
        <p:sp>
          <p:nvSpPr>
            <p:cNvPr id="304" name="Google Shape;304;p28"/>
            <p:cNvSpPr/>
            <p:nvPr/>
          </p:nvSpPr>
          <p:spPr>
            <a:xfrm>
              <a:off x="0" y="2036897"/>
              <a:ext cx="8268818" cy="655200"/>
            </a:xfrm>
            <a:prstGeom prst="roundRect">
              <a:avLst>
                <a:gd fmla="val 16667" name="adj"/>
              </a:avLst>
            </a:prstGeom>
            <a:solidFill>
              <a:srgbClr val="005D63">
                <a:alpha val="50196"/>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8"/>
            <p:cNvSpPr txBox="1"/>
            <p:nvPr/>
          </p:nvSpPr>
          <p:spPr>
            <a:xfrm>
              <a:off x="31984" y="2068881"/>
              <a:ext cx="8204850" cy="591232"/>
            </a:xfrm>
            <a:prstGeom prst="rect">
              <a:avLst/>
            </a:prstGeom>
            <a:noFill/>
            <a:ln>
              <a:noFill/>
            </a:ln>
          </p:spPr>
          <p:txBody>
            <a:bodyPr anchorCtr="0" anchor="ctr" bIns="106675" lIns="106675" spcFirstLastPara="1" rIns="106675" wrap="square" tIns="106675">
              <a:noAutofit/>
            </a:bodyPr>
            <a:lstStyle/>
            <a:p>
              <a:pPr indent="0" lvl="0" marL="0" marR="0" rtl="0" algn="l">
                <a:lnSpc>
                  <a:spcPct val="90000"/>
                </a:lnSpc>
                <a:spcBef>
                  <a:spcPts val="0"/>
                </a:spcBef>
                <a:spcAft>
                  <a:spcPts val="0"/>
                </a:spcAft>
                <a:buClr>
                  <a:schemeClr val="lt1"/>
                </a:buClr>
                <a:buSzPts val="2800"/>
                <a:buFont typeface="Arial"/>
                <a:buNone/>
              </a:pPr>
              <a:r>
                <a:rPr b="0" lang="en-US" sz="2800">
                  <a:solidFill>
                    <a:schemeClr val="lt1"/>
                  </a:solidFill>
                  <a:latin typeface="Arial"/>
                  <a:ea typeface="Arial"/>
                  <a:cs typeface="Arial"/>
                  <a:sym typeface="Arial"/>
                </a:rPr>
                <a:t>Individual and Family Therapy</a:t>
              </a:r>
              <a:endParaRPr/>
            </a:p>
          </p:txBody>
        </p:sp>
        <p:sp>
          <p:nvSpPr>
            <p:cNvPr id="306" name="Google Shape;306;p28"/>
            <p:cNvSpPr/>
            <p:nvPr/>
          </p:nvSpPr>
          <p:spPr>
            <a:xfrm>
              <a:off x="0" y="2692097"/>
              <a:ext cx="8268818" cy="107226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8"/>
            <p:cNvSpPr txBox="1"/>
            <p:nvPr/>
          </p:nvSpPr>
          <p:spPr>
            <a:xfrm>
              <a:off x="0" y="2692097"/>
              <a:ext cx="8268818" cy="1072260"/>
            </a:xfrm>
            <a:prstGeom prst="rect">
              <a:avLst/>
            </a:prstGeom>
            <a:noFill/>
            <a:ln>
              <a:noFill/>
            </a:ln>
          </p:spPr>
          <p:txBody>
            <a:bodyPr anchorCtr="0" anchor="t" bIns="35550" lIns="262525" spcFirstLastPara="1" rIns="199125" wrap="square" tIns="35550">
              <a:noAutofit/>
            </a:bodyPr>
            <a:lstStyle/>
            <a:p>
              <a:pPr indent="-228600" lvl="1" marL="228600" marR="0" rtl="0" algn="l">
                <a:lnSpc>
                  <a:spcPct val="9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Trauma-focused/informed therapeutic services</a:t>
              </a:r>
              <a:endParaRPr/>
            </a:p>
            <a:p>
              <a:pPr indent="-228600" lvl="1" marL="228600" marR="0" rtl="0" algn="l">
                <a:lnSpc>
                  <a:spcPct val="90000"/>
                </a:lnSpc>
                <a:spcBef>
                  <a:spcPts val="44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Individual social skills training/ communication training</a:t>
              </a:r>
              <a:endParaRPr/>
            </a:p>
            <a:p>
              <a:pPr indent="-228600" lvl="1" marL="228600" marR="0" rtl="0" algn="l">
                <a:lnSpc>
                  <a:spcPct val="90000"/>
                </a:lnSpc>
                <a:spcBef>
                  <a:spcPts val="44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Parent management training</a:t>
              </a:r>
              <a:endParaRPr/>
            </a:p>
          </p:txBody>
        </p:sp>
      </p:grpSp>
      <p:sp>
        <p:nvSpPr>
          <p:cNvPr id="308" name="Google Shape;308;p28"/>
          <p:cNvSpPr txBox="1"/>
          <p:nvPr>
            <p:ph type="title"/>
          </p:nvPr>
        </p:nvSpPr>
        <p:spPr>
          <a:xfrm>
            <a:off x="231417" y="-3239"/>
            <a:ext cx="8578900" cy="922351"/>
          </a:xfrm>
          <a:prstGeom prst="rect">
            <a:avLst/>
          </a:prstGeom>
          <a:noFill/>
          <a:ln>
            <a:noFill/>
          </a:ln>
        </p:spPr>
        <p:txBody>
          <a:bodyPr anchorCtr="0" anchor="ctr" bIns="0" lIns="91425" spcFirstLastPara="1" rIns="91425" wrap="square" tIns="0">
            <a:noAutofit/>
          </a:bodyPr>
          <a:lstStyle/>
          <a:p>
            <a:pPr indent="0" lvl="0" marL="0" rtl="0" algn="l">
              <a:lnSpc>
                <a:spcPct val="90000"/>
              </a:lnSpc>
              <a:spcBef>
                <a:spcPts val="0"/>
              </a:spcBef>
              <a:spcAft>
                <a:spcPts val="0"/>
              </a:spcAft>
              <a:buClr>
                <a:srgbClr val="AD122A"/>
              </a:buClr>
              <a:buSzPts val="3600"/>
              <a:buFont typeface="Arial"/>
              <a:buNone/>
            </a:pPr>
            <a:r>
              <a:rPr lang="en-US"/>
              <a:t>Example Recommendations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grpSp>
        <p:nvGrpSpPr>
          <p:cNvPr id="314" name="Google Shape;314;p29"/>
          <p:cNvGrpSpPr/>
          <p:nvPr/>
        </p:nvGrpSpPr>
        <p:grpSpPr>
          <a:xfrm>
            <a:off x="344466" y="317467"/>
            <a:ext cx="8275005" cy="4367520"/>
            <a:chOff x="0" y="114828"/>
            <a:chExt cx="8275005" cy="4367520"/>
          </a:xfrm>
        </p:grpSpPr>
        <p:sp>
          <p:nvSpPr>
            <p:cNvPr id="315" name="Google Shape;315;p29"/>
            <p:cNvSpPr/>
            <p:nvPr/>
          </p:nvSpPr>
          <p:spPr>
            <a:xfrm>
              <a:off x="0" y="114828"/>
              <a:ext cx="8275005" cy="561599"/>
            </a:xfrm>
            <a:prstGeom prst="roundRect">
              <a:avLst>
                <a:gd fmla="val 16667" name="adj"/>
              </a:avLst>
            </a:prstGeom>
            <a:solidFill>
              <a:srgbClr val="005D63">
                <a:alpha val="90196"/>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9"/>
            <p:cNvSpPr txBox="1"/>
            <p:nvPr/>
          </p:nvSpPr>
          <p:spPr>
            <a:xfrm>
              <a:off x="27415" y="142243"/>
              <a:ext cx="8220175" cy="506769"/>
            </a:xfrm>
            <a:prstGeom prst="rect">
              <a:avLst/>
            </a:prstGeom>
            <a:noFill/>
            <a:ln>
              <a:noFill/>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chemeClr val="lt1"/>
                </a:buClr>
                <a:buSzPts val="2400"/>
                <a:buFont typeface="Arial"/>
                <a:buNone/>
              </a:pPr>
              <a:r>
                <a:rPr b="0" lang="en-US" sz="2400">
                  <a:solidFill>
                    <a:schemeClr val="lt1"/>
                  </a:solidFill>
                  <a:latin typeface="Arial"/>
                  <a:ea typeface="Arial"/>
                  <a:cs typeface="Arial"/>
                  <a:sym typeface="Arial"/>
                </a:rPr>
                <a:t>Behavior Based Interventions</a:t>
              </a:r>
              <a:endParaRPr/>
            </a:p>
          </p:txBody>
        </p:sp>
        <p:sp>
          <p:nvSpPr>
            <p:cNvPr id="317" name="Google Shape;317;p29"/>
            <p:cNvSpPr/>
            <p:nvPr/>
          </p:nvSpPr>
          <p:spPr>
            <a:xfrm>
              <a:off x="0" y="676428"/>
              <a:ext cx="8275005" cy="1242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9"/>
            <p:cNvSpPr txBox="1"/>
            <p:nvPr/>
          </p:nvSpPr>
          <p:spPr>
            <a:xfrm>
              <a:off x="0" y="676428"/>
              <a:ext cx="8275005" cy="1242000"/>
            </a:xfrm>
            <a:prstGeom prst="rect">
              <a:avLst/>
            </a:prstGeom>
            <a:noFill/>
            <a:ln>
              <a:noFill/>
            </a:ln>
          </p:spPr>
          <p:txBody>
            <a:bodyPr anchorCtr="0" anchor="t" bIns="30475" lIns="262725" spcFirstLastPara="1" rIns="170675" wrap="square" tIns="30475">
              <a:noAutofit/>
            </a:bodyPr>
            <a:lstStyle/>
            <a:p>
              <a:pPr indent="-171450" lvl="1" marL="171450" marR="0" rtl="0" algn="l">
                <a:lnSpc>
                  <a:spcPct val="9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Establishing routines</a:t>
              </a:r>
              <a:endParaRPr/>
            </a:p>
            <a:p>
              <a:pPr indent="-171450" lvl="1" marL="171450" marR="0" rtl="0" algn="l">
                <a:lnSpc>
                  <a:spcPct val="90000"/>
                </a:lnSpc>
                <a:spcBef>
                  <a:spcPts val="38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Clear contingencies</a:t>
              </a:r>
              <a:endParaRPr/>
            </a:p>
            <a:p>
              <a:pPr indent="-171450" lvl="1" marL="171450" marR="0" rtl="0" algn="l">
                <a:lnSpc>
                  <a:spcPct val="90000"/>
                </a:lnSpc>
                <a:spcBef>
                  <a:spcPts val="38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Increased practice opportunities to demonstrate expected behaviors</a:t>
              </a:r>
              <a:endParaRPr/>
            </a:p>
            <a:p>
              <a:pPr indent="-171450" lvl="1" marL="171450" marR="0" rtl="0" algn="l">
                <a:lnSpc>
                  <a:spcPct val="90000"/>
                </a:lnSpc>
                <a:spcBef>
                  <a:spcPts val="38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Frequent reinforcement</a:t>
              </a:r>
              <a:endParaRPr b="0" i="0" sz="1900" u="none" cap="none" strike="noStrike">
                <a:solidFill>
                  <a:schemeClr val="dk1"/>
                </a:solidFill>
                <a:latin typeface="Arial"/>
                <a:ea typeface="Arial"/>
                <a:cs typeface="Arial"/>
                <a:sym typeface="Arial"/>
              </a:endParaRPr>
            </a:p>
          </p:txBody>
        </p:sp>
        <p:sp>
          <p:nvSpPr>
            <p:cNvPr id="319" name="Google Shape;319;p29"/>
            <p:cNvSpPr/>
            <p:nvPr/>
          </p:nvSpPr>
          <p:spPr>
            <a:xfrm>
              <a:off x="0" y="1918428"/>
              <a:ext cx="8275005" cy="561599"/>
            </a:xfrm>
            <a:prstGeom prst="roundRect">
              <a:avLst>
                <a:gd fmla="val 16667" name="adj"/>
              </a:avLst>
            </a:prstGeom>
            <a:solidFill>
              <a:srgbClr val="005D63">
                <a:alpha val="70196"/>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9"/>
            <p:cNvSpPr txBox="1"/>
            <p:nvPr/>
          </p:nvSpPr>
          <p:spPr>
            <a:xfrm>
              <a:off x="27415" y="1945843"/>
              <a:ext cx="8220175" cy="506769"/>
            </a:xfrm>
            <a:prstGeom prst="rect">
              <a:avLst/>
            </a:prstGeom>
            <a:noFill/>
            <a:ln>
              <a:noFill/>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chemeClr val="lt1"/>
                </a:buClr>
                <a:buSzPts val="2400"/>
                <a:buFont typeface="Arial"/>
                <a:buNone/>
              </a:pPr>
              <a:r>
                <a:rPr b="0" lang="en-US" sz="2400">
                  <a:solidFill>
                    <a:schemeClr val="lt1"/>
                  </a:solidFill>
                  <a:latin typeface="Arial"/>
                  <a:ea typeface="Arial"/>
                  <a:cs typeface="Arial"/>
                  <a:sym typeface="Arial"/>
                </a:rPr>
                <a:t>Psychiatry Referral</a:t>
              </a:r>
              <a:endParaRPr/>
            </a:p>
          </p:txBody>
        </p:sp>
        <p:sp>
          <p:nvSpPr>
            <p:cNvPr id="321" name="Google Shape;321;p29"/>
            <p:cNvSpPr/>
            <p:nvPr/>
          </p:nvSpPr>
          <p:spPr>
            <a:xfrm>
              <a:off x="0" y="2480028"/>
              <a:ext cx="8275005" cy="869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9"/>
            <p:cNvSpPr txBox="1"/>
            <p:nvPr/>
          </p:nvSpPr>
          <p:spPr>
            <a:xfrm>
              <a:off x="0" y="2480028"/>
              <a:ext cx="8275005" cy="869400"/>
            </a:xfrm>
            <a:prstGeom prst="rect">
              <a:avLst/>
            </a:prstGeom>
            <a:noFill/>
            <a:ln>
              <a:noFill/>
            </a:ln>
          </p:spPr>
          <p:txBody>
            <a:bodyPr anchorCtr="0" anchor="t" bIns="30475" lIns="262725" spcFirstLastPara="1" rIns="170675" wrap="square" tIns="30475">
              <a:noAutofit/>
            </a:bodyPr>
            <a:lstStyle/>
            <a:p>
              <a:pPr indent="-171450" lvl="1" marL="171450" marR="0" rtl="0" algn="l">
                <a:lnSpc>
                  <a:spcPct val="9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Medication management</a:t>
              </a:r>
              <a:endParaRPr/>
            </a:p>
            <a:p>
              <a:pPr indent="-171450" lvl="1" marL="171450" marR="0" rtl="0" algn="l">
                <a:lnSpc>
                  <a:spcPct val="90000"/>
                </a:lnSpc>
                <a:spcBef>
                  <a:spcPts val="38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Psychoeducation related to medication and identification of motivations for compliance (internal and external)</a:t>
              </a:r>
              <a:endParaRPr b="0" i="0" sz="1900" u="none" cap="none" strike="noStrike">
                <a:solidFill>
                  <a:schemeClr val="dk1"/>
                </a:solidFill>
                <a:latin typeface="Arial"/>
                <a:ea typeface="Arial"/>
                <a:cs typeface="Arial"/>
                <a:sym typeface="Arial"/>
              </a:endParaRPr>
            </a:p>
          </p:txBody>
        </p:sp>
        <p:sp>
          <p:nvSpPr>
            <p:cNvPr id="323" name="Google Shape;323;p29"/>
            <p:cNvSpPr/>
            <p:nvPr/>
          </p:nvSpPr>
          <p:spPr>
            <a:xfrm>
              <a:off x="0" y="3349428"/>
              <a:ext cx="8275005" cy="561599"/>
            </a:xfrm>
            <a:prstGeom prst="roundRect">
              <a:avLst>
                <a:gd fmla="val 16667" name="adj"/>
              </a:avLst>
            </a:prstGeom>
            <a:solidFill>
              <a:srgbClr val="005D63">
                <a:alpha val="50196"/>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9"/>
            <p:cNvSpPr txBox="1"/>
            <p:nvPr/>
          </p:nvSpPr>
          <p:spPr>
            <a:xfrm>
              <a:off x="27415" y="3376843"/>
              <a:ext cx="8220175" cy="506769"/>
            </a:xfrm>
            <a:prstGeom prst="rect">
              <a:avLst/>
            </a:prstGeom>
            <a:noFill/>
            <a:ln>
              <a:noFill/>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chemeClr val="lt1"/>
                </a:buClr>
                <a:buSzPts val="2400"/>
                <a:buFont typeface="Arial"/>
                <a:buNone/>
              </a:pPr>
              <a:r>
                <a:rPr b="0" lang="en-US" sz="2400">
                  <a:solidFill>
                    <a:schemeClr val="lt1"/>
                  </a:solidFill>
                  <a:latin typeface="Arial"/>
                  <a:ea typeface="Arial"/>
                  <a:cs typeface="Arial"/>
                  <a:sym typeface="Arial"/>
                </a:rPr>
                <a:t>Re-Assessment of Symptoms</a:t>
              </a:r>
              <a:endParaRPr/>
            </a:p>
          </p:txBody>
        </p:sp>
        <p:sp>
          <p:nvSpPr>
            <p:cNvPr id="325" name="Google Shape;325;p29"/>
            <p:cNvSpPr/>
            <p:nvPr/>
          </p:nvSpPr>
          <p:spPr>
            <a:xfrm>
              <a:off x="0" y="3911028"/>
              <a:ext cx="8275005" cy="57132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9"/>
            <p:cNvSpPr txBox="1"/>
            <p:nvPr/>
          </p:nvSpPr>
          <p:spPr>
            <a:xfrm>
              <a:off x="0" y="3911028"/>
              <a:ext cx="8275005" cy="571320"/>
            </a:xfrm>
            <a:prstGeom prst="rect">
              <a:avLst/>
            </a:prstGeom>
            <a:noFill/>
            <a:ln>
              <a:noFill/>
            </a:ln>
          </p:spPr>
          <p:txBody>
            <a:bodyPr anchorCtr="0" anchor="t" bIns="30475" lIns="262725" spcFirstLastPara="1" rIns="170675" wrap="square" tIns="30475">
              <a:noAutofit/>
            </a:bodyPr>
            <a:lstStyle/>
            <a:p>
              <a:pPr indent="-171450" lvl="1" marL="171450" marR="0" rtl="0" algn="l">
                <a:lnSpc>
                  <a:spcPct val="9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Assessing symptoms, functioning, and adaptive skills once education and home settings have stabilized</a:t>
              </a:r>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30"/>
          <p:cNvSpPr txBox="1"/>
          <p:nvPr>
            <p:ph type="title"/>
          </p:nvPr>
        </p:nvSpPr>
        <p:spPr>
          <a:xfrm>
            <a:off x="233098" y="203774"/>
            <a:ext cx="8394037" cy="849935"/>
          </a:xfrm>
          <a:prstGeom prst="rect">
            <a:avLst/>
          </a:prstGeom>
          <a:noFill/>
          <a:ln>
            <a:noFill/>
          </a:ln>
        </p:spPr>
        <p:txBody>
          <a:bodyPr anchorCtr="0" anchor="ctr" bIns="0" lIns="91425" spcFirstLastPara="1" rIns="91425" wrap="square" tIns="0">
            <a:normAutofit/>
          </a:bodyPr>
          <a:lstStyle/>
          <a:p>
            <a:pPr indent="0" lvl="0" marL="0" rtl="0" algn="l">
              <a:lnSpc>
                <a:spcPct val="90000"/>
              </a:lnSpc>
              <a:spcBef>
                <a:spcPts val="0"/>
              </a:spcBef>
              <a:spcAft>
                <a:spcPts val="0"/>
              </a:spcAft>
              <a:buClr>
                <a:srgbClr val="AD122A"/>
              </a:buClr>
              <a:buSzPts val="2300"/>
              <a:buFont typeface="Arial"/>
              <a:buNone/>
            </a:pPr>
            <a:r>
              <a:rPr b="1" i="0" lang="en-US" sz="2300" u="none" cap="none" strike="noStrike">
                <a:solidFill>
                  <a:srgbClr val="AD122A"/>
                </a:solidFill>
                <a:latin typeface="Arial"/>
                <a:ea typeface="Arial"/>
                <a:cs typeface="Arial"/>
                <a:sym typeface="Arial"/>
              </a:rPr>
              <a:t>Adapting Clinical Interventions for Cognitive Impairment</a:t>
            </a:r>
            <a:endParaRPr/>
          </a:p>
        </p:txBody>
      </p:sp>
      <p:grpSp>
        <p:nvGrpSpPr>
          <p:cNvPr id="333" name="Google Shape;333;p30"/>
          <p:cNvGrpSpPr/>
          <p:nvPr/>
        </p:nvGrpSpPr>
        <p:grpSpPr>
          <a:xfrm>
            <a:off x="2494060" y="1084500"/>
            <a:ext cx="6132996" cy="3796616"/>
            <a:chOff x="748" y="109367"/>
            <a:chExt cx="6132996" cy="3796616"/>
          </a:xfrm>
        </p:grpSpPr>
        <p:sp>
          <p:nvSpPr>
            <p:cNvPr id="334" name="Google Shape;334;p30"/>
            <p:cNvSpPr/>
            <p:nvPr/>
          </p:nvSpPr>
          <p:spPr>
            <a:xfrm>
              <a:off x="748" y="109367"/>
              <a:ext cx="2920474" cy="1752284"/>
            </a:xfrm>
            <a:prstGeom prst="rect">
              <a:avLst/>
            </a:prstGeom>
            <a:solidFill>
              <a:srgbClr val="005D63">
                <a:alpha val="90196"/>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0"/>
            <p:cNvSpPr txBox="1"/>
            <p:nvPr/>
          </p:nvSpPr>
          <p:spPr>
            <a:xfrm>
              <a:off x="748" y="109367"/>
              <a:ext cx="2920474" cy="1752284"/>
            </a:xfrm>
            <a:prstGeom prst="rect">
              <a:avLst/>
            </a:prstGeom>
            <a:noFill/>
            <a:ln>
              <a:noFill/>
            </a:ln>
          </p:spPr>
          <p:txBody>
            <a:bodyPr anchorCtr="0" anchor="t" bIns="72375" lIns="72375" spcFirstLastPara="1" rIns="72375" wrap="square" tIns="72375">
              <a:noAutofit/>
            </a:bodyPr>
            <a:lstStyle/>
            <a:p>
              <a:pPr indent="0" lvl="0" marL="0" marR="0" rtl="0" algn="l">
                <a:lnSpc>
                  <a:spcPct val="90000"/>
                </a:lnSpc>
                <a:spcBef>
                  <a:spcPts val="0"/>
                </a:spcBef>
                <a:spcAft>
                  <a:spcPts val="0"/>
                </a:spcAft>
                <a:buClr>
                  <a:schemeClr val="lt1"/>
                </a:buClr>
                <a:buSzPts val="1900"/>
                <a:buFont typeface="Arial"/>
                <a:buNone/>
              </a:pPr>
              <a:r>
                <a:rPr b="1" lang="en-US" sz="1900">
                  <a:solidFill>
                    <a:schemeClr val="lt1"/>
                  </a:solidFill>
                  <a:latin typeface="Arial"/>
                  <a:ea typeface="Arial"/>
                  <a:cs typeface="Arial"/>
                  <a:sym typeface="Arial"/>
                </a:rPr>
                <a:t>Session Structure Adaptations</a:t>
              </a:r>
              <a:endParaRPr sz="1900">
                <a:solidFill>
                  <a:schemeClr val="lt1"/>
                </a:solidFill>
                <a:latin typeface="Arial"/>
                <a:ea typeface="Arial"/>
                <a:cs typeface="Arial"/>
                <a:sym typeface="Arial"/>
              </a:endParaRPr>
            </a:p>
            <a:p>
              <a:pPr indent="-114300" lvl="1" marL="114300" marR="0" rtl="0" algn="l">
                <a:lnSpc>
                  <a:spcPct val="90000"/>
                </a:lnSpc>
                <a:spcBef>
                  <a:spcPts val="665"/>
                </a:spcBef>
                <a:spcAft>
                  <a:spcPts val="0"/>
                </a:spcAft>
                <a:buClr>
                  <a:schemeClr val="lt1"/>
                </a:buClr>
                <a:buSzPts val="1500"/>
                <a:buFont typeface="Arial"/>
                <a:buChar char="•"/>
              </a:pPr>
              <a:r>
                <a:rPr b="0" i="0" lang="en-US" sz="1500" u="none" cap="none" strike="noStrike">
                  <a:solidFill>
                    <a:schemeClr val="lt1"/>
                  </a:solidFill>
                  <a:latin typeface="Arial"/>
                  <a:ea typeface="Arial"/>
                  <a:cs typeface="Arial"/>
                  <a:sym typeface="Arial"/>
                </a:rPr>
                <a:t>Shortening sessions and scheduling breaks help prevent cognitive overwhelm among youth with brain injuries.</a:t>
              </a:r>
              <a:endParaRPr/>
            </a:p>
          </p:txBody>
        </p:sp>
        <p:sp>
          <p:nvSpPr>
            <p:cNvPr id="336" name="Google Shape;336;p30"/>
            <p:cNvSpPr/>
            <p:nvPr/>
          </p:nvSpPr>
          <p:spPr>
            <a:xfrm>
              <a:off x="3213270" y="109367"/>
              <a:ext cx="2920474" cy="1752284"/>
            </a:xfrm>
            <a:prstGeom prst="rect">
              <a:avLst/>
            </a:prstGeom>
            <a:solidFill>
              <a:srgbClr val="005D63">
                <a:alpha val="77254"/>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30"/>
            <p:cNvSpPr txBox="1"/>
            <p:nvPr/>
          </p:nvSpPr>
          <p:spPr>
            <a:xfrm>
              <a:off x="3213270" y="109367"/>
              <a:ext cx="2920474" cy="1752284"/>
            </a:xfrm>
            <a:prstGeom prst="rect">
              <a:avLst/>
            </a:prstGeom>
            <a:noFill/>
            <a:ln>
              <a:noFill/>
            </a:ln>
          </p:spPr>
          <p:txBody>
            <a:bodyPr anchorCtr="0" anchor="t" bIns="72375" lIns="72375" spcFirstLastPara="1" rIns="72375" wrap="square" tIns="72375">
              <a:noAutofit/>
            </a:bodyPr>
            <a:lstStyle/>
            <a:p>
              <a:pPr indent="0" lvl="0" marL="0" marR="0" rtl="0" algn="l">
                <a:lnSpc>
                  <a:spcPct val="90000"/>
                </a:lnSpc>
                <a:spcBef>
                  <a:spcPts val="0"/>
                </a:spcBef>
                <a:spcAft>
                  <a:spcPts val="0"/>
                </a:spcAft>
                <a:buClr>
                  <a:schemeClr val="lt1"/>
                </a:buClr>
                <a:buSzPts val="1900"/>
                <a:buFont typeface="Arial"/>
                <a:buNone/>
              </a:pPr>
              <a:r>
                <a:rPr b="1" lang="en-US" sz="1900">
                  <a:solidFill>
                    <a:schemeClr val="lt1"/>
                  </a:solidFill>
                  <a:latin typeface="Arial"/>
                  <a:ea typeface="Arial"/>
                  <a:cs typeface="Arial"/>
                  <a:sym typeface="Arial"/>
                </a:rPr>
                <a:t>Simplified Communication</a:t>
              </a:r>
              <a:endParaRPr sz="1900">
                <a:solidFill>
                  <a:schemeClr val="lt1"/>
                </a:solidFill>
                <a:latin typeface="Arial"/>
                <a:ea typeface="Arial"/>
                <a:cs typeface="Arial"/>
                <a:sym typeface="Arial"/>
              </a:endParaRPr>
            </a:p>
            <a:p>
              <a:pPr indent="-114300" lvl="1" marL="114300" marR="0" rtl="0" algn="l">
                <a:lnSpc>
                  <a:spcPct val="90000"/>
                </a:lnSpc>
                <a:spcBef>
                  <a:spcPts val="665"/>
                </a:spcBef>
                <a:spcAft>
                  <a:spcPts val="0"/>
                </a:spcAft>
                <a:buClr>
                  <a:schemeClr val="lt1"/>
                </a:buClr>
                <a:buSzPts val="1500"/>
                <a:buFont typeface="Arial"/>
                <a:buChar char="•"/>
              </a:pPr>
              <a:r>
                <a:rPr b="0" i="0" lang="en-US" sz="1500" u="none" cap="none" strike="noStrike">
                  <a:solidFill>
                    <a:schemeClr val="lt1"/>
                  </a:solidFill>
                  <a:latin typeface="Arial"/>
                  <a:ea typeface="Arial"/>
                  <a:cs typeface="Arial"/>
                  <a:sym typeface="Arial"/>
                </a:rPr>
                <a:t>Using simple, concrete language and delivering one instruction at a time supports comprehension and reduces confusion.</a:t>
              </a:r>
              <a:endParaRPr/>
            </a:p>
          </p:txBody>
        </p:sp>
        <p:sp>
          <p:nvSpPr>
            <p:cNvPr id="338" name="Google Shape;338;p30"/>
            <p:cNvSpPr/>
            <p:nvPr/>
          </p:nvSpPr>
          <p:spPr>
            <a:xfrm>
              <a:off x="748" y="2153699"/>
              <a:ext cx="2920474" cy="1752284"/>
            </a:xfrm>
            <a:prstGeom prst="rect">
              <a:avLst/>
            </a:prstGeom>
            <a:solidFill>
              <a:srgbClr val="005D63">
                <a:alpha val="63529"/>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30"/>
            <p:cNvSpPr txBox="1"/>
            <p:nvPr/>
          </p:nvSpPr>
          <p:spPr>
            <a:xfrm>
              <a:off x="748" y="2153699"/>
              <a:ext cx="2920474" cy="1752284"/>
            </a:xfrm>
            <a:prstGeom prst="rect">
              <a:avLst/>
            </a:prstGeom>
            <a:noFill/>
            <a:ln>
              <a:noFill/>
            </a:ln>
          </p:spPr>
          <p:txBody>
            <a:bodyPr anchorCtr="0" anchor="t" bIns="72375" lIns="72375" spcFirstLastPara="1" rIns="72375" wrap="square" tIns="72375">
              <a:noAutofit/>
            </a:bodyPr>
            <a:lstStyle/>
            <a:p>
              <a:pPr indent="0" lvl="0" marL="0" marR="0" rtl="0" algn="l">
                <a:lnSpc>
                  <a:spcPct val="90000"/>
                </a:lnSpc>
                <a:spcBef>
                  <a:spcPts val="0"/>
                </a:spcBef>
                <a:spcAft>
                  <a:spcPts val="0"/>
                </a:spcAft>
                <a:buClr>
                  <a:schemeClr val="lt1"/>
                </a:buClr>
                <a:buSzPts val="1900"/>
                <a:buFont typeface="Arial"/>
                <a:buNone/>
              </a:pPr>
              <a:r>
                <a:rPr b="1" lang="en-US" sz="1900">
                  <a:solidFill>
                    <a:schemeClr val="lt1"/>
                  </a:solidFill>
                  <a:latin typeface="Arial"/>
                  <a:ea typeface="Arial"/>
                  <a:cs typeface="Arial"/>
                  <a:sym typeface="Arial"/>
                </a:rPr>
                <a:t>Visual Supports and Repetition</a:t>
              </a:r>
              <a:endParaRPr sz="1900">
                <a:solidFill>
                  <a:schemeClr val="lt1"/>
                </a:solidFill>
                <a:latin typeface="Arial"/>
                <a:ea typeface="Arial"/>
                <a:cs typeface="Arial"/>
                <a:sym typeface="Arial"/>
              </a:endParaRPr>
            </a:p>
            <a:p>
              <a:pPr indent="-114300" lvl="1" marL="114300" marR="0" rtl="0" algn="l">
                <a:lnSpc>
                  <a:spcPct val="90000"/>
                </a:lnSpc>
                <a:spcBef>
                  <a:spcPts val="665"/>
                </a:spcBef>
                <a:spcAft>
                  <a:spcPts val="0"/>
                </a:spcAft>
                <a:buClr>
                  <a:schemeClr val="lt1"/>
                </a:buClr>
                <a:buSzPts val="1500"/>
                <a:buFont typeface="Arial"/>
                <a:buChar char="•"/>
              </a:pPr>
              <a:r>
                <a:rPr b="0" i="0" lang="en-US" sz="1500" u="none" cap="none" strike="noStrike">
                  <a:solidFill>
                    <a:schemeClr val="lt1"/>
                  </a:solidFill>
                  <a:latin typeface="Arial"/>
                  <a:ea typeface="Arial"/>
                  <a:cs typeface="Arial"/>
                  <a:sym typeface="Arial"/>
                </a:rPr>
                <a:t>Checklists, diagrams, and color-coded cues reinforce memory; repetition strengthens skill acquisition.</a:t>
              </a:r>
              <a:endParaRPr/>
            </a:p>
          </p:txBody>
        </p:sp>
        <p:sp>
          <p:nvSpPr>
            <p:cNvPr id="340" name="Google Shape;340;p30"/>
            <p:cNvSpPr/>
            <p:nvPr/>
          </p:nvSpPr>
          <p:spPr>
            <a:xfrm>
              <a:off x="3213270" y="2153699"/>
              <a:ext cx="2920474" cy="1752284"/>
            </a:xfrm>
            <a:prstGeom prst="rect">
              <a:avLst/>
            </a:prstGeom>
            <a:solidFill>
              <a:srgbClr val="005D63">
                <a:alpha val="50196"/>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30"/>
            <p:cNvSpPr txBox="1"/>
            <p:nvPr/>
          </p:nvSpPr>
          <p:spPr>
            <a:xfrm>
              <a:off x="3213270" y="2153699"/>
              <a:ext cx="2920474" cy="1752284"/>
            </a:xfrm>
            <a:prstGeom prst="rect">
              <a:avLst/>
            </a:prstGeom>
            <a:noFill/>
            <a:ln>
              <a:noFill/>
            </a:ln>
          </p:spPr>
          <p:txBody>
            <a:bodyPr anchorCtr="0" anchor="t" bIns="72375" lIns="72375" spcFirstLastPara="1" rIns="72375" wrap="square" tIns="72375">
              <a:noAutofit/>
            </a:bodyPr>
            <a:lstStyle/>
            <a:p>
              <a:pPr indent="0" lvl="0" marL="0" marR="0" rtl="0" algn="l">
                <a:lnSpc>
                  <a:spcPct val="90000"/>
                </a:lnSpc>
                <a:spcBef>
                  <a:spcPts val="0"/>
                </a:spcBef>
                <a:spcAft>
                  <a:spcPts val="0"/>
                </a:spcAft>
                <a:buClr>
                  <a:schemeClr val="lt1"/>
                </a:buClr>
                <a:buSzPts val="1900"/>
                <a:buFont typeface="Arial"/>
                <a:buNone/>
              </a:pPr>
              <a:r>
                <a:rPr b="1" lang="en-US" sz="1900">
                  <a:solidFill>
                    <a:schemeClr val="lt1"/>
                  </a:solidFill>
                  <a:latin typeface="Arial"/>
                  <a:ea typeface="Arial"/>
                  <a:cs typeface="Arial"/>
                  <a:sym typeface="Arial"/>
                </a:rPr>
                <a:t>Sensory Environment Management</a:t>
              </a:r>
              <a:endParaRPr sz="1900">
                <a:solidFill>
                  <a:schemeClr val="lt1"/>
                </a:solidFill>
                <a:latin typeface="Arial"/>
                <a:ea typeface="Arial"/>
                <a:cs typeface="Arial"/>
                <a:sym typeface="Arial"/>
              </a:endParaRPr>
            </a:p>
            <a:p>
              <a:pPr indent="-114300" lvl="1" marL="114300" marR="0" rtl="0" algn="l">
                <a:lnSpc>
                  <a:spcPct val="90000"/>
                </a:lnSpc>
                <a:spcBef>
                  <a:spcPts val="665"/>
                </a:spcBef>
                <a:spcAft>
                  <a:spcPts val="0"/>
                </a:spcAft>
                <a:buClr>
                  <a:schemeClr val="lt1"/>
                </a:buClr>
                <a:buSzPts val="1500"/>
                <a:buFont typeface="Arial"/>
                <a:buChar char="•"/>
              </a:pPr>
              <a:r>
                <a:rPr b="0" i="0" lang="en-US" sz="1500" u="none" cap="none" strike="noStrike">
                  <a:solidFill>
                    <a:schemeClr val="lt1"/>
                  </a:solidFill>
                  <a:latin typeface="Arial"/>
                  <a:ea typeface="Arial"/>
                  <a:cs typeface="Arial"/>
                  <a:sym typeface="Arial"/>
                </a:rPr>
                <a:t>Minimizing noise, lighting, and distractions reduces sensory overload and improves focus during sessions.</a:t>
              </a:r>
              <a:endParaRPr/>
            </a:p>
          </p:txBody>
        </p:sp>
      </p:grpSp>
      <p:pic>
        <p:nvPicPr>
          <p:cNvPr descr="Abacus with solid fill" id="342" name="Google Shape;342;p30"/>
          <p:cNvPicPr preferRelativeResize="0"/>
          <p:nvPr/>
        </p:nvPicPr>
        <p:blipFill rotWithShape="1">
          <a:blip r:embed="rId3">
            <a:alphaModFix/>
          </a:blip>
          <a:srcRect b="0" l="0" r="0" t="0"/>
          <a:stretch/>
        </p:blipFill>
        <p:spPr>
          <a:xfrm>
            <a:off x="178824" y="1662881"/>
            <a:ext cx="2545940" cy="2545940"/>
          </a:xfrm>
          <a:prstGeom prst="rect">
            <a:avLst/>
          </a:prstGeom>
          <a:noFill/>
          <a:ln>
            <a:noFill/>
          </a:ln>
        </p:spPr>
      </p:pic>
    </p:spTree>
  </p:cSld>
  <p:clrMapOvr>
    <a:masterClrMapping/>
  </p:clrMapOvr>
  <p:transition>
    <p:fade/>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31"/>
          <p:cNvSpPr txBox="1"/>
          <p:nvPr>
            <p:ph idx="4294967295" type="title"/>
          </p:nvPr>
        </p:nvSpPr>
        <p:spPr>
          <a:xfrm>
            <a:off x="1276089" y="1888277"/>
            <a:ext cx="6584080" cy="1206500"/>
          </a:xfrm>
          <a:prstGeom prst="rect">
            <a:avLst/>
          </a:prstGeom>
          <a:noFill/>
          <a:ln>
            <a:noFill/>
          </a:ln>
        </p:spPr>
        <p:txBody>
          <a:bodyPr anchorCtr="0" anchor="ctr" bIns="0" lIns="91425" spcFirstLastPara="1" rIns="91425" wrap="square" tIns="0">
            <a:noAutofit/>
          </a:bodyPr>
          <a:lstStyle/>
          <a:p>
            <a:pPr indent="0" lvl="0" marL="0" rtl="0" algn="ctr">
              <a:lnSpc>
                <a:spcPct val="90000"/>
              </a:lnSpc>
              <a:spcBef>
                <a:spcPts val="0"/>
              </a:spcBef>
              <a:spcAft>
                <a:spcPts val="0"/>
              </a:spcAft>
              <a:buClr>
                <a:srgbClr val="AD122A"/>
              </a:buClr>
              <a:buSzPts val="5400"/>
              <a:buFont typeface="Arial"/>
              <a:buNone/>
            </a:pPr>
            <a:r>
              <a:rPr lang="en-US" sz="5400"/>
              <a:t>Best Practices: </a:t>
            </a:r>
            <a:br>
              <a:rPr lang="en-US" sz="5400"/>
            </a:br>
            <a:r>
              <a:rPr lang="en-US" sz="5400"/>
              <a:t>Crossing Systems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32"/>
          <p:cNvSpPr txBox="1"/>
          <p:nvPr>
            <p:ph type="title"/>
          </p:nvPr>
        </p:nvSpPr>
        <p:spPr>
          <a:xfrm>
            <a:off x="342028" y="154483"/>
            <a:ext cx="7887572" cy="922352"/>
          </a:xfrm>
          <a:prstGeom prst="rect">
            <a:avLst/>
          </a:prstGeom>
          <a:noFill/>
          <a:ln>
            <a:noFill/>
          </a:ln>
        </p:spPr>
        <p:txBody>
          <a:bodyPr anchorCtr="0" anchor="ctr" bIns="0" lIns="91425" spcFirstLastPara="1" rIns="91425" wrap="square" tIns="0">
            <a:noAutofit/>
          </a:bodyPr>
          <a:lstStyle/>
          <a:p>
            <a:pPr indent="0" lvl="0" marL="0" rtl="0" algn="l">
              <a:lnSpc>
                <a:spcPct val="90000"/>
              </a:lnSpc>
              <a:spcBef>
                <a:spcPts val="0"/>
              </a:spcBef>
              <a:spcAft>
                <a:spcPts val="0"/>
              </a:spcAft>
              <a:buClr>
                <a:srgbClr val="AD122A"/>
              </a:buClr>
              <a:buSzPts val="3600"/>
              <a:buFont typeface="Arial"/>
              <a:buNone/>
            </a:pPr>
            <a:r>
              <a:rPr lang="en-US"/>
              <a:t>Systems-Level Considerations</a:t>
            </a:r>
            <a:endParaRPr/>
          </a:p>
        </p:txBody>
      </p:sp>
      <p:grpSp>
        <p:nvGrpSpPr>
          <p:cNvPr id="355" name="Google Shape;355;p32"/>
          <p:cNvGrpSpPr/>
          <p:nvPr/>
        </p:nvGrpSpPr>
        <p:grpSpPr>
          <a:xfrm>
            <a:off x="981171" y="959728"/>
            <a:ext cx="7043391" cy="4080934"/>
            <a:chOff x="1119180" y="3029"/>
            <a:chExt cx="7043391" cy="4080934"/>
          </a:xfrm>
        </p:grpSpPr>
        <p:sp>
          <p:nvSpPr>
            <p:cNvPr id="356" name="Google Shape;356;p32"/>
            <p:cNvSpPr/>
            <p:nvPr/>
          </p:nvSpPr>
          <p:spPr>
            <a:xfrm rot="5400000">
              <a:off x="601895" y="1444775"/>
              <a:ext cx="2255461" cy="272062"/>
            </a:xfrm>
            <a:prstGeom prst="rect">
              <a:avLst/>
            </a:prstGeom>
            <a:solidFill>
              <a:srgbClr val="A8B4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357" name="Google Shape;357;p32"/>
            <p:cNvSpPr/>
            <p:nvPr/>
          </p:nvSpPr>
          <p:spPr>
            <a:xfrm>
              <a:off x="1119180" y="3029"/>
              <a:ext cx="3022914" cy="1813748"/>
            </a:xfrm>
            <a:prstGeom prst="roundRect">
              <a:avLst>
                <a:gd fmla="val 10000" name="adj"/>
              </a:avLst>
            </a:prstGeom>
            <a:solidFill>
              <a:schemeClr val="lt1"/>
            </a:solidFill>
            <a:ln cap="flat" cmpd="sng" w="25400">
              <a:solidFill>
                <a:srgbClr val="0054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358" name="Google Shape;358;p32"/>
            <p:cNvSpPr txBox="1"/>
            <p:nvPr/>
          </p:nvSpPr>
          <p:spPr>
            <a:xfrm>
              <a:off x="1172303" y="56152"/>
              <a:ext cx="2916668" cy="1707502"/>
            </a:xfrm>
            <a:prstGeom prst="rect">
              <a:avLst/>
            </a:prstGeom>
            <a:noFill/>
            <a:ln>
              <a:noFill/>
            </a:ln>
          </p:spPr>
          <p:txBody>
            <a:bodyPr anchorCtr="0" anchor="t" bIns="68575" lIns="68575" spcFirstLastPara="1" rIns="68575" wrap="square" tIns="68575">
              <a:noAutofit/>
            </a:bodyPr>
            <a:lstStyle/>
            <a:p>
              <a:pPr indent="0" lvl="0" marL="0" marR="0" rtl="0" algn="l">
                <a:lnSpc>
                  <a:spcPct val="90000"/>
                </a:lnSpc>
                <a:spcBef>
                  <a:spcPts val="0"/>
                </a:spcBef>
                <a:spcAft>
                  <a:spcPts val="0"/>
                </a:spcAft>
                <a:buClr>
                  <a:schemeClr val="lt1"/>
                </a:buClr>
                <a:buSzPts val="1800"/>
                <a:buFont typeface="Arial"/>
                <a:buNone/>
              </a:pPr>
              <a:r>
                <a:rPr b="1" lang="en-US" sz="1800">
                  <a:solidFill>
                    <a:schemeClr val="dk1"/>
                  </a:solidFill>
                  <a:latin typeface="Arial"/>
                  <a:ea typeface="Arial"/>
                  <a:cs typeface="Arial"/>
                  <a:sym typeface="Arial"/>
                </a:rPr>
                <a:t>Pathways</a:t>
              </a:r>
              <a:endParaRPr>
                <a:solidFill>
                  <a:schemeClr val="dk1"/>
                </a:solidFill>
              </a:endParaRPr>
            </a:p>
            <a:p>
              <a:pPr indent="-114300" lvl="1" marL="114300" marR="0" rtl="0" algn="l">
                <a:lnSpc>
                  <a:spcPct val="90000"/>
                </a:lnSpc>
                <a:spcBef>
                  <a:spcPts val="630"/>
                </a:spcBef>
                <a:spcAft>
                  <a:spcPts val="0"/>
                </a:spcAft>
                <a:buClr>
                  <a:schemeClr val="dk1"/>
                </a:buClr>
                <a:buSzPts val="1400"/>
                <a:buFont typeface="Arial"/>
                <a:buChar char="•"/>
              </a:pPr>
              <a:r>
                <a:rPr b="0" i="0" lang="en-US" sz="1400" u="none" cap="none" strike="noStrike">
                  <a:solidFill>
                    <a:schemeClr val="dk1"/>
                  </a:solidFill>
                  <a:latin typeface="Arial"/>
                  <a:ea typeface="Arial"/>
                  <a:cs typeface="Arial"/>
                  <a:sym typeface="Arial"/>
                </a:rPr>
                <a:t>Behavioral dysregulation, social vulnerability &amp; "invisible" disability (Riccardi &amp; Ciccia, 2023).</a:t>
              </a:r>
              <a:endParaRPr b="0" i="0" sz="1400" u="none" cap="none" strike="noStrike">
                <a:solidFill>
                  <a:schemeClr val="dk1"/>
                </a:solidFill>
                <a:latin typeface="Arial"/>
                <a:ea typeface="Arial"/>
                <a:cs typeface="Arial"/>
                <a:sym typeface="Arial"/>
              </a:endParaRPr>
            </a:p>
          </p:txBody>
        </p:sp>
        <p:sp>
          <p:nvSpPr>
            <p:cNvPr id="359" name="Google Shape;359;p32"/>
            <p:cNvSpPr/>
            <p:nvPr/>
          </p:nvSpPr>
          <p:spPr>
            <a:xfrm>
              <a:off x="1735488" y="2578368"/>
              <a:ext cx="4008751" cy="272062"/>
            </a:xfrm>
            <a:prstGeom prst="rect">
              <a:avLst/>
            </a:prstGeom>
            <a:solidFill>
              <a:srgbClr val="A8B4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360" name="Google Shape;360;p32"/>
            <p:cNvSpPr/>
            <p:nvPr/>
          </p:nvSpPr>
          <p:spPr>
            <a:xfrm>
              <a:off x="1119180" y="2270215"/>
              <a:ext cx="3022914" cy="1813748"/>
            </a:xfrm>
            <a:prstGeom prst="roundRect">
              <a:avLst>
                <a:gd fmla="val 10000" name="adj"/>
              </a:avLst>
            </a:prstGeom>
            <a:solidFill>
              <a:schemeClr val="lt1"/>
            </a:solidFill>
            <a:ln cap="flat" cmpd="sng" w="25400">
              <a:solidFill>
                <a:srgbClr val="0054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361" name="Google Shape;361;p32"/>
            <p:cNvSpPr txBox="1"/>
            <p:nvPr/>
          </p:nvSpPr>
          <p:spPr>
            <a:xfrm>
              <a:off x="1172303" y="2323338"/>
              <a:ext cx="2916668" cy="1707502"/>
            </a:xfrm>
            <a:prstGeom prst="rect">
              <a:avLst/>
            </a:prstGeom>
            <a:noFill/>
            <a:ln>
              <a:noFill/>
            </a:ln>
          </p:spPr>
          <p:txBody>
            <a:bodyPr anchorCtr="0" anchor="t" bIns="68575" lIns="68575" spcFirstLastPara="1" rIns="68575" wrap="square" tIns="68575">
              <a:noAutofit/>
            </a:bodyPr>
            <a:lstStyle/>
            <a:p>
              <a:pPr indent="0" lvl="0" marL="0" marR="0" rtl="0" algn="l">
                <a:lnSpc>
                  <a:spcPct val="90000"/>
                </a:lnSpc>
                <a:spcBef>
                  <a:spcPts val="0"/>
                </a:spcBef>
                <a:spcAft>
                  <a:spcPts val="0"/>
                </a:spcAft>
                <a:buClr>
                  <a:schemeClr val="lt1"/>
                </a:buClr>
                <a:buSzPts val="1800"/>
                <a:buFont typeface="Arial"/>
                <a:buNone/>
              </a:pPr>
              <a:r>
                <a:rPr b="1" lang="en-US" sz="1800">
                  <a:solidFill>
                    <a:schemeClr val="dk1"/>
                  </a:solidFill>
                  <a:latin typeface="Arial"/>
                  <a:ea typeface="Arial"/>
                  <a:cs typeface="Arial"/>
                  <a:sym typeface="Arial"/>
                </a:rPr>
                <a:t>Gaps</a:t>
              </a:r>
              <a:endParaRPr>
                <a:solidFill>
                  <a:schemeClr val="dk1"/>
                </a:solidFill>
              </a:endParaRPr>
            </a:p>
            <a:p>
              <a:pPr indent="-114300" lvl="1" marL="114300" marR="0" rtl="0" algn="l">
                <a:lnSpc>
                  <a:spcPct val="90000"/>
                </a:lnSpc>
                <a:spcBef>
                  <a:spcPts val="630"/>
                </a:spcBef>
                <a:spcAft>
                  <a:spcPts val="0"/>
                </a:spcAft>
                <a:buClr>
                  <a:schemeClr val="dk1"/>
                </a:buClr>
                <a:buSzPts val="1400"/>
                <a:buFont typeface="Arial"/>
                <a:buChar char="•"/>
              </a:pPr>
              <a:r>
                <a:rPr b="0" i="0" lang="en-US" sz="1400" u="none" cap="none" strike="noStrike">
                  <a:solidFill>
                    <a:schemeClr val="dk1"/>
                  </a:solidFill>
                  <a:latin typeface="Arial"/>
                  <a:ea typeface="Arial"/>
                  <a:cs typeface="Arial"/>
                  <a:sym typeface="Arial"/>
                </a:rPr>
                <a:t>Lack of screening, limited staff training &amp; inconsistent accommodations (Davidson &amp; Reed, 2024).</a:t>
              </a:r>
              <a:endParaRPr>
                <a:solidFill>
                  <a:schemeClr val="dk1"/>
                </a:solidFill>
              </a:endParaRPr>
            </a:p>
          </p:txBody>
        </p:sp>
        <p:sp>
          <p:nvSpPr>
            <p:cNvPr id="362" name="Google Shape;362;p32"/>
            <p:cNvSpPr/>
            <p:nvPr/>
          </p:nvSpPr>
          <p:spPr>
            <a:xfrm rot="-5400000">
              <a:off x="4622371" y="1444775"/>
              <a:ext cx="2255461" cy="272062"/>
            </a:xfrm>
            <a:prstGeom prst="rect">
              <a:avLst/>
            </a:prstGeom>
            <a:solidFill>
              <a:srgbClr val="A8B4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363" name="Google Shape;363;p32"/>
            <p:cNvSpPr/>
            <p:nvPr/>
          </p:nvSpPr>
          <p:spPr>
            <a:xfrm>
              <a:off x="5139657" y="2270215"/>
              <a:ext cx="3022914" cy="1813748"/>
            </a:xfrm>
            <a:prstGeom prst="roundRect">
              <a:avLst>
                <a:gd fmla="val 10000" name="adj"/>
              </a:avLst>
            </a:prstGeom>
            <a:solidFill>
              <a:schemeClr val="lt1"/>
            </a:solidFill>
            <a:ln cap="flat" cmpd="sng" w="25400">
              <a:solidFill>
                <a:srgbClr val="0054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364" name="Google Shape;364;p32"/>
            <p:cNvSpPr txBox="1"/>
            <p:nvPr/>
          </p:nvSpPr>
          <p:spPr>
            <a:xfrm>
              <a:off x="5192780" y="2323338"/>
              <a:ext cx="2916668" cy="1707502"/>
            </a:xfrm>
            <a:prstGeom prst="rect">
              <a:avLst/>
            </a:prstGeom>
            <a:noFill/>
            <a:ln>
              <a:noFill/>
            </a:ln>
          </p:spPr>
          <p:txBody>
            <a:bodyPr anchorCtr="0" anchor="t" bIns="68575" lIns="68575" spcFirstLastPara="1" rIns="68575" wrap="square" tIns="68575">
              <a:noAutofit/>
            </a:bodyPr>
            <a:lstStyle/>
            <a:p>
              <a:pPr indent="0" lvl="0" marL="0" marR="0" rtl="0" algn="l">
                <a:lnSpc>
                  <a:spcPct val="90000"/>
                </a:lnSpc>
                <a:spcBef>
                  <a:spcPts val="0"/>
                </a:spcBef>
                <a:spcAft>
                  <a:spcPts val="0"/>
                </a:spcAft>
                <a:buClr>
                  <a:schemeClr val="lt1"/>
                </a:buClr>
                <a:buSzPts val="1800"/>
                <a:buFont typeface="Arial"/>
                <a:buNone/>
              </a:pPr>
              <a:r>
                <a:rPr b="1" lang="en-US" sz="1800">
                  <a:solidFill>
                    <a:schemeClr val="dk1"/>
                  </a:solidFill>
                  <a:latin typeface="Arial"/>
                  <a:ea typeface="Arial"/>
                  <a:cs typeface="Arial"/>
                  <a:sym typeface="Arial"/>
                </a:rPr>
                <a:t>Rehabilitation &amp; Reentry</a:t>
              </a:r>
              <a:endParaRPr>
                <a:solidFill>
                  <a:schemeClr val="dk1"/>
                </a:solidFill>
              </a:endParaRPr>
            </a:p>
            <a:p>
              <a:pPr indent="-114300" lvl="1" marL="114300" marR="0" rtl="0" algn="l">
                <a:lnSpc>
                  <a:spcPct val="90000"/>
                </a:lnSpc>
                <a:spcBef>
                  <a:spcPts val="630"/>
                </a:spcBef>
                <a:spcAft>
                  <a:spcPts val="0"/>
                </a:spcAft>
                <a:buClr>
                  <a:schemeClr val="dk1"/>
                </a:buClr>
                <a:buSzPts val="1400"/>
                <a:buFont typeface="Arial"/>
                <a:buChar char="•"/>
              </a:pPr>
              <a:r>
                <a:rPr b="0" i="0" lang="en-US" sz="1400" u="none" cap="none" strike="noStrike">
                  <a:solidFill>
                    <a:schemeClr val="dk1"/>
                  </a:solidFill>
                  <a:latin typeface="Arial"/>
                  <a:ea typeface="Arial"/>
                  <a:cs typeface="Arial"/>
                  <a:sym typeface="Arial"/>
                </a:rPr>
                <a:t>BI impairs program participation; youth with BI 69% more likely to reoffend (Tennessee Disability Coalition, 2025).</a:t>
              </a:r>
              <a:endParaRPr b="0" i="0" sz="1400" u="none" cap="none" strike="noStrike">
                <a:solidFill>
                  <a:schemeClr val="dk1"/>
                </a:solidFill>
                <a:latin typeface="Arial"/>
                <a:ea typeface="Arial"/>
                <a:cs typeface="Arial"/>
                <a:sym typeface="Arial"/>
              </a:endParaRPr>
            </a:p>
          </p:txBody>
        </p:sp>
        <p:sp>
          <p:nvSpPr>
            <p:cNvPr id="365" name="Google Shape;365;p32"/>
            <p:cNvSpPr/>
            <p:nvPr/>
          </p:nvSpPr>
          <p:spPr>
            <a:xfrm>
              <a:off x="5139657" y="3029"/>
              <a:ext cx="3022914" cy="1813748"/>
            </a:xfrm>
            <a:prstGeom prst="roundRect">
              <a:avLst>
                <a:gd fmla="val 10000" name="adj"/>
              </a:avLst>
            </a:prstGeom>
            <a:solidFill>
              <a:schemeClr val="lt1"/>
            </a:solidFill>
            <a:ln cap="flat" cmpd="sng" w="25400">
              <a:solidFill>
                <a:srgbClr val="0054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366" name="Google Shape;366;p32"/>
            <p:cNvSpPr txBox="1"/>
            <p:nvPr/>
          </p:nvSpPr>
          <p:spPr>
            <a:xfrm>
              <a:off x="5192780" y="56152"/>
              <a:ext cx="2916668" cy="1707502"/>
            </a:xfrm>
            <a:prstGeom prst="rect">
              <a:avLst/>
            </a:prstGeom>
            <a:noFill/>
            <a:ln>
              <a:noFill/>
            </a:ln>
          </p:spPr>
          <p:txBody>
            <a:bodyPr anchorCtr="0" anchor="t" bIns="68575" lIns="68575" spcFirstLastPara="1" rIns="68575" wrap="square" tIns="68575">
              <a:noAutofit/>
            </a:bodyPr>
            <a:lstStyle/>
            <a:p>
              <a:pPr indent="0" lvl="0" marL="0" marR="0" rtl="0" algn="l">
                <a:lnSpc>
                  <a:spcPct val="90000"/>
                </a:lnSpc>
                <a:spcBef>
                  <a:spcPts val="0"/>
                </a:spcBef>
                <a:spcAft>
                  <a:spcPts val="0"/>
                </a:spcAft>
                <a:buClr>
                  <a:schemeClr val="lt1"/>
                </a:buClr>
                <a:buSzPts val="1800"/>
                <a:buFont typeface="Arial"/>
                <a:buNone/>
              </a:pPr>
              <a:r>
                <a:rPr b="1" lang="en-US" sz="1800">
                  <a:solidFill>
                    <a:schemeClr val="dk1"/>
                  </a:solidFill>
                  <a:latin typeface="Arial"/>
                  <a:ea typeface="Arial"/>
                  <a:cs typeface="Arial"/>
                  <a:sym typeface="Arial"/>
                </a:rPr>
                <a:t>Policy</a:t>
              </a:r>
              <a:endParaRPr>
                <a:solidFill>
                  <a:schemeClr val="dk1"/>
                </a:solidFill>
              </a:endParaRPr>
            </a:p>
            <a:p>
              <a:pPr indent="-114300" lvl="1" marL="114300" marR="0" rtl="0" algn="l">
                <a:lnSpc>
                  <a:spcPct val="90000"/>
                </a:lnSpc>
                <a:spcBef>
                  <a:spcPts val="630"/>
                </a:spcBef>
                <a:spcAft>
                  <a:spcPts val="0"/>
                </a:spcAft>
                <a:buClr>
                  <a:schemeClr val="dk1"/>
                </a:buClr>
                <a:buSzPts val="1400"/>
                <a:buFont typeface="Arial"/>
                <a:buChar char="•"/>
              </a:pPr>
              <a:r>
                <a:rPr b="0" i="0" lang="en-US" sz="1400" u="none" cap="none" strike="noStrike">
                  <a:solidFill>
                    <a:schemeClr val="dk1"/>
                  </a:solidFill>
                  <a:latin typeface="Arial"/>
                  <a:ea typeface="Arial"/>
                  <a:cs typeface="Arial"/>
                  <a:sym typeface="Arial"/>
                </a:rPr>
                <a:t>Universal screening, staff training, cognitive accommodations &amp; cross-system collaboration (Davidson &amp; Reed, 2024)</a:t>
              </a:r>
              <a:endParaRPr b="0" i="0" sz="1400" u="none" cap="none" strike="noStrike">
                <a:solidFill>
                  <a:schemeClr val="dk1"/>
                </a:solidFill>
                <a:latin typeface="Arial"/>
                <a:ea typeface="Arial"/>
                <a:cs typeface="Arial"/>
                <a:sym typeface="Arial"/>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33"/>
          <p:cNvSpPr txBox="1"/>
          <p:nvPr>
            <p:ph type="title"/>
          </p:nvPr>
        </p:nvSpPr>
        <p:spPr>
          <a:xfrm>
            <a:off x="342028" y="163192"/>
            <a:ext cx="7887572" cy="922352"/>
          </a:xfrm>
          <a:prstGeom prst="rect">
            <a:avLst/>
          </a:prstGeom>
          <a:noFill/>
          <a:ln>
            <a:noFill/>
          </a:ln>
        </p:spPr>
        <p:txBody>
          <a:bodyPr anchorCtr="0" anchor="ctr" bIns="0" lIns="91425" spcFirstLastPara="1" rIns="91425" wrap="square" tIns="0">
            <a:normAutofit/>
          </a:bodyPr>
          <a:lstStyle/>
          <a:p>
            <a:pPr indent="0" lvl="0" marL="0" rtl="0" algn="l">
              <a:lnSpc>
                <a:spcPct val="90000"/>
              </a:lnSpc>
              <a:spcBef>
                <a:spcPts val="0"/>
              </a:spcBef>
              <a:spcAft>
                <a:spcPts val="0"/>
              </a:spcAft>
              <a:buClr>
                <a:srgbClr val="AD122A"/>
              </a:buClr>
              <a:buSzPts val="3300"/>
              <a:buFont typeface="Arial"/>
              <a:buNone/>
            </a:pPr>
            <a:r>
              <a:rPr b="1" i="0" lang="en-US" sz="3300" u="none" cap="none" strike="noStrike">
                <a:solidFill>
                  <a:srgbClr val="AD122A"/>
                </a:solidFill>
                <a:latin typeface="Arial"/>
                <a:ea typeface="Arial"/>
                <a:cs typeface="Arial"/>
                <a:sym typeface="Arial"/>
              </a:rPr>
              <a:t>Engaging Families &amp; Coordinating Across Systems</a:t>
            </a:r>
            <a:endParaRPr/>
          </a:p>
        </p:txBody>
      </p:sp>
      <p:grpSp>
        <p:nvGrpSpPr>
          <p:cNvPr id="373" name="Google Shape;373;p33"/>
          <p:cNvGrpSpPr/>
          <p:nvPr/>
        </p:nvGrpSpPr>
        <p:grpSpPr>
          <a:xfrm>
            <a:off x="2706716" y="1225103"/>
            <a:ext cx="6094511" cy="3772793"/>
            <a:chOff x="744" y="145603"/>
            <a:chExt cx="6094511" cy="3772793"/>
          </a:xfrm>
        </p:grpSpPr>
        <p:sp>
          <p:nvSpPr>
            <p:cNvPr id="374" name="Google Shape;374;p33"/>
            <p:cNvSpPr/>
            <p:nvPr/>
          </p:nvSpPr>
          <p:spPr>
            <a:xfrm>
              <a:off x="744" y="145603"/>
              <a:ext cx="2902148" cy="1741289"/>
            </a:xfrm>
            <a:prstGeom prst="rect">
              <a:avLst/>
            </a:prstGeom>
            <a:solidFill>
              <a:srgbClr val="005D63">
                <a:alpha val="90196"/>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33"/>
            <p:cNvSpPr txBox="1"/>
            <p:nvPr/>
          </p:nvSpPr>
          <p:spPr>
            <a:xfrm>
              <a:off x="744" y="145603"/>
              <a:ext cx="2902148" cy="1741289"/>
            </a:xfrm>
            <a:prstGeom prst="rect">
              <a:avLst/>
            </a:prstGeom>
            <a:noFill/>
            <a:ln>
              <a:noFill/>
            </a:ln>
          </p:spPr>
          <p:txBody>
            <a:bodyPr anchorCtr="0" anchor="t" bIns="72375" lIns="72375" spcFirstLastPara="1" rIns="72375" wrap="square" tIns="72375">
              <a:noAutofit/>
            </a:bodyPr>
            <a:lstStyle/>
            <a:p>
              <a:pPr indent="0" lvl="0" marL="0" marR="0" rtl="0" algn="l">
                <a:lnSpc>
                  <a:spcPct val="90000"/>
                </a:lnSpc>
                <a:spcBef>
                  <a:spcPts val="0"/>
                </a:spcBef>
                <a:spcAft>
                  <a:spcPts val="0"/>
                </a:spcAft>
                <a:buClr>
                  <a:schemeClr val="lt1"/>
                </a:buClr>
                <a:buSzPts val="1900"/>
                <a:buFont typeface="Arial"/>
                <a:buNone/>
              </a:pPr>
              <a:r>
                <a:rPr b="1" lang="en-US" sz="1900">
                  <a:solidFill>
                    <a:schemeClr val="lt1"/>
                  </a:solidFill>
                  <a:latin typeface="Arial"/>
                  <a:ea typeface="Arial"/>
                  <a:cs typeface="Arial"/>
                  <a:sym typeface="Arial"/>
                </a:rPr>
                <a:t>Family Education and Support</a:t>
              </a:r>
              <a:endParaRPr sz="1900">
                <a:solidFill>
                  <a:schemeClr val="lt1"/>
                </a:solidFill>
                <a:latin typeface="Arial"/>
                <a:ea typeface="Arial"/>
                <a:cs typeface="Arial"/>
                <a:sym typeface="Arial"/>
              </a:endParaRPr>
            </a:p>
            <a:p>
              <a:pPr indent="-114300" lvl="1" marL="114300" marR="0" rtl="0" algn="l">
                <a:lnSpc>
                  <a:spcPct val="90000"/>
                </a:lnSpc>
                <a:spcBef>
                  <a:spcPts val="665"/>
                </a:spcBef>
                <a:spcAft>
                  <a:spcPts val="0"/>
                </a:spcAft>
                <a:buClr>
                  <a:schemeClr val="lt1"/>
                </a:buClr>
                <a:buSzPts val="1500"/>
                <a:buFont typeface="Arial"/>
                <a:buChar char="•"/>
              </a:pPr>
              <a:r>
                <a:rPr b="0" i="0" lang="en-US" sz="1500" u="none" cap="none" strike="noStrike">
                  <a:solidFill>
                    <a:schemeClr val="lt1"/>
                  </a:solidFill>
                  <a:latin typeface="Arial"/>
                  <a:ea typeface="Arial"/>
                  <a:cs typeface="Arial"/>
                  <a:sym typeface="Arial"/>
                </a:rPr>
                <a:t>Psychoeducation helps families understand BI effects on memory, emotions, and behavior for better home support.</a:t>
              </a:r>
              <a:endParaRPr/>
            </a:p>
          </p:txBody>
        </p:sp>
        <p:sp>
          <p:nvSpPr>
            <p:cNvPr id="376" name="Google Shape;376;p33"/>
            <p:cNvSpPr/>
            <p:nvPr/>
          </p:nvSpPr>
          <p:spPr>
            <a:xfrm>
              <a:off x="3193107" y="145603"/>
              <a:ext cx="2902148" cy="1741289"/>
            </a:xfrm>
            <a:prstGeom prst="rect">
              <a:avLst/>
            </a:prstGeom>
            <a:solidFill>
              <a:srgbClr val="005D63">
                <a:alpha val="77254"/>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33"/>
            <p:cNvSpPr txBox="1"/>
            <p:nvPr/>
          </p:nvSpPr>
          <p:spPr>
            <a:xfrm>
              <a:off x="3193107" y="145603"/>
              <a:ext cx="2902148" cy="1741289"/>
            </a:xfrm>
            <a:prstGeom prst="rect">
              <a:avLst/>
            </a:prstGeom>
            <a:noFill/>
            <a:ln>
              <a:noFill/>
            </a:ln>
          </p:spPr>
          <p:txBody>
            <a:bodyPr anchorCtr="0" anchor="t" bIns="72375" lIns="72375" spcFirstLastPara="1" rIns="72375" wrap="square" tIns="72375">
              <a:noAutofit/>
            </a:bodyPr>
            <a:lstStyle/>
            <a:p>
              <a:pPr indent="0" lvl="0" marL="0" marR="0" rtl="0" algn="l">
                <a:lnSpc>
                  <a:spcPct val="90000"/>
                </a:lnSpc>
                <a:spcBef>
                  <a:spcPts val="0"/>
                </a:spcBef>
                <a:spcAft>
                  <a:spcPts val="0"/>
                </a:spcAft>
                <a:buClr>
                  <a:schemeClr val="lt1"/>
                </a:buClr>
                <a:buSzPts val="1900"/>
                <a:buFont typeface="Arial"/>
                <a:buNone/>
              </a:pPr>
              <a:r>
                <a:rPr b="1" lang="en-US" sz="1900">
                  <a:solidFill>
                    <a:schemeClr val="lt1"/>
                  </a:solidFill>
                  <a:latin typeface="Arial"/>
                  <a:ea typeface="Arial"/>
                  <a:cs typeface="Arial"/>
                  <a:sym typeface="Arial"/>
                </a:rPr>
                <a:t>Caregiver Strategies</a:t>
              </a:r>
              <a:endParaRPr/>
            </a:p>
            <a:p>
              <a:pPr indent="-114300" lvl="1" marL="114300" marR="0" rtl="0" algn="l">
                <a:lnSpc>
                  <a:spcPct val="90000"/>
                </a:lnSpc>
                <a:spcBef>
                  <a:spcPts val="665"/>
                </a:spcBef>
                <a:spcAft>
                  <a:spcPts val="0"/>
                </a:spcAft>
                <a:buClr>
                  <a:schemeClr val="lt1"/>
                </a:buClr>
                <a:buSzPts val="1500"/>
                <a:buFont typeface="Arial"/>
                <a:buChar char="•"/>
              </a:pPr>
              <a:r>
                <a:rPr b="0" i="0" lang="en-US" sz="1500" u="none" cap="none" strike="noStrike">
                  <a:solidFill>
                    <a:schemeClr val="lt1"/>
                  </a:solidFill>
                  <a:latin typeface="Arial"/>
                  <a:ea typeface="Arial"/>
                  <a:cs typeface="Arial"/>
                  <a:sym typeface="Arial"/>
                </a:rPr>
                <a:t>Caregivers implement routines, simplified instructions, visual aids, and calm responses to improve youth functioning.</a:t>
              </a:r>
              <a:endParaRPr/>
            </a:p>
          </p:txBody>
        </p:sp>
        <p:sp>
          <p:nvSpPr>
            <p:cNvPr id="378" name="Google Shape;378;p33"/>
            <p:cNvSpPr/>
            <p:nvPr/>
          </p:nvSpPr>
          <p:spPr>
            <a:xfrm>
              <a:off x="744" y="2177107"/>
              <a:ext cx="2902148" cy="1741289"/>
            </a:xfrm>
            <a:prstGeom prst="rect">
              <a:avLst/>
            </a:prstGeom>
            <a:solidFill>
              <a:srgbClr val="005D63">
                <a:alpha val="63529"/>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3"/>
            <p:cNvSpPr txBox="1"/>
            <p:nvPr/>
          </p:nvSpPr>
          <p:spPr>
            <a:xfrm>
              <a:off x="744" y="2177107"/>
              <a:ext cx="2902148" cy="1741289"/>
            </a:xfrm>
            <a:prstGeom prst="rect">
              <a:avLst/>
            </a:prstGeom>
            <a:noFill/>
            <a:ln>
              <a:noFill/>
            </a:ln>
          </p:spPr>
          <p:txBody>
            <a:bodyPr anchorCtr="0" anchor="t" bIns="72375" lIns="72375" spcFirstLastPara="1" rIns="72375" wrap="square" tIns="72375">
              <a:noAutofit/>
            </a:bodyPr>
            <a:lstStyle/>
            <a:p>
              <a:pPr indent="0" lvl="0" marL="0" marR="0" rtl="0" algn="l">
                <a:lnSpc>
                  <a:spcPct val="90000"/>
                </a:lnSpc>
                <a:spcBef>
                  <a:spcPts val="0"/>
                </a:spcBef>
                <a:spcAft>
                  <a:spcPts val="0"/>
                </a:spcAft>
                <a:buClr>
                  <a:schemeClr val="lt1"/>
                </a:buClr>
                <a:buSzPts val="1900"/>
                <a:buFont typeface="Arial"/>
                <a:buNone/>
              </a:pPr>
              <a:r>
                <a:rPr b="1" lang="en-US" sz="1900">
                  <a:solidFill>
                    <a:schemeClr val="lt1"/>
                  </a:solidFill>
                  <a:latin typeface="Arial"/>
                  <a:ea typeface="Arial"/>
                  <a:cs typeface="Arial"/>
                  <a:sym typeface="Arial"/>
                </a:rPr>
                <a:t>Cross-System Collaboration</a:t>
              </a:r>
              <a:endParaRPr/>
            </a:p>
            <a:p>
              <a:pPr indent="-114300" lvl="1" marL="114300" marR="0" rtl="0" algn="l">
                <a:lnSpc>
                  <a:spcPct val="90000"/>
                </a:lnSpc>
                <a:spcBef>
                  <a:spcPts val="665"/>
                </a:spcBef>
                <a:spcAft>
                  <a:spcPts val="0"/>
                </a:spcAft>
                <a:buClr>
                  <a:schemeClr val="lt1"/>
                </a:buClr>
                <a:buSzPts val="1500"/>
                <a:buFont typeface="Arial"/>
                <a:buChar char="•"/>
              </a:pPr>
              <a:r>
                <a:rPr b="0" i="0" lang="en-US" sz="1500" u="none" cap="none" strike="noStrike">
                  <a:solidFill>
                    <a:schemeClr val="lt1"/>
                  </a:solidFill>
                  <a:latin typeface="Arial"/>
                  <a:ea typeface="Arial"/>
                  <a:cs typeface="Arial"/>
                  <a:sym typeface="Arial"/>
                </a:rPr>
                <a:t>Coordinated efforts among schools, probation, medical, and behavioral teams ensure consistent BI-informed interventions.</a:t>
              </a:r>
              <a:endParaRPr/>
            </a:p>
          </p:txBody>
        </p:sp>
        <p:sp>
          <p:nvSpPr>
            <p:cNvPr id="380" name="Google Shape;380;p33"/>
            <p:cNvSpPr/>
            <p:nvPr/>
          </p:nvSpPr>
          <p:spPr>
            <a:xfrm>
              <a:off x="3193107" y="2177107"/>
              <a:ext cx="2902148" cy="1741289"/>
            </a:xfrm>
            <a:prstGeom prst="rect">
              <a:avLst/>
            </a:prstGeom>
            <a:solidFill>
              <a:srgbClr val="005D63">
                <a:alpha val="50196"/>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33"/>
            <p:cNvSpPr txBox="1"/>
            <p:nvPr/>
          </p:nvSpPr>
          <p:spPr>
            <a:xfrm>
              <a:off x="3193107" y="2177107"/>
              <a:ext cx="2902148" cy="1741289"/>
            </a:xfrm>
            <a:prstGeom prst="rect">
              <a:avLst/>
            </a:prstGeom>
            <a:noFill/>
            <a:ln>
              <a:noFill/>
            </a:ln>
          </p:spPr>
          <p:txBody>
            <a:bodyPr anchorCtr="0" anchor="t" bIns="72375" lIns="72375" spcFirstLastPara="1" rIns="72375" wrap="square" tIns="72375">
              <a:noAutofit/>
            </a:bodyPr>
            <a:lstStyle/>
            <a:p>
              <a:pPr indent="0" lvl="0" marL="0" marR="0" rtl="0" algn="l">
                <a:lnSpc>
                  <a:spcPct val="90000"/>
                </a:lnSpc>
                <a:spcBef>
                  <a:spcPts val="0"/>
                </a:spcBef>
                <a:spcAft>
                  <a:spcPts val="0"/>
                </a:spcAft>
                <a:buClr>
                  <a:schemeClr val="lt1"/>
                </a:buClr>
                <a:buSzPts val="1900"/>
                <a:buFont typeface="Arial"/>
                <a:buNone/>
              </a:pPr>
              <a:r>
                <a:rPr b="1" lang="en-US" sz="1900">
                  <a:solidFill>
                    <a:schemeClr val="lt1"/>
                  </a:solidFill>
                  <a:latin typeface="Arial"/>
                  <a:ea typeface="Arial"/>
                  <a:cs typeface="Arial"/>
                  <a:sym typeface="Arial"/>
                </a:rPr>
                <a:t>Academic Advocacy and Consistency</a:t>
              </a:r>
              <a:endParaRPr/>
            </a:p>
            <a:p>
              <a:pPr indent="-114300" lvl="1" marL="114300" marR="0" rtl="0" algn="l">
                <a:lnSpc>
                  <a:spcPct val="90000"/>
                </a:lnSpc>
                <a:spcBef>
                  <a:spcPts val="665"/>
                </a:spcBef>
                <a:spcAft>
                  <a:spcPts val="0"/>
                </a:spcAft>
                <a:buClr>
                  <a:schemeClr val="lt1"/>
                </a:buClr>
                <a:buSzPts val="1500"/>
                <a:buFont typeface="Arial"/>
                <a:buChar char="•"/>
              </a:pPr>
              <a:r>
                <a:rPr b="0" i="0" lang="en-US" sz="1500" u="none" cap="none" strike="noStrike">
                  <a:solidFill>
                    <a:schemeClr val="lt1"/>
                  </a:solidFill>
                  <a:latin typeface="Arial"/>
                  <a:ea typeface="Arial"/>
                  <a:cs typeface="Arial"/>
                  <a:sym typeface="Arial"/>
                </a:rPr>
                <a:t>Advocating for accommodations and aligning expectations across settings reduces confusion and improves outcomes.</a:t>
              </a:r>
              <a:endParaRPr/>
            </a:p>
          </p:txBody>
        </p:sp>
      </p:grpSp>
      <p:pic>
        <p:nvPicPr>
          <p:cNvPr descr="Cheers with solid fill" id="382" name="Google Shape;382;p33"/>
          <p:cNvPicPr preferRelativeResize="0"/>
          <p:nvPr/>
        </p:nvPicPr>
        <p:blipFill rotWithShape="1">
          <a:blip r:embed="rId3">
            <a:alphaModFix/>
          </a:blip>
          <a:srcRect b="0" l="0" r="0" t="0"/>
          <a:stretch/>
        </p:blipFill>
        <p:spPr>
          <a:xfrm>
            <a:off x="413238" y="2082419"/>
            <a:ext cx="1956288" cy="1956288"/>
          </a:xfrm>
          <a:prstGeom prst="rect">
            <a:avLst/>
          </a:prstGeom>
          <a:noFill/>
          <a:ln>
            <a:noFill/>
          </a:ln>
        </p:spPr>
      </p:pic>
    </p:spTree>
  </p:cSld>
  <p:clrMapOvr>
    <a:masterClrMapping/>
  </p:clrMapOvr>
  <p:transition>
    <p:fade/>
  </p:transition>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34"/>
          <p:cNvSpPr txBox="1"/>
          <p:nvPr>
            <p:ph type="title"/>
          </p:nvPr>
        </p:nvSpPr>
        <p:spPr>
          <a:xfrm>
            <a:off x="342028" y="163192"/>
            <a:ext cx="7887572" cy="922352"/>
          </a:xfrm>
          <a:prstGeom prst="rect">
            <a:avLst/>
          </a:prstGeom>
          <a:noFill/>
          <a:ln>
            <a:noFill/>
          </a:ln>
        </p:spPr>
        <p:txBody>
          <a:bodyPr anchorCtr="0" anchor="ctr" bIns="0" lIns="91425" spcFirstLastPara="1" rIns="91425" wrap="square" tIns="0">
            <a:normAutofit/>
          </a:bodyPr>
          <a:lstStyle/>
          <a:p>
            <a:pPr indent="0" lvl="0" marL="0" rtl="0" algn="l">
              <a:lnSpc>
                <a:spcPct val="90000"/>
              </a:lnSpc>
              <a:spcBef>
                <a:spcPts val="0"/>
              </a:spcBef>
              <a:spcAft>
                <a:spcPts val="0"/>
              </a:spcAft>
              <a:buClr>
                <a:srgbClr val="AD122A"/>
              </a:buClr>
              <a:buSzPts val="3300"/>
              <a:buFont typeface="Arial"/>
              <a:buNone/>
            </a:pPr>
            <a:r>
              <a:rPr b="1" i="0" lang="en-US" sz="3300" u="none" cap="none" strike="noStrike">
                <a:solidFill>
                  <a:srgbClr val="AD122A"/>
                </a:solidFill>
                <a:latin typeface="Arial"/>
                <a:ea typeface="Arial"/>
                <a:cs typeface="Arial"/>
                <a:sym typeface="Arial"/>
              </a:rPr>
              <a:t>Supporting Transitions and Long-Term Stability</a:t>
            </a:r>
            <a:endParaRPr/>
          </a:p>
        </p:txBody>
      </p:sp>
      <p:grpSp>
        <p:nvGrpSpPr>
          <p:cNvPr id="389" name="Google Shape;389;p34"/>
          <p:cNvGrpSpPr/>
          <p:nvPr/>
        </p:nvGrpSpPr>
        <p:grpSpPr>
          <a:xfrm>
            <a:off x="3028173" y="1183333"/>
            <a:ext cx="5640353" cy="3491647"/>
            <a:chOff x="688" y="120076"/>
            <a:chExt cx="5640353" cy="3491647"/>
          </a:xfrm>
        </p:grpSpPr>
        <p:sp>
          <p:nvSpPr>
            <p:cNvPr id="390" name="Google Shape;390;p34"/>
            <p:cNvSpPr/>
            <p:nvPr/>
          </p:nvSpPr>
          <p:spPr>
            <a:xfrm>
              <a:off x="688" y="120076"/>
              <a:ext cx="2685882" cy="1611529"/>
            </a:xfrm>
            <a:prstGeom prst="rect">
              <a:avLst/>
            </a:prstGeom>
            <a:solidFill>
              <a:srgbClr val="005D63">
                <a:alpha val="90196"/>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34"/>
            <p:cNvSpPr txBox="1"/>
            <p:nvPr/>
          </p:nvSpPr>
          <p:spPr>
            <a:xfrm>
              <a:off x="688" y="120076"/>
              <a:ext cx="2685882" cy="1611529"/>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Arial"/>
                <a:buNone/>
              </a:pPr>
              <a:r>
                <a:rPr b="1" lang="en-US" sz="1600">
                  <a:solidFill>
                    <a:schemeClr val="lt1"/>
                  </a:solidFill>
                  <a:latin typeface="Arial"/>
                  <a:ea typeface="Arial"/>
                  <a:cs typeface="Arial"/>
                  <a:sym typeface="Arial"/>
                </a:rPr>
                <a:t>Proactive Transition Planning</a:t>
              </a:r>
              <a:endParaRPr sz="1600">
                <a:solidFill>
                  <a:schemeClr val="lt1"/>
                </a:solidFill>
                <a:latin typeface="Arial"/>
                <a:ea typeface="Arial"/>
                <a:cs typeface="Arial"/>
                <a:sym typeface="Arial"/>
              </a:endParaRPr>
            </a:p>
            <a:p>
              <a:pPr indent="-114300" lvl="1" marL="114300" marR="0" rtl="0" algn="l">
                <a:lnSpc>
                  <a:spcPct val="90000"/>
                </a:lnSpc>
                <a:spcBef>
                  <a:spcPts val="560"/>
                </a:spcBef>
                <a:spcAft>
                  <a:spcPts val="0"/>
                </a:spcAft>
                <a:buClr>
                  <a:schemeClr val="lt1"/>
                </a:buClr>
                <a:buSzPts val="1200"/>
                <a:buFont typeface="Arial"/>
                <a:buChar char="•"/>
              </a:pPr>
              <a:r>
                <a:rPr b="0" i="0" lang="en-US" sz="1200" u="none" cap="none" strike="noStrike">
                  <a:solidFill>
                    <a:schemeClr val="lt1"/>
                  </a:solidFill>
                  <a:latin typeface="Arial"/>
                  <a:ea typeface="Arial"/>
                  <a:cs typeface="Arial"/>
                  <a:sym typeface="Arial"/>
                </a:rPr>
                <a:t>Effective transition starts before reentry, using step-by-step checklists and rehearsal to prepare youth for new routines.</a:t>
              </a:r>
              <a:endParaRPr/>
            </a:p>
          </p:txBody>
        </p:sp>
        <p:sp>
          <p:nvSpPr>
            <p:cNvPr id="392" name="Google Shape;392;p34"/>
            <p:cNvSpPr/>
            <p:nvPr/>
          </p:nvSpPr>
          <p:spPr>
            <a:xfrm>
              <a:off x="2955159" y="120076"/>
              <a:ext cx="2685882" cy="1611529"/>
            </a:xfrm>
            <a:prstGeom prst="rect">
              <a:avLst/>
            </a:prstGeom>
            <a:solidFill>
              <a:srgbClr val="005D63">
                <a:alpha val="77254"/>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34"/>
            <p:cNvSpPr txBox="1"/>
            <p:nvPr/>
          </p:nvSpPr>
          <p:spPr>
            <a:xfrm>
              <a:off x="2955159" y="120076"/>
              <a:ext cx="2685882" cy="1611529"/>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Arial"/>
                <a:buNone/>
              </a:pPr>
              <a:r>
                <a:rPr b="1" lang="en-US" sz="1600">
                  <a:solidFill>
                    <a:schemeClr val="lt1"/>
                  </a:solidFill>
                  <a:latin typeface="Arial"/>
                  <a:ea typeface="Arial"/>
                  <a:cs typeface="Arial"/>
                  <a:sym typeface="Arial"/>
                </a:rPr>
                <a:t>Community Coordination and Warm Handoffs</a:t>
              </a:r>
              <a:endParaRPr/>
            </a:p>
            <a:p>
              <a:pPr indent="-114300" lvl="1" marL="114300" marR="0" rtl="0" algn="l">
                <a:lnSpc>
                  <a:spcPct val="90000"/>
                </a:lnSpc>
                <a:spcBef>
                  <a:spcPts val="560"/>
                </a:spcBef>
                <a:spcAft>
                  <a:spcPts val="0"/>
                </a:spcAft>
                <a:buClr>
                  <a:schemeClr val="lt1"/>
                </a:buClr>
                <a:buSzPts val="1200"/>
                <a:buFont typeface="Arial"/>
                <a:buChar char="•"/>
              </a:pPr>
              <a:r>
                <a:rPr b="0" i="0" lang="en-US" sz="1200" u="none" cap="none" strike="noStrike">
                  <a:solidFill>
                    <a:schemeClr val="lt1"/>
                  </a:solidFill>
                  <a:latin typeface="Arial"/>
                  <a:ea typeface="Arial"/>
                  <a:cs typeface="Arial"/>
                  <a:sym typeface="Arial"/>
                </a:rPr>
                <a:t>Behavioral health professionals enhance care continuity by connecting youth with community BI, mental health, and educational services.</a:t>
              </a:r>
              <a:endParaRPr/>
            </a:p>
          </p:txBody>
        </p:sp>
        <p:sp>
          <p:nvSpPr>
            <p:cNvPr id="394" name="Google Shape;394;p34"/>
            <p:cNvSpPr/>
            <p:nvPr/>
          </p:nvSpPr>
          <p:spPr>
            <a:xfrm>
              <a:off x="688" y="2000194"/>
              <a:ext cx="2685882" cy="1611529"/>
            </a:xfrm>
            <a:prstGeom prst="rect">
              <a:avLst/>
            </a:prstGeom>
            <a:solidFill>
              <a:srgbClr val="005D63">
                <a:alpha val="63529"/>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34"/>
            <p:cNvSpPr txBox="1"/>
            <p:nvPr/>
          </p:nvSpPr>
          <p:spPr>
            <a:xfrm>
              <a:off x="688" y="2000194"/>
              <a:ext cx="2685882" cy="1611529"/>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Arial"/>
                <a:buNone/>
              </a:pPr>
              <a:r>
                <a:rPr b="1" lang="en-US" sz="1600">
                  <a:solidFill>
                    <a:schemeClr val="lt1"/>
                  </a:solidFill>
                  <a:latin typeface="Arial"/>
                  <a:ea typeface="Arial"/>
                  <a:cs typeface="Arial"/>
                  <a:sym typeface="Arial"/>
                </a:rPr>
                <a:t>Supportive Strategies for Youth</a:t>
              </a:r>
              <a:endParaRPr/>
            </a:p>
            <a:p>
              <a:pPr indent="-114300" lvl="1" marL="114300" marR="0" rtl="0" algn="l">
                <a:lnSpc>
                  <a:spcPct val="90000"/>
                </a:lnSpc>
                <a:spcBef>
                  <a:spcPts val="560"/>
                </a:spcBef>
                <a:spcAft>
                  <a:spcPts val="0"/>
                </a:spcAft>
                <a:buClr>
                  <a:schemeClr val="lt1"/>
                </a:buClr>
                <a:buSzPts val="1200"/>
                <a:buFont typeface="Arial"/>
                <a:buChar char="•"/>
              </a:pPr>
              <a:r>
                <a:rPr b="0" i="0" lang="en-US" sz="1200" u="none" cap="none" strike="noStrike">
                  <a:solidFill>
                    <a:schemeClr val="lt1"/>
                  </a:solidFill>
                  <a:latin typeface="Arial"/>
                  <a:ea typeface="Arial"/>
                  <a:cs typeface="Arial"/>
                  <a:sym typeface="Arial"/>
                </a:rPr>
                <a:t>Using memory aids, daily routines, and managing sleep and symptoms supports youth stability post-release.</a:t>
              </a:r>
              <a:endParaRPr/>
            </a:p>
          </p:txBody>
        </p:sp>
        <p:sp>
          <p:nvSpPr>
            <p:cNvPr id="396" name="Google Shape;396;p34"/>
            <p:cNvSpPr/>
            <p:nvPr/>
          </p:nvSpPr>
          <p:spPr>
            <a:xfrm>
              <a:off x="2955159" y="2000194"/>
              <a:ext cx="2685882" cy="1611529"/>
            </a:xfrm>
            <a:prstGeom prst="rect">
              <a:avLst/>
            </a:prstGeom>
            <a:solidFill>
              <a:srgbClr val="005D63">
                <a:alpha val="50196"/>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34"/>
            <p:cNvSpPr txBox="1"/>
            <p:nvPr/>
          </p:nvSpPr>
          <p:spPr>
            <a:xfrm>
              <a:off x="2955159" y="2000194"/>
              <a:ext cx="2685882" cy="1611529"/>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Arial"/>
                <a:buNone/>
              </a:pPr>
              <a:r>
                <a:rPr b="1" lang="en-US" sz="1600">
                  <a:solidFill>
                    <a:schemeClr val="lt1"/>
                  </a:solidFill>
                  <a:latin typeface="Arial"/>
                  <a:ea typeface="Arial"/>
                  <a:cs typeface="Arial"/>
                  <a:sym typeface="Arial"/>
                </a:rPr>
                <a:t>Monitoring and Emotional Support</a:t>
              </a:r>
              <a:endParaRPr/>
            </a:p>
            <a:p>
              <a:pPr indent="-114300" lvl="1" marL="114300" marR="0" rtl="0" algn="l">
                <a:lnSpc>
                  <a:spcPct val="90000"/>
                </a:lnSpc>
                <a:spcBef>
                  <a:spcPts val="560"/>
                </a:spcBef>
                <a:spcAft>
                  <a:spcPts val="0"/>
                </a:spcAft>
                <a:buClr>
                  <a:schemeClr val="lt1"/>
                </a:buClr>
                <a:buSzPts val="1200"/>
                <a:buFont typeface="Arial"/>
                <a:buChar char="•"/>
              </a:pPr>
              <a:r>
                <a:rPr b="0" i="0" lang="en-US" sz="1200" u="none" cap="none" strike="noStrike">
                  <a:solidFill>
                    <a:schemeClr val="lt1"/>
                  </a:solidFill>
                  <a:latin typeface="Arial"/>
                  <a:ea typeface="Arial"/>
                  <a:cs typeface="Arial"/>
                  <a:sym typeface="Arial"/>
                </a:rPr>
                <a:t>Gradual exposure to new environments and monitoring during early reentry helps emotional regulation and reduces reoffending risk.</a:t>
              </a:r>
              <a:endParaRPr/>
            </a:p>
          </p:txBody>
        </p:sp>
      </p:grpSp>
      <p:pic>
        <p:nvPicPr>
          <p:cNvPr descr="Door Open outline" id="398" name="Google Shape;398;p34"/>
          <p:cNvPicPr preferRelativeResize="0"/>
          <p:nvPr/>
        </p:nvPicPr>
        <p:blipFill rotWithShape="1">
          <a:blip r:embed="rId3">
            <a:alphaModFix/>
          </a:blip>
          <a:srcRect b="0" l="0" r="0" t="0"/>
          <a:stretch/>
        </p:blipFill>
        <p:spPr>
          <a:xfrm>
            <a:off x="254977" y="1657350"/>
            <a:ext cx="2272812" cy="2272812"/>
          </a:xfrm>
          <a:prstGeom prst="rect">
            <a:avLst/>
          </a:prstGeom>
          <a:noFill/>
          <a:ln>
            <a:noFill/>
          </a:ln>
        </p:spPr>
      </p:pic>
    </p:spTree>
  </p:cSld>
  <p:clrMapOvr>
    <a:masterClrMapping/>
  </p:clrMapOvr>
  <p:transition>
    <p:fade/>
  </p:transition>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35"/>
          <p:cNvSpPr txBox="1"/>
          <p:nvPr>
            <p:ph type="title"/>
          </p:nvPr>
        </p:nvSpPr>
        <p:spPr>
          <a:xfrm>
            <a:off x="342028" y="163192"/>
            <a:ext cx="7887572" cy="922352"/>
          </a:xfrm>
          <a:prstGeom prst="rect">
            <a:avLst/>
          </a:prstGeom>
          <a:noFill/>
          <a:ln>
            <a:noFill/>
          </a:ln>
        </p:spPr>
        <p:txBody>
          <a:bodyPr anchorCtr="0" anchor="ctr" bIns="0" lIns="91425" spcFirstLastPara="1" rIns="91425" wrap="square" tIns="0">
            <a:noAutofit/>
          </a:bodyPr>
          <a:lstStyle/>
          <a:p>
            <a:pPr indent="0" lvl="0" marL="0" rtl="0" algn="l">
              <a:lnSpc>
                <a:spcPct val="90000"/>
              </a:lnSpc>
              <a:spcBef>
                <a:spcPts val="0"/>
              </a:spcBef>
              <a:spcAft>
                <a:spcPts val="0"/>
              </a:spcAft>
              <a:buClr>
                <a:srgbClr val="AD122A"/>
              </a:buClr>
              <a:buSzPts val="3600"/>
              <a:buFont typeface="Arial"/>
              <a:buNone/>
            </a:pPr>
            <a:r>
              <a:rPr lang="en-US"/>
              <a:t>Cross-System Workforce Development</a:t>
            </a:r>
            <a:endParaRPr/>
          </a:p>
        </p:txBody>
      </p:sp>
      <p:grpSp>
        <p:nvGrpSpPr>
          <p:cNvPr id="404" name="Google Shape;404;p35"/>
          <p:cNvGrpSpPr/>
          <p:nvPr/>
        </p:nvGrpSpPr>
        <p:grpSpPr>
          <a:xfrm>
            <a:off x="2706716" y="1225103"/>
            <a:ext cx="6094511" cy="3772793"/>
            <a:chOff x="744" y="145603"/>
            <a:chExt cx="6094511" cy="3772793"/>
          </a:xfrm>
        </p:grpSpPr>
        <p:sp>
          <p:nvSpPr>
            <p:cNvPr id="405" name="Google Shape;405;p35"/>
            <p:cNvSpPr/>
            <p:nvPr/>
          </p:nvSpPr>
          <p:spPr>
            <a:xfrm>
              <a:off x="744" y="145603"/>
              <a:ext cx="2902148" cy="1741289"/>
            </a:xfrm>
            <a:prstGeom prst="rect">
              <a:avLst/>
            </a:prstGeom>
            <a:solidFill>
              <a:srgbClr val="005D63">
                <a:alpha val="90196"/>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35"/>
            <p:cNvSpPr txBox="1"/>
            <p:nvPr/>
          </p:nvSpPr>
          <p:spPr>
            <a:xfrm>
              <a:off x="744" y="145603"/>
              <a:ext cx="2902148" cy="1741289"/>
            </a:xfrm>
            <a:prstGeom prst="rect">
              <a:avLst/>
            </a:prstGeom>
            <a:noFill/>
            <a:ln>
              <a:noFill/>
            </a:ln>
          </p:spPr>
          <p:txBody>
            <a:bodyPr anchorCtr="0" anchor="t" bIns="57150" lIns="57150" spcFirstLastPara="1" rIns="57150" wrap="square" tIns="57150">
              <a:noAutofit/>
            </a:bodyPr>
            <a:lstStyle/>
            <a:p>
              <a:pPr indent="0" lvl="0" marL="0" marR="0" rtl="0" algn="l">
                <a:lnSpc>
                  <a:spcPct val="90000"/>
                </a:lnSpc>
                <a:spcBef>
                  <a:spcPts val="0"/>
                </a:spcBef>
                <a:spcAft>
                  <a:spcPts val="0"/>
                </a:spcAft>
                <a:buClr>
                  <a:schemeClr val="lt1"/>
                </a:buClr>
                <a:buSzPts val="1500"/>
                <a:buFont typeface="Arial"/>
                <a:buNone/>
              </a:pPr>
              <a:r>
                <a:rPr b="1" i="0" lang="en-US" sz="1500">
                  <a:solidFill>
                    <a:schemeClr val="lt1"/>
                  </a:solidFill>
                  <a:latin typeface="Arial"/>
                  <a:ea typeface="Arial"/>
                  <a:cs typeface="Arial"/>
                  <a:sym typeface="Arial"/>
                </a:rPr>
                <a:t>Build Core, Shared Knowledge on Pediatric Brain Injury</a:t>
              </a:r>
              <a:endParaRPr sz="1500">
                <a:solidFill>
                  <a:schemeClr val="lt1"/>
                </a:solidFill>
                <a:latin typeface="Arial"/>
                <a:ea typeface="Arial"/>
                <a:cs typeface="Arial"/>
                <a:sym typeface="Arial"/>
              </a:endParaRPr>
            </a:p>
            <a:p>
              <a:pPr indent="-114300" lvl="1" marL="114300" marR="0" rtl="0" algn="l">
                <a:lnSpc>
                  <a:spcPct val="90000"/>
                </a:lnSpc>
                <a:spcBef>
                  <a:spcPts val="525"/>
                </a:spcBef>
                <a:spcAft>
                  <a:spcPts val="0"/>
                </a:spcAft>
                <a:buClr>
                  <a:schemeClr val="lt1"/>
                </a:buClr>
                <a:buSzPts val="1200"/>
                <a:buFont typeface="Arial"/>
                <a:buNone/>
              </a:pPr>
              <a:r>
                <a:rPr b="0" i="0" lang="en-US" sz="1200" u="none" cap="none" strike="noStrike">
                  <a:solidFill>
                    <a:schemeClr val="lt1"/>
                  </a:solidFill>
                  <a:latin typeface="Arial"/>
                  <a:ea typeface="Arial"/>
                  <a:cs typeface="Arial"/>
                  <a:sym typeface="Arial"/>
                </a:rPr>
                <a:t>Equip professionals across mental/behavioral health, education, juvenile justice, medical, child welfare, and community services with a </a:t>
              </a:r>
              <a:r>
                <a:rPr b="1" i="0" lang="en-US" sz="1200" u="none" cap="none" strike="noStrike">
                  <a:solidFill>
                    <a:schemeClr val="lt1"/>
                  </a:solidFill>
                  <a:latin typeface="Arial"/>
                  <a:ea typeface="Arial"/>
                  <a:cs typeface="Arial"/>
                  <a:sym typeface="Arial"/>
                </a:rPr>
                <a:t>baseline understanding</a:t>
              </a:r>
              <a:endParaRPr b="0" i="0" sz="1200" u="none" cap="none" strike="noStrike">
                <a:solidFill>
                  <a:schemeClr val="lt1"/>
                </a:solidFill>
                <a:latin typeface="Arial"/>
                <a:ea typeface="Arial"/>
                <a:cs typeface="Arial"/>
                <a:sym typeface="Arial"/>
              </a:endParaRPr>
            </a:p>
          </p:txBody>
        </p:sp>
        <p:sp>
          <p:nvSpPr>
            <p:cNvPr id="407" name="Google Shape;407;p35"/>
            <p:cNvSpPr/>
            <p:nvPr/>
          </p:nvSpPr>
          <p:spPr>
            <a:xfrm>
              <a:off x="3193107" y="145603"/>
              <a:ext cx="2902148" cy="1741289"/>
            </a:xfrm>
            <a:prstGeom prst="rect">
              <a:avLst/>
            </a:prstGeom>
            <a:solidFill>
              <a:srgbClr val="005D63">
                <a:alpha val="77254"/>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35"/>
            <p:cNvSpPr txBox="1"/>
            <p:nvPr/>
          </p:nvSpPr>
          <p:spPr>
            <a:xfrm>
              <a:off x="3193107" y="145603"/>
              <a:ext cx="2902148" cy="1741289"/>
            </a:xfrm>
            <a:prstGeom prst="rect">
              <a:avLst/>
            </a:prstGeom>
            <a:noFill/>
            <a:ln>
              <a:noFill/>
            </a:ln>
          </p:spPr>
          <p:txBody>
            <a:bodyPr anchorCtr="0" anchor="t" bIns="57150" lIns="57150" spcFirstLastPara="1" rIns="57150" wrap="square" tIns="57150">
              <a:noAutofit/>
            </a:bodyPr>
            <a:lstStyle/>
            <a:p>
              <a:pPr indent="0" lvl="0" marL="0" marR="0" rtl="0" algn="l">
                <a:lnSpc>
                  <a:spcPct val="90000"/>
                </a:lnSpc>
                <a:spcBef>
                  <a:spcPts val="0"/>
                </a:spcBef>
                <a:spcAft>
                  <a:spcPts val="0"/>
                </a:spcAft>
                <a:buClr>
                  <a:schemeClr val="lt1"/>
                </a:buClr>
                <a:buSzPts val="1500"/>
                <a:buFont typeface="Arial"/>
                <a:buNone/>
              </a:pPr>
              <a:r>
                <a:rPr b="1" i="0" lang="en-US" sz="1500">
                  <a:solidFill>
                    <a:schemeClr val="lt1"/>
                  </a:solidFill>
                  <a:latin typeface="Arial"/>
                  <a:ea typeface="Arial"/>
                  <a:cs typeface="Arial"/>
                  <a:sym typeface="Arial"/>
                </a:rPr>
                <a:t>Establish Consistent Screening, Identification, and Referral Pathways</a:t>
              </a:r>
              <a:endParaRPr sz="1500">
                <a:solidFill>
                  <a:schemeClr val="lt1"/>
                </a:solidFill>
                <a:latin typeface="Arial"/>
                <a:ea typeface="Arial"/>
                <a:cs typeface="Arial"/>
                <a:sym typeface="Arial"/>
              </a:endParaRPr>
            </a:p>
            <a:p>
              <a:pPr indent="-114300" lvl="1" marL="114300" marR="0" rtl="0" algn="l">
                <a:lnSpc>
                  <a:spcPct val="90000"/>
                </a:lnSpc>
                <a:spcBef>
                  <a:spcPts val="525"/>
                </a:spcBef>
                <a:spcAft>
                  <a:spcPts val="0"/>
                </a:spcAft>
                <a:buClr>
                  <a:schemeClr val="lt1"/>
                </a:buClr>
                <a:buSzPts val="1200"/>
                <a:buFont typeface="Arial"/>
                <a:buNone/>
              </a:pPr>
              <a:r>
                <a:rPr b="0" i="0" lang="en-US" sz="1200" u="none" cap="none" strike="noStrike">
                  <a:solidFill>
                    <a:schemeClr val="lt1"/>
                  </a:solidFill>
                  <a:latin typeface="Arial"/>
                  <a:ea typeface="Arial"/>
                  <a:cs typeface="Arial"/>
                  <a:sym typeface="Arial"/>
                </a:rPr>
                <a:t>Create uniform cross-agency protocols to screen youth with possible brain injury early</a:t>
              </a:r>
              <a:endParaRPr/>
            </a:p>
          </p:txBody>
        </p:sp>
        <p:sp>
          <p:nvSpPr>
            <p:cNvPr id="409" name="Google Shape;409;p35"/>
            <p:cNvSpPr/>
            <p:nvPr/>
          </p:nvSpPr>
          <p:spPr>
            <a:xfrm>
              <a:off x="744" y="2177107"/>
              <a:ext cx="2902148" cy="1741289"/>
            </a:xfrm>
            <a:prstGeom prst="rect">
              <a:avLst/>
            </a:prstGeom>
            <a:solidFill>
              <a:srgbClr val="005D63">
                <a:alpha val="63529"/>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5"/>
            <p:cNvSpPr txBox="1"/>
            <p:nvPr/>
          </p:nvSpPr>
          <p:spPr>
            <a:xfrm>
              <a:off x="744" y="2177107"/>
              <a:ext cx="2902148" cy="1741289"/>
            </a:xfrm>
            <a:prstGeom prst="rect">
              <a:avLst/>
            </a:prstGeom>
            <a:noFill/>
            <a:ln>
              <a:noFill/>
            </a:ln>
          </p:spPr>
          <p:txBody>
            <a:bodyPr anchorCtr="0" anchor="t" bIns="57150" lIns="57150" spcFirstLastPara="1" rIns="57150" wrap="square" tIns="57150">
              <a:noAutofit/>
            </a:bodyPr>
            <a:lstStyle/>
            <a:p>
              <a:pPr indent="0" lvl="0" marL="0" marR="0" rtl="0" algn="l">
                <a:lnSpc>
                  <a:spcPct val="90000"/>
                </a:lnSpc>
                <a:spcBef>
                  <a:spcPts val="0"/>
                </a:spcBef>
                <a:spcAft>
                  <a:spcPts val="0"/>
                </a:spcAft>
                <a:buClr>
                  <a:schemeClr val="lt1"/>
                </a:buClr>
                <a:buSzPts val="1500"/>
                <a:buFont typeface="Arial"/>
                <a:buNone/>
              </a:pPr>
              <a:r>
                <a:rPr b="1" i="0" lang="en-US" sz="1500">
                  <a:solidFill>
                    <a:schemeClr val="lt1"/>
                  </a:solidFill>
                  <a:latin typeface="Arial"/>
                  <a:ea typeface="Arial"/>
                  <a:cs typeface="Arial"/>
                  <a:sym typeface="Arial"/>
                </a:rPr>
                <a:t>Develop a Shared Cross-System Communication &amp; Coordination Framework</a:t>
              </a:r>
              <a:endParaRPr sz="1500">
                <a:solidFill>
                  <a:schemeClr val="lt1"/>
                </a:solidFill>
                <a:latin typeface="Arial"/>
                <a:ea typeface="Arial"/>
                <a:cs typeface="Arial"/>
                <a:sym typeface="Arial"/>
              </a:endParaRPr>
            </a:p>
            <a:p>
              <a:pPr indent="-114300" lvl="1" marL="114300" marR="0" rtl="0" algn="l">
                <a:lnSpc>
                  <a:spcPct val="90000"/>
                </a:lnSpc>
                <a:spcBef>
                  <a:spcPts val="525"/>
                </a:spcBef>
                <a:spcAft>
                  <a:spcPts val="0"/>
                </a:spcAft>
                <a:buClr>
                  <a:schemeClr val="lt1"/>
                </a:buClr>
                <a:buSzPts val="1200"/>
                <a:buFont typeface="Arial"/>
                <a:buNone/>
              </a:pPr>
              <a:r>
                <a:rPr b="0" i="0" lang="en-US" sz="1200" u="none" cap="none" strike="noStrike">
                  <a:solidFill>
                    <a:schemeClr val="lt1"/>
                  </a:solidFill>
                  <a:latin typeface="Arial"/>
                  <a:ea typeface="Arial"/>
                  <a:cs typeface="Arial"/>
                  <a:sym typeface="Arial"/>
                </a:rPr>
                <a:t>Cross-agency case conferencing practices, clear data‑sharing agreements (FERPA/HIPAA compliant); defined points of contact in each system, processes for warm handoffs between agencies</a:t>
              </a:r>
              <a:endParaRPr b="0" i="0" sz="1200" u="none" cap="none" strike="noStrike">
                <a:solidFill>
                  <a:schemeClr val="lt1"/>
                </a:solidFill>
                <a:latin typeface="Arial"/>
                <a:ea typeface="Arial"/>
                <a:cs typeface="Arial"/>
                <a:sym typeface="Arial"/>
              </a:endParaRPr>
            </a:p>
          </p:txBody>
        </p:sp>
        <p:sp>
          <p:nvSpPr>
            <p:cNvPr id="411" name="Google Shape;411;p35"/>
            <p:cNvSpPr/>
            <p:nvPr/>
          </p:nvSpPr>
          <p:spPr>
            <a:xfrm>
              <a:off x="3193107" y="2177107"/>
              <a:ext cx="2902148" cy="1741289"/>
            </a:xfrm>
            <a:prstGeom prst="rect">
              <a:avLst/>
            </a:prstGeom>
            <a:solidFill>
              <a:srgbClr val="005D63">
                <a:alpha val="50196"/>
              </a:srgb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35"/>
            <p:cNvSpPr txBox="1"/>
            <p:nvPr/>
          </p:nvSpPr>
          <p:spPr>
            <a:xfrm>
              <a:off x="3193107" y="2177107"/>
              <a:ext cx="2902148" cy="1741289"/>
            </a:xfrm>
            <a:prstGeom prst="rect">
              <a:avLst/>
            </a:prstGeom>
            <a:noFill/>
            <a:ln>
              <a:noFill/>
            </a:ln>
          </p:spPr>
          <p:txBody>
            <a:bodyPr anchorCtr="0" anchor="t" bIns="57150" lIns="57150" spcFirstLastPara="1" rIns="57150" wrap="square" tIns="57150">
              <a:noAutofit/>
            </a:bodyPr>
            <a:lstStyle/>
            <a:p>
              <a:pPr indent="0" lvl="0" marL="0" marR="0" rtl="0" algn="l">
                <a:lnSpc>
                  <a:spcPct val="90000"/>
                </a:lnSpc>
                <a:spcBef>
                  <a:spcPts val="0"/>
                </a:spcBef>
                <a:spcAft>
                  <a:spcPts val="0"/>
                </a:spcAft>
                <a:buClr>
                  <a:schemeClr val="lt1"/>
                </a:buClr>
                <a:buSzPts val="1500"/>
                <a:buFont typeface="Arial"/>
                <a:buNone/>
              </a:pPr>
              <a:r>
                <a:rPr b="1" i="0" lang="en-US" sz="1500">
                  <a:solidFill>
                    <a:schemeClr val="lt1"/>
                  </a:solidFill>
                  <a:latin typeface="Arial"/>
                  <a:ea typeface="Arial"/>
                  <a:cs typeface="Arial"/>
                  <a:sym typeface="Arial"/>
                </a:rPr>
                <a:t>Provide Skills Training in Brain-Informed, Strength-Based Interventions</a:t>
              </a:r>
              <a:endParaRPr sz="1500">
                <a:solidFill>
                  <a:schemeClr val="lt1"/>
                </a:solidFill>
                <a:latin typeface="Arial"/>
                <a:ea typeface="Arial"/>
                <a:cs typeface="Arial"/>
                <a:sym typeface="Arial"/>
              </a:endParaRPr>
            </a:p>
            <a:p>
              <a:pPr indent="-114300" lvl="1" marL="114300" marR="0" rtl="0" algn="l">
                <a:lnSpc>
                  <a:spcPct val="90000"/>
                </a:lnSpc>
                <a:spcBef>
                  <a:spcPts val="525"/>
                </a:spcBef>
                <a:spcAft>
                  <a:spcPts val="0"/>
                </a:spcAft>
                <a:buClr>
                  <a:schemeClr val="lt1"/>
                </a:buClr>
                <a:buSzPts val="1200"/>
                <a:buFont typeface="Arial"/>
                <a:buNone/>
              </a:pPr>
              <a:r>
                <a:rPr b="0" i="0" lang="en-US" sz="1200" u="none" cap="none" strike="noStrike">
                  <a:solidFill>
                    <a:schemeClr val="lt1"/>
                  </a:solidFill>
                  <a:latin typeface="Arial"/>
                  <a:ea typeface="Arial"/>
                  <a:cs typeface="Arial"/>
                  <a:sym typeface="Arial"/>
                </a:rPr>
                <a:t>Train staff across sectors to apply practical, brain-based strategies with evidence-informed tools/</a:t>
              </a:r>
              <a:endParaRPr/>
            </a:p>
          </p:txBody>
        </p:sp>
      </p:grpSp>
      <p:pic>
        <p:nvPicPr>
          <p:cNvPr descr="Teacher with solid fill" id="413" name="Google Shape;413;p35"/>
          <p:cNvPicPr preferRelativeResize="0"/>
          <p:nvPr/>
        </p:nvPicPr>
        <p:blipFill rotWithShape="1">
          <a:blip r:embed="rId3">
            <a:alphaModFix/>
          </a:blip>
          <a:srcRect b="0" l="0" r="0" t="0"/>
          <a:stretch/>
        </p:blipFill>
        <p:spPr>
          <a:xfrm>
            <a:off x="0" y="1721094"/>
            <a:ext cx="2499213" cy="2499213"/>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36"/>
          <p:cNvSpPr txBox="1"/>
          <p:nvPr>
            <p:ph type="title"/>
          </p:nvPr>
        </p:nvSpPr>
        <p:spPr>
          <a:xfrm>
            <a:off x="342030" y="171898"/>
            <a:ext cx="7887570" cy="922351"/>
          </a:xfrm>
          <a:prstGeom prst="rect">
            <a:avLst/>
          </a:prstGeom>
          <a:noFill/>
          <a:ln>
            <a:noFill/>
          </a:ln>
        </p:spPr>
        <p:txBody>
          <a:bodyPr anchorCtr="0" anchor="ctr" bIns="0" lIns="91425" spcFirstLastPara="1" rIns="91425" wrap="square" tIns="0">
            <a:noAutofit/>
          </a:bodyPr>
          <a:lstStyle/>
          <a:p>
            <a:pPr indent="0" lvl="0" marL="0" rtl="0" algn="l">
              <a:lnSpc>
                <a:spcPct val="90000"/>
              </a:lnSpc>
              <a:spcBef>
                <a:spcPts val="0"/>
              </a:spcBef>
              <a:spcAft>
                <a:spcPts val="0"/>
              </a:spcAft>
              <a:buClr>
                <a:srgbClr val="AD122A"/>
              </a:buClr>
              <a:buSzPts val="3600"/>
              <a:buFont typeface="Arial"/>
              <a:buNone/>
            </a:pPr>
            <a:r>
              <a:rPr lang="en-US"/>
              <a:t>Example Post-Evaluation Collaboration</a:t>
            </a:r>
            <a:endParaRPr/>
          </a:p>
        </p:txBody>
      </p:sp>
      <p:sp>
        <p:nvSpPr>
          <p:cNvPr id="420" name="Google Shape;420;p36"/>
          <p:cNvSpPr txBox="1"/>
          <p:nvPr>
            <p:ph idx="1" type="body"/>
          </p:nvPr>
        </p:nvSpPr>
        <p:spPr>
          <a:xfrm>
            <a:off x="495299" y="1205567"/>
            <a:ext cx="8306671" cy="3714775"/>
          </a:xfrm>
          <a:prstGeom prst="rect">
            <a:avLst/>
          </a:prstGeom>
          <a:noFill/>
          <a:ln>
            <a:noFill/>
          </a:ln>
        </p:spPr>
        <p:txBody>
          <a:bodyPr anchorCtr="0" anchor="t" bIns="45700" lIns="91425" spcFirstLastPara="1" rIns="91425" wrap="square" tIns="45700">
            <a:normAutofit/>
          </a:bodyPr>
          <a:lstStyle/>
          <a:p>
            <a:pPr indent="-457200" lvl="0" marL="457200" rtl="0" algn="l">
              <a:lnSpc>
                <a:spcPct val="90000"/>
              </a:lnSpc>
              <a:spcBef>
                <a:spcPts val="0"/>
              </a:spcBef>
              <a:spcAft>
                <a:spcPts val="0"/>
              </a:spcAft>
              <a:buClr>
                <a:schemeClr val="dk1"/>
              </a:buClr>
              <a:buSzPts val="2200"/>
              <a:buFont typeface="Arial"/>
              <a:buAutoNum type="arabicPeriod"/>
            </a:pPr>
            <a:r>
              <a:rPr lang="en-US" sz="2200"/>
              <a:t>Conduct feedback is conducted with appropriate care team members: a youth’s caregiver, probation officer, and attorney (if applicable).</a:t>
            </a:r>
            <a:endParaRPr/>
          </a:p>
          <a:p>
            <a:pPr indent="-457200" lvl="0" marL="457200" rtl="0" algn="l">
              <a:lnSpc>
                <a:spcPct val="90000"/>
              </a:lnSpc>
              <a:spcBef>
                <a:spcPts val="440"/>
              </a:spcBef>
              <a:spcAft>
                <a:spcPts val="0"/>
              </a:spcAft>
              <a:buClr>
                <a:schemeClr val="dk1"/>
              </a:buClr>
              <a:buSzPts val="2200"/>
              <a:buFont typeface="Arial"/>
              <a:buAutoNum type="arabicPeriod"/>
            </a:pPr>
            <a:r>
              <a:rPr lang="en-US" sz="2200"/>
              <a:t>Consultation with detention center school to implement accommodations (e.g., academic and behavioral).</a:t>
            </a:r>
            <a:endParaRPr/>
          </a:p>
          <a:p>
            <a:pPr indent="-457200" lvl="0" marL="457200" rtl="0" algn="l">
              <a:lnSpc>
                <a:spcPct val="90000"/>
              </a:lnSpc>
              <a:spcBef>
                <a:spcPts val="440"/>
              </a:spcBef>
              <a:spcAft>
                <a:spcPts val="0"/>
              </a:spcAft>
              <a:buClr>
                <a:schemeClr val="dk1"/>
              </a:buClr>
              <a:buSzPts val="2200"/>
              <a:buFont typeface="Arial"/>
              <a:buAutoNum type="arabicPeriod"/>
            </a:pPr>
            <a:r>
              <a:rPr lang="en-US" sz="2200"/>
              <a:t>Consultation with detention center therapists to inform services (e.g., bolstering motivation for change, medication compliance).</a:t>
            </a:r>
            <a:endParaRPr/>
          </a:p>
          <a:p>
            <a:pPr indent="-457200" lvl="0" marL="457200" rtl="0" algn="l">
              <a:lnSpc>
                <a:spcPct val="90000"/>
              </a:lnSpc>
              <a:spcBef>
                <a:spcPts val="440"/>
              </a:spcBef>
              <a:spcAft>
                <a:spcPts val="0"/>
              </a:spcAft>
              <a:buClr>
                <a:schemeClr val="dk1"/>
              </a:buClr>
              <a:buSzPts val="2200"/>
              <a:buFont typeface="Arial"/>
              <a:buAutoNum type="arabicPeriod"/>
            </a:pPr>
            <a:r>
              <a:rPr lang="en-US" sz="2200"/>
              <a:t>Collaboration with care team and agencies to support community re-entry (e.g., psychiatry, education rights advocacy group).</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37"/>
          <p:cNvSpPr txBox="1"/>
          <p:nvPr/>
        </p:nvSpPr>
        <p:spPr>
          <a:xfrm>
            <a:off x="2162175" y="1910030"/>
            <a:ext cx="4578350" cy="132343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chemeClr val="accent1"/>
                </a:solidFill>
                <a:latin typeface="Arial"/>
                <a:ea typeface="Arial"/>
                <a:cs typeface="Arial"/>
                <a:sym typeface="Arial"/>
              </a:rPr>
              <a:t>Q + A </a:t>
            </a:r>
            <a:endParaRPr/>
          </a:p>
          <a:p>
            <a:pPr indent="0" lvl="0" marL="0" marR="0" rtl="0" algn="ctr">
              <a:spcBef>
                <a:spcPts val="0"/>
              </a:spcBef>
              <a:spcAft>
                <a:spcPts val="0"/>
              </a:spcAft>
              <a:buNone/>
            </a:pPr>
            <a:r>
              <a:rPr b="1" lang="en-US" sz="4000">
                <a:solidFill>
                  <a:schemeClr val="accent1"/>
                </a:solidFill>
                <a:latin typeface="Arial"/>
                <a:ea typeface="Arial"/>
                <a:cs typeface="Arial"/>
                <a:sym typeface="Arial"/>
              </a:rPr>
              <a:t>Discussion</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38"/>
          <p:cNvSpPr txBox="1"/>
          <p:nvPr>
            <p:ph type="title"/>
          </p:nvPr>
        </p:nvSpPr>
        <p:spPr>
          <a:xfrm>
            <a:off x="351692" y="171899"/>
            <a:ext cx="7877908" cy="399602"/>
          </a:xfrm>
          <a:prstGeom prst="rect">
            <a:avLst/>
          </a:prstGeom>
          <a:noFill/>
          <a:ln>
            <a:noFill/>
          </a:ln>
        </p:spPr>
        <p:txBody>
          <a:bodyPr anchorCtr="0" anchor="ctr" bIns="0" lIns="91425" spcFirstLastPara="1" rIns="91425" wrap="square" tIns="0">
            <a:noAutofit/>
          </a:bodyPr>
          <a:lstStyle/>
          <a:p>
            <a:pPr indent="0" lvl="0" marL="0" rtl="0" algn="l">
              <a:lnSpc>
                <a:spcPct val="90000"/>
              </a:lnSpc>
              <a:spcBef>
                <a:spcPts val="0"/>
              </a:spcBef>
              <a:spcAft>
                <a:spcPts val="0"/>
              </a:spcAft>
              <a:buClr>
                <a:srgbClr val="AD122A"/>
              </a:buClr>
              <a:buSzPts val="3600"/>
              <a:buFont typeface="Arial"/>
              <a:buNone/>
            </a:pPr>
            <a:r>
              <a:rPr lang="en-US"/>
              <a:t>References &amp; Resources</a:t>
            </a:r>
            <a:endParaRPr/>
          </a:p>
        </p:txBody>
      </p:sp>
      <p:sp>
        <p:nvSpPr>
          <p:cNvPr id="432" name="Google Shape;432;p38"/>
          <p:cNvSpPr txBox="1"/>
          <p:nvPr>
            <p:ph idx="1" type="body"/>
          </p:nvPr>
        </p:nvSpPr>
        <p:spPr>
          <a:xfrm>
            <a:off x="192560" y="785867"/>
            <a:ext cx="8599748" cy="4348842"/>
          </a:xfrm>
          <a:prstGeom prst="rect">
            <a:avLst/>
          </a:prstGeom>
          <a:noFill/>
          <a:ln>
            <a:noFill/>
          </a:ln>
        </p:spPr>
        <p:txBody>
          <a:bodyPr anchorCtr="0" anchor="t" bIns="45700" lIns="91425" spcFirstLastPara="1" rIns="91425" wrap="square" tIns="45700">
            <a:normAutofit fontScale="70000" lnSpcReduction="20000"/>
          </a:bodyPr>
          <a:lstStyle/>
          <a:p>
            <a:pPr indent="-457200" lvl="0" marL="457200" rtl="0" algn="l">
              <a:lnSpc>
                <a:spcPct val="120000"/>
              </a:lnSpc>
              <a:spcBef>
                <a:spcPts val="0"/>
              </a:spcBef>
              <a:spcAft>
                <a:spcPts val="0"/>
              </a:spcAft>
              <a:buClr>
                <a:schemeClr val="dk1"/>
              </a:buClr>
              <a:buSzPct val="100000"/>
              <a:buFont typeface="Arial"/>
              <a:buAutoNum type="arabicPeriod"/>
            </a:pPr>
            <a:r>
              <a:rPr lang="en-US" sz="1200"/>
              <a:t>Davidson, M., &amp; Reed, K. (2024). Mind matters: Building a justice system that is inclusive and responsive to brain injury. Council of State Governments Justice Center.​</a:t>
            </a:r>
            <a:endParaRPr/>
          </a:p>
          <a:p>
            <a:pPr indent="-457200" lvl="0" marL="457200" rtl="0" algn="l">
              <a:lnSpc>
                <a:spcPct val="120000"/>
              </a:lnSpc>
              <a:spcBef>
                <a:spcPts val="168"/>
              </a:spcBef>
              <a:spcAft>
                <a:spcPts val="0"/>
              </a:spcAft>
              <a:buClr>
                <a:schemeClr val="dk1"/>
              </a:buClr>
              <a:buSzPct val="100000"/>
              <a:buFont typeface="Arial"/>
              <a:buAutoNum type="arabicPeriod"/>
            </a:pPr>
            <a:r>
              <a:rPr lang="en-US" sz="1200"/>
              <a:t>Riccardi, J., &amp; Ciccia, A. H. (2023). Training on brain injury for juvenile justice professionals: Findings from pre- and post-training surveys and focus groups. Journal of Applied Juvenile Justice Services.​</a:t>
            </a:r>
            <a:endParaRPr/>
          </a:p>
          <a:p>
            <a:pPr indent="-457200" lvl="0" marL="457200" rtl="0" algn="l">
              <a:lnSpc>
                <a:spcPct val="120000"/>
              </a:lnSpc>
              <a:spcBef>
                <a:spcPts val="168"/>
              </a:spcBef>
              <a:spcAft>
                <a:spcPts val="0"/>
              </a:spcAft>
              <a:buClr>
                <a:schemeClr val="dk1"/>
              </a:buClr>
              <a:buSzPct val="100000"/>
              <a:buFont typeface="Arial"/>
              <a:buAutoNum type="arabicPeriod"/>
            </a:pPr>
            <a:r>
              <a:rPr lang="en-US" sz="1200"/>
              <a:t>Nagele, D., Vaccaro, M., Schmidt, M. J., &amp; Myers, J. (2021). Brain injury in justice-involved youth: Findings and implications for juvenile service professionals. Brain Injury Association of Pennsylvania.​</a:t>
            </a:r>
            <a:endParaRPr/>
          </a:p>
          <a:p>
            <a:pPr indent="-457200" lvl="0" marL="457200" rtl="0" algn="l">
              <a:lnSpc>
                <a:spcPct val="120000"/>
              </a:lnSpc>
              <a:spcBef>
                <a:spcPts val="168"/>
              </a:spcBef>
              <a:spcAft>
                <a:spcPts val="0"/>
              </a:spcAft>
              <a:buClr>
                <a:schemeClr val="dk1"/>
              </a:buClr>
              <a:buSzPct val="100000"/>
              <a:buFont typeface="Arial"/>
              <a:buAutoNum type="arabicPeriod"/>
            </a:pPr>
            <a:r>
              <a:rPr lang="en-US" sz="1200"/>
              <a:t>Tennessee Disability Coalition. (2025). Brain injury and the juvenile justice system [Infographic].​</a:t>
            </a:r>
            <a:endParaRPr/>
          </a:p>
          <a:p>
            <a:pPr indent="-457200" lvl="0" marL="457200" rtl="0" algn="l">
              <a:lnSpc>
                <a:spcPct val="120000"/>
              </a:lnSpc>
              <a:spcBef>
                <a:spcPts val="168"/>
              </a:spcBef>
              <a:spcAft>
                <a:spcPts val="0"/>
              </a:spcAft>
              <a:buClr>
                <a:schemeClr val="dk1"/>
              </a:buClr>
              <a:buSzPct val="100000"/>
              <a:buFont typeface="Arial"/>
              <a:buAutoNum type="arabicPeriod"/>
            </a:pPr>
            <a:r>
              <a:rPr lang="en-US" sz="1200"/>
              <a:t>BI &amp; Social Justice Lab, McMaster University. (n.d.). Traumatic brain injury and youth justice. BI Youth Justice.​</a:t>
            </a:r>
            <a:endParaRPr/>
          </a:p>
          <a:p>
            <a:pPr indent="-457200" lvl="0" marL="457200" rtl="0" algn="l">
              <a:lnSpc>
                <a:spcPct val="120000"/>
              </a:lnSpc>
              <a:spcBef>
                <a:spcPts val="168"/>
              </a:spcBef>
              <a:spcAft>
                <a:spcPts val="0"/>
              </a:spcAft>
              <a:buClr>
                <a:schemeClr val="dk1"/>
              </a:buClr>
              <a:buSzPct val="100000"/>
              <a:buFont typeface="Arial"/>
              <a:buAutoNum type="arabicPeriod"/>
            </a:pPr>
            <a:r>
              <a:rPr lang="en-US" sz="1200"/>
              <a:t>Brainkind. (n.d.). Brain injury and the criminal justice system. https://brainkind.org/about-brain-injury/brain-injury-and-the-criminal-justice-system/​</a:t>
            </a:r>
            <a:endParaRPr/>
          </a:p>
          <a:p>
            <a:pPr indent="-457200" lvl="0" marL="457200" rtl="0" algn="l">
              <a:lnSpc>
                <a:spcPct val="120000"/>
              </a:lnSpc>
              <a:spcBef>
                <a:spcPts val="168"/>
              </a:spcBef>
              <a:spcAft>
                <a:spcPts val="0"/>
              </a:spcAft>
              <a:buClr>
                <a:schemeClr val="dk1"/>
              </a:buClr>
              <a:buSzPct val="100000"/>
              <a:buFont typeface="Arial"/>
              <a:buAutoNum type="arabicPeriod"/>
            </a:pPr>
            <a:r>
              <a:rPr lang="en-US" sz="1200"/>
              <a:t>Centers for Disease Control and Prevention. (n.d.). Traumatic brain injury: A guide for criminal justice professionals. BrainLine. https://www.brainline.org/article/traumatic-brain-injury-guide-criminal-justice-professionals​</a:t>
            </a:r>
            <a:endParaRPr/>
          </a:p>
          <a:p>
            <a:pPr indent="-457200" lvl="0" marL="457200" rtl="0" algn="l">
              <a:lnSpc>
                <a:spcPct val="120000"/>
              </a:lnSpc>
              <a:spcBef>
                <a:spcPts val="168"/>
              </a:spcBef>
              <a:spcAft>
                <a:spcPts val="0"/>
              </a:spcAft>
              <a:buClr>
                <a:schemeClr val="dk1"/>
              </a:buClr>
              <a:buSzPct val="100000"/>
              <a:buFont typeface="Arial"/>
              <a:buAutoNum type="arabicPeriod"/>
            </a:pPr>
            <a:r>
              <a:rPr lang="en-US" sz="1200"/>
              <a:t>Kelley, L. (2025). Study finds link between brain injury and criminal behavior. University of Colorado Anschutz Medical Campus News.​</a:t>
            </a:r>
            <a:endParaRPr/>
          </a:p>
          <a:p>
            <a:pPr indent="-457200" lvl="0" marL="457200" rtl="0" algn="l">
              <a:lnSpc>
                <a:spcPct val="120000"/>
              </a:lnSpc>
              <a:spcBef>
                <a:spcPts val="168"/>
              </a:spcBef>
              <a:spcAft>
                <a:spcPts val="0"/>
              </a:spcAft>
              <a:buClr>
                <a:schemeClr val="dk1"/>
              </a:buClr>
              <a:buSzPct val="100000"/>
              <a:buFont typeface="Arial"/>
              <a:buAutoNum type="arabicPeriod"/>
            </a:pPr>
            <a:r>
              <a:rPr lang="en-US" sz="1200"/>
              <a:t>Reddy, K. J. (2025). Traumatic brain injury and criminal justice. In Foundations of criminal forensic neuropsychology (pp. 271–298). Springer.​</a:t>
            </a:r>
            <a:endParaRPr/>
          </a:p>
          <a:p>
            <a:pPr indent="-457200" lvl="0" marL="457200" rtl="0" algn="l">
              <a:lnSpc>
                <a:spcPct val="120000"/>
              </a:lnSpc>
              <a:spcBef>
                <a:spcPts val="168"/>
              </a:spcBef>
              <a:spcAft>
                <a:spcPts val="0"/>
              </a:spcAft>
              <a:buClr>
                <a:schemeClr val="dk1"/>
              </a:buClr>
              <a:buSzPct val="100000"/>
              <a:buFont typeface="Arial"/>
              <a:buAutoNum type="arabicPeriod"/>
            </a:pPr>
            <a:r>
              <a:rPr lang="en-US" sz="1200"/>
              <a:t>Schubmehl, S. (2025). Overrepresentation of individuals with traumatic brain injury in the criminal justice system. Brain Injury Association of Colorado.</a:t>
            </a:r>
            <a:endParaRPr/>
          </a:p>
          <a:p>
            <a:pPr indent="-457200" lvl="0" marL="457200" rtl="0" algn="l">
              <a:lnSpc>
                <a:spcPct val="120000"/>
              </a:lnSpc>
              <a:spcBef>
                <a:spcPts val="168"/>
              </a:spcBef>
              <a:spcAft>
                <a:spcPts val="0"/>
              </a:spcAft>
              <a:buClr>
                <a:schemeClr val="dk1"/>
              </a:buClr>
              <a:buSzPct val="100000"/>
              <a:buFont typeface="Arial"/>
              <a:buAutoNum type="arabicPeriod"/>
            </a:pPr>
            <a:r>
              <a:rPr lang="en-US" sz="1200"/>
              <a:t>Dierkhising, C. B., Ko, S. J., Woods-Jaeger, B., Briggs, E. C., Lee, R., &amp; Pynoos, R. S. (2013). Trauma histories among justice-involved youth: Findings from the National Child Traumatic Stress Network. European Journal of Psychotraumatology, 4, 10.3402/ejpt.v4i0.20274. </a:t>
            </a:r>
            <a:r>
              <a:rPr lang="en-US" sz="1200" u="sng">
                <a:solidFill>
                  <a:schemeClr val="hlink"/>
                </a:solidFill>
                <a:hlinkClick r:id="rId3"/>
              </a:rPr>
              <a:t>https://doi.org/10.3402/ejpt.v4i0.20274</a:t>
            </a:r>
            <a:endParaRPr sz="1200"/>
          </a:p>
          <a:p>
            <a:pPr indent="-457200" lvl="0" marL="457200" rtl="0" algn="l">
              <a:lnSpc>
                <a:spcPct val="120000"/>
              </a:lnSpc>
              <a:spcBef>
                <a:spcPts val="168"/>
              </a:spcBef>
              <a:spcAft>
                <a:spcPts val="0"/>
              </a:spcAft>
              <a:buClr>
                <a:schemeClr val="dk1"/>
              </a:buClr>
              <a:buSzPct val="100000"/>
              <a:buFont typeface="Arial"/>
              <a:buAutoNum type="arabicPeriod"/>
            </a:pPr>
            <a:r>
              <a:rPr lang="en-US" sz="1200"/>
              <a:t>Haarbauer-Krupa, J., Daugherty, J., Nagele, D., Dettmer, J., Gorgens, K., Lyman, H., Ashley, C., Medina, A., Tomita, I., &amp; Lambert, L. (2025). History of Childhood Traumatic Brain Injury and Potential Risk Factors for Future Incarceration 8268. Archives of Physical Medicine and Rehabilitation, 106(4), e12. </a:t>
            </a:r>
            <a:r>
              <a:rPr lang="en-US" sz="1200" u="sng">
                <a:solidFill>
                  <a:schemeClr val="hlink"/>
                </a:solidFill>
                <a:hlinkClick r:id="rId4"/>
              </a:rPr>
              <a:t>https://doi.org/10.1016/j.apmr.2025.01.031</a:t>
            </a:r>
            <a:r>
              <a:rPr lang="en-US" sz="1200"/>
              <a:t> </a:t>
            </a:r>
            <a:endParaRPr/>
          </a:p>
          <a:p>
            <a:pPr indent="-457200" lvl="0" marL="457200" rtl="0" algn="l">
              <a:lnSpc>
                <a:spcPct val="120000"/>
              </a:lnSpc>
              <a:spcBef>
                <a:spcPts val="168"/>
              </a:spcBef>
              <a:spcAft>
                <a:spcPts val="0"/>
              </a:spcAft>
              <a:buClr>
                <a:schemeClr val="dk1"/>
              </a:buClr>
              <a:buSzPct val="100000"/>
              <a:buFont typeface="Arial"/>
              <a:buAutoNum type="arabicPeriod"/>
            </a:pPr>
            <a:r>
              <a:rPr lang="en-US" sz="1200"/>
              <a:t>Farrer, T. J., Frost, R. B., &amp; Hedges, D. W. (2013). Prevalence of traumatic brain injury in juvenile offenders: a meta-analysis. Child neuropsychology : a journal on normal and abnormal development in childhood and adolescence, 19(3), 225–234. </a:t>
            </a:r>
            <a:r>
              <a:rPr lang="en-US" sz="1200" u="sng">
                <a:solidFill>
                  <a:schemeClr val="hlink"/>
                </a:solidFill>
                <a:hlinkClick r:id="rId5"/>
              </a:rPr>
              <a:t>https://doi.org/10.1080/09297049.2011.647901</a:t>
            </a:r>
            <a:endParaRPr sz="1200"/>
          </a:p>
          <a:p>
            <a:pPr indent="-457200" lvl="0" marL="457200" rtl="0" algn="l">
              <a:lnSpc>
                <a:spcPct val="120000"/>
              </a:lnSpc>
              <a:spcBef>
                <a:spcPts val="168"/>
              </a:spcBef>
              <a:spcAft>
                <a:spcPts val="0"/>
              </a:spcAft>
              <a:buClr>
                <a:schemeClr val="dk1"/>
              </a:buClr>
              <a:buSzPct val="100000"/>
              <a:buFont typeface="Arial"/>
              <a:buAutoNum type="arabicPeriod"/>
            </a:pPr>
            <a:r>
              <a:rPr lang="en-US" sz="1200"/>
              <a:t>Cavendish, W. (2014). Academic Attainment During Commitment and Postrelease Education–Related Outcomes of Juvenile Justice-Involved Youth With and Without Disabilities. Journal of Emotional and Behavioral Disorders. </a:t>
            </a:r>
            <a:r>
              <a:rPr lang="en-US" sz="1200" u="sng">
                <a:solidFill>
                  <a:schemeClr val="hlink"/>
                </a:solidFill>
                <a:hlinkClick r:id="rId6"/>
              </a:rPr>
              <a:t>https://doi.org/10.1177/1063426612470516</a:t>
            </a:r>
            <a:endParaRPr sz="1200"/>
          </a:p>
          <a:p>
            <a:pPr indent="-457200" lvl="0" marL="457200" rtl="0" algn="l">
              <a:lnSpc>
                <a:spcPct val="120000"/>
              </a:lnSpc>
              <a:spcBef>
                <a:spcPts val="168"/>
              </a:spcBef>
              <a:spcAft>
                <a:spcPts val="0"/>
              </a:spcAft>
              <a:buClr>
                <a:schemeClr val="dk1"/>
              </a:buClr>
              <a:buSzPct val="100000"/>
              <a:buFont typeface="Arial"/>
              <a:buAutoNum type="arabicPeriod"/>
            </a:pPr>
            <a:r>
              <a:rPr lang="en-US" sz="1200"/>
              <a:t>Holland, L., Reid, N. &amp; Smirnov, A. Neurodevelopmental disorders in youth justice: a systematic review of screening, assessment and interventions. J Exp Criminol 19, 31–70 (2023). </a:t>
            </a:r>
            <a:r>
              <a:rPr lang="en-US" sz="1200" u="sng">
                <a:solidFill>
                  <a:schemeClr val="hlink"/>
                </a:solidFill>
                <a:hlinkClick r:id="rId7"/>
              </a:rPr>
              <a:t>https://doi.org/10.1007/s11292-021-09475-w</a:t>
            </a:r>
            <a:endParaRPr sz="1200"/>
          </a:p>
          <a:p>
            <a:pPr indent="-457200" lvl="0" marL="457200" rtl="0" algn="l">
              <a:lnSpc>
                <a:spcPct val="120000"/>
              </a:lnSpc>
              <a:spcBef>
                <a:spcPts val="168"/>
              </a:spcBef>
              <a:spcAft>
                <a:spcPts val="0"/>
              </a:spcAft>
              <a:buClr>
                <a:schemeClr val="dk1"/>
              </a:buClr>
              <a:buSzPct val="100000"/>
              <a:buFont typeface="Arial"/>
              <a:buAutoNum type="arabicPeriod"/>
            </a:pPr>
            <a:r>
              <a:rPr lang="en-US" sz="1200"/>
              <a:t>Baglivio, M. T., Wolff, K. T., Piquero, A. R., DeLisi, M., &amp; Vaughn, M. G. (2017). Multiple Pathways to Juvenile Recidivism: Examining Parental Drug and Mental Health Problems, and Markers of Neuropsychological Deficits Among Serious Juvenile Offenders. Criminal Justice and Behavior. </a:t>
            </a:r>
            <a:r>
              <a:rPr lang="en-US" sz="1200" u="sng">
                <a:solidFill>
                  <a:schemeClr val="hlink"/>
                </a:solidFill>
                <a:hlinkClick r:id="rId8"/>
              </a:rPr>
              <a:t>https://doi.org/10.1177/0093854817714810</a:t>
            </a:r>
            <a:endParaRPr sz="1200"/>
          </a:p>
          <a:p>
            <a:pPr indent="-457200" lvl="0" marL="457200" rtl="0" algn="l">
              <a:lnSpc>
                <a:spcPct val="120000"/>
              </a:lnSpc>
              <a:spcBef>
                <a:spcPts val="168"/>
              </a:spcBef>
              <a:spcAft>
                <a:spcPts val="0"/>
              </a:spcAft>
              <a:buClr>
                <a:schemeClr val="dk1"/>
              </a:buClr>
              <a:buSzPct val="100000"/>
              <a:buFont typeface="Arial"/>
              <a:buAutoNum type="arabicPeriod"/>
            </a:pPr>
            <a:r>
              <a:rPr lang="en-US" sz="1200"/>
              <a:t>Cheely CA, Carpenter LA, Letourneau EJ, Nicholas JS, Charles J, &amp; King LB (2012). The prevalence of youth with autism spectrum disorders in the criminal justice system. Journal of Autism and Developmental Disorders, 42, 1856–1862.</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UNMC Theme">
  <a:themeElements>
    <a:clrScheme name="UNMC">
      <a:dk1>
        <a:srgbClr val="000000"/>
      </a:dk1>
      <a:lt1>
        <a:srgbClr val="FFFFFF"/>
      </a:lt1>
      <a:dk2>
        <a:srgbClr val="2F3A41"/>
      </a:dk2>
      <a:lt2>
        <a:srgbClr val="DCDDDF"/>
      </a:lt2>
      <a:accent1>
        <a:srgbClr val="AD122A"/>
      </a:accent1>
      <a:accent2>
        <a:srgbClr val="005E63"/>
      </a:accent2>
      <a:accent3>
        <a:srgbClr val="00B2B9"/>
      </a:accent3>
      <a:accent4>
        <a:srgbClr val="129DBF"/>
      </a:accent4>
      <a:accent5>
        <a:srgbClr val="F26721"/>
      </a:accent5>
      <a:accent6>
        <a:srgbClr val="FCB614"/>
      </a:accent6>
      <a:hlink>
        <a:srgbClr val="A1B426"/>
      </a:hlink>
      <a:folHlink>
        <a:srgbClr val="129DB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2014-09-17T15:14:42Z</dcterms:created>
  <dc:creator>Greg</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0x0101008170BDF0E65F734F9132464B1B9F99D7</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y fmtid="{D5CDD505-2E9C-101B-9397-08002B2CF9AE}" pid="10" name="Order">
    <vt:r8>883900.0</vt:r8>
  </property>
</Properties>
</file>